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5" r:id="rId2"/>
    <p:sldMasterId id="2147483719" r:id="rId3"/>
    <p:sldMasterId id="2147483731" r:id="rId4"/>
    <p:sldMasterId id="2147483743" r:id="rId5"/>
    <p:sldMasterId id="2147483755" r:id="rId6"/>
  </p:sldMasterIdLst>
  <p:notesMasterIdLst>
    <p:notesMasterId r:id="rId34"/>
  </p:notesMasterIdLst>
  <p:handoutMasterIdLst>
    <p:handoutMasterId r:id="rId35"/>
  </p:handoutMasterIdLst>
  <p:sldIdLst>
    <p:sldId id="284" r:id="rId7"/>
    <p:sldId id="298" r:id="rId8"/>
    <p:sldId id="337" r:id="rId9"/>
    <p:sldId id="338" r:id="rId10"/>
    <p:sldId id="339" r:id="rId11"/>
    <p:sldId id="340" r:id="rId12"/>
    <p:sldId id="277" r:id="rId13"/>
    <p:sldId id="299" r:id="rId14"/>
    <p:sldId id="278" r:id="rId15"/>
    <p:sldId id="269" r:id="rId16"/>
    <p:sldId id="270" r:id="rId17"/>
    <p:sldId id="275" r:id="rId18"/>
    <p:sldId id="327" r:id="rId19"/>
    <p:sldId id="341" r:id="rId20"/>
    <p:sldId id="330" r:id="rId21"/>
    <p:sldId id="317" r:id="rId22"/>
    <p:sldId id="296" r:id="rId23"/>
    <p:sldId id="321" r:id="rId24"/>
    <p:sldId id="324" r:id="rId25"/>
    <p:sldId id="311" r:id="rId26"/>
    <p:sldId id="314" r:id="rId27"/>
    <p:sldId id="348" r:id="rId28"/>
    <p:sldId id="334" r:id="rId29"/>
    <p:sldId id="329" r:id="rId30"/>
    <p:sldId id="306" r:id="rId31"/>
    <p:sldId id="350" r:id="rId32"/>
    <p:sldId id="34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9B3"/>
    <a:srgbClr val="EAEAEA"/>
    <a:srgbClr val="EAEAEE"/>
    <a:srgbClr val="E3E7F1"/>
    <a:srgbClr val="D6D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3" autoAdjust="0"/>
    <p:restoredTop sz="94660"/>
  </p:normalViewPr>
  <p:slideViewPr>
    <p:cSldViewPr snapToGrid="0">
      <p:cViewPr varScale="1">
        <p:scale>
          <a:sx n="72" d="100"/>
          <a:sy n="72" d="100"/>
        </p:scale>
        <p:origin x="1356"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63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pr9\Desktop\SPIRE%20Final%20Report\FINAL%20FINAL%2012-12-16\Fig2_bottom_ADAneg_52weeks2%20r.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12 weeks</c:v>
                </c:pt>
              </c:strCache>
            </c:strRef>
          </c:tx>
          <c:spPr>
            <a:solidFill>
              <a:schemeClr val="tx1"/>
            </a:solidFill>
            <a:ln>
              <a:noFill/>
            </a:ln>
            <a:effectLst/>
          </c:spPr>
          <c:invertIfNegative val="0"/>
          <c:cat>
            <c:strRef>
              <c:f>Sheet1!$A$2:$A$7</c:f>
              <c:strCache>
                <c:ptCount val="6"/>
                <c:pt idx="0">
                  <c:v>SPIRE-HR</c:v>
                </c:pt>
                <c:pt idx="1">
                  <c:v>SPIRE-LDL</c:v>
                </c:pt>
                <c:pt idx="2">
                  <c:v>SPIRE-FH</c:v>
                </c:pt>
                <c:pt idx="3">
                  <c:v>SPIRE-LL</c:v>
                </c:pt>
                <c:pt idx="4">
                  <c:v>SPIRE-SI</c:v>
                </c:pt>
                <c:pt idx="5">
                  <c:v>SPIRE-AI</c:v>
                </c:pt>
              </c:strCache>
            </c:strRef>
          </c:cat>
          <c:val>
            <c:numRef>
              <c:f>Sheet1!$B$2:$B$7</c:f>
              <c:numCache>
                <c:formatCode>General</c:formatCode>
                <c:ptCount val="6"/>
                <c:pt idx="0">
                  <c:v>-55.6</c:v>
                </c:pt>
                <c:pt idx="1">
                  <c:v>-54.9</c:v>
                </c:pt>
                <c:pt idx="2">
                  <c:v>-54.2</c:v>
                </c:pt>
                <c:pt idx="3">
                  <c:v>-50.8</c:v>
                </c:pt>
                <c:pt idx="4">
                  <c:v>-52</c:v>
                </c:pt>
                <c:pt idx="5">
                  <c:v>-57.4</c:v>
                </c:pt>
              </c:numCache>
            </c:numRef>
          </c:val>
          <c:extLst>
            <c:ext xmlns:c16="http://schemas.microsoft.com/office/drawing/2014/chart" uri="{C3380CC4-5D6E-409C-BE32-E72D297353CC}">
              <c16:uniqueId val="{00000000-212F-4CF5-956B-51A54E483685}"/>
            </c:ext>
          </c:extLst>
        </c:ser>
        <c:ser>
          <c:idx val="1"/>
          <c:order val="1"/>
          <c:tx>
            <c:strRef>
              <c:f>Sheet1!$C$1</c:f>
              <c:strCache>
                <c:ptCount val="1"/>
                <c:pt idx="0">
                  <c:v>52 weeks</c:v>
                </c:pt>
              </c:strCache>
            </c:strRef>
          </c:tx>
          <c:spPr>
            <a:noFill/>
            <a:ln w="19050">
              <a:noFill/>
            </a:ln>
            <a:effectLst/>
          </c:spPr>
          <c:invertIfNegative val="0"/>
          <c:dPt>
            <c:idx val="4"/>
            <c:invertIfNegative val="0"/>
            <c:bubble3D val="0"/>
            <c:spPr>
              <a:noFill/>
              <a:ln w="19050">
                <a:noFill/>
                <a:prstDash val="dash"/>
              </a:ln>
              <a:effectLst/>
            </c:spPr>
            <c:extLst>
              <c:ext xmlns:c16="http://schemas.microsoft.com/office/drawing/2014/chart" uri="{C3380CC4-5D6E-409C-BE32-E72D297353CC}">
                <c16:uniqueId val="{00000000-A710-4C27-8305-8A4DD4527CDA}"/>
              </c:ext>
            </c:extLst>
          </c:dPt>
          <c:dPt>
            <c:idx val="5"/>
            <c:invertIfNegative val="0"/>
            <c:bubble3D val="0"/>
            <c:spPr>
              <a:solidFill>
                <a:schemeClr val="bg2">
                  <a:lumMod val="75000"/>
                </a:schemeClr>
              </a:solidFill>
              <a:ln w="19050">
                <a:noFill/>
              </a:ln>
              <a:effectLst/>
            </c:spPr>
            <c:extLst>
              <c:ext xmlns:c16="http://schemas.microsoft.com/office/drawing/2014/chart" uri="{C3380CC4-5D6E-409C-BE32-E72D297353CC}">
                <c16:uniqueId val="{00000000-F874-4EBD-90A9-84FA89B63155}"/>
              </c:ext>
            </c:extLst>
          </c:dPt>
          <c:cat>
            <c:strRef>
              <c:f>Sheet1!$A$2:$A$7</c:f>
              <c:strCache>
                <c:ptCount val="6"/>
                <c:pt idx="0">
                  <c:v>SPIRE-HR</c:v>
                </c:pt>
                <c:pt idx="1">
                  <c:v>SPIRE-LDL</c:v>
                </c:pt>
                <c:pt idx="2">
                  <c:v>SPIRE-FH</c:v>
                </c:pt>
                <c:pt idx="3">
                  <c:v>SPIRE-LL</c:v>
                </c:pt>
                <c:pt idx="4">
                  <c:v>SPIRE-SI</c:v>
                </c:pt>
                <c:pt idx="5">
                  <c:v>SPIRE-AI</c:v>
                </c:pt>
              </c:strCache>
            </c:strRef>
          </c:cat>
          <c:val>
            <c:numRef>
              <c:f>Sheet1!$C$2:$C$7</c:f>
              <c:numCache>
                <c:formatCode>General</c:formatCode>
                <c:ptCount val="6"/>
                <c:pt idx="0">
                  <c:v>-40.9</c:v>
                </c:pt>
                <c:pt idx="1">
                  <c:v>-39.5</c:v>
                </c:pt>
                <c:pt idx="2">
                  <c:v>-45.3</c:v>
                </c:pt>
                <c:pt idx="3">
                  <c:v>-41.8</c:v>
                </c:pt>
                <c:pt idx="4">
                  <c:v>-42.6</c:v>
                </c:pt>
                <c:pt idx="5">
                  <c:v>-36.4</c:v>
                </c:pt>
              </c:numCache>
            </c:numRef>
          </c:val>
          <c:extLst>
            <c:ext xmlns:c16="http://schemas.microsoft.com/office/drawing/2014/chart" uri="{C3380CC4-5D6E-409C-BE32-E72D297353CC}">
              <c16:uniqueId val="{00000001-212F-4CF5-956B-51A54E483685}"/>
            </c:ext>
          </c:extLst>
        </c:ser>
        <c:dLbls>
          <c:showLegendKey val="0"/>
          <c:showVal val="0"/>
          <c:showCatName val="0"/>
          <c:showSerName val="0"/>
          <c:showPercent val="0"/>
          <c:showBubbleSize val="0"/>
        </c:dLbls>
        <c:gapWidth val="219"/>
        <c:overlap val="-27"/>
        <c:axId val="355800192"/>
        <c:axId val="355801728"/>
      </c:barChart>
      <c:catAx>
        <c:axId val="355800192"/>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27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355801728"/>
        <c:crosses val="autoZero"/>
        <c:auto val="1"/>
        <c:lblAlgn val="ctr"/>
        <c:lblOffset val="100"/>
        <c:noMultiLvlLbl val="0"/>
      </c:catAx>
      <c:valAx>
        <c:axId val="355801728"/>
        <c:scaling>
          <c:orientation val="minMax"/>
          <c:max val="10"/>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5800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5.7066480894290568E-2"/>
          <c:y val="0.17624620390941798"/>
          <c:w val="0.90363448154869153"/>
          <c:h val="0.79190678175072371"/>
        </c:manualLayout>
      </c:layout>
      <c:barChart>
        <c:barDir val="col"/>
        <c:grouping val="clustered"/>
        <c:varyColors val="0"/>
        <c:ser>
          <c:idx val="0"/>
          <c:order val="0"/>
          <c:tx>
            <c:strRef>
              <c:f>Sheet1!$B$1</c:f>
              <c:strCache>
                <c:ptCount val="1"/>
                <c:pt idx="0">
                  <c:v>12 weeks</c:v>
                </c:pt>
              </c:strCache>
            </c:strRef>
          </c:tx>
          <c:spPr>
            <a:solidFill>
              <a:schemeClr val="tx1"/>
            </a:solidFill>
            <a:ln>
              <a:noFill/>
            </a:ln>
            <a:effectLst/>
          </c:spPr>
          <c:invertIfNegative val="0"/>
          <c:cat>
            <c:strRef>
              <c:f>Sheet1!$A$2:$A$7</c:f>
              <c:strCache>
                <c:ptCount val="6"/>
                <c:pt idx="0">
                  <c:v>SPIRE-HR</c:v>
                </c:pt>
                <c:pt idx="1">
                  <c:v>SPIRE-LDL</c:v>
                </c:pt>
                <c:pt idx="2">
                  <c:v>SPIRE-FH</c:v>
                </c:pt>
                <c:pt idx="3">
                  <c:v>SPIRE-LL</c:v>
                </c:pt>
                <c:pt idx="4">
                  <c:v>SPIRE-SI</c:v>
                </c:pt>
                <c:pt idx="5">
                  <c:v>SPIRE-AI</c:v>
                </c:pt>
              </c:strCache>
            </c:strRef>
          </c:cat>
          <c:val>
            <c:numRef>
              <c:f>Sheet1!$B$2:$B$7</c:f>
              <c:numCache>
                <c:formatCode>General</c:formatCode>
                <c:ptCount val="6"/>
                <c:pt idx="0">
                  <c:v>-55.6</c:v>
                </c:pt>
                <c:pt idx="1">
                  <c:v>-54.9</c:v>
                </c:pt>
                <c:pt idx="2">
                  <c:v>-54.2</c:v>
                </c:pt>
                <c:pt idx="3">
                  <c:v>-50.8</c:v>
                </c:pt>
                <c:pt idx="4">
                  <c:v>-52</c:v>
                </c:pt>
                <c:pt idx="5">
                  <c:v>-57.4</c:v>
                </c:pt>
              </c:numCache>
            </c:numRef>
          </c:val>
          <c:extLst>
            <c:ext xmlns:c16="http://schemas.microsoft.com/office/drawing/2014/chart" uri="{C3380CC4-5D6E-409C-BE32-E72D297353CC}">
              <c16:uniqueId val="{00000000-212F-4CF5-956B-51A54E483685}"/>
            </c:ext>
          </c:extLst>
        </c:ser>
        <c:ser>
          <c:idx val="1"/>
          <c:order val="1"/>
          <c:tx>
            <c:strRef>
              <c:f>Sheet1!$C$1</c:f>
              <c:strCache>
                <c:ptCount val="1"/>
                <c:pt idx="0">
                  <c:v>52 weeks</c:v>
                </c:pt>
              </c:strCache>
            </c:strRef>
          </c:tx>
          <c:spPr>
            <a:noFill/>
            <a:ln w="19050">
              <a:solidFill>
                <a:schemeClr val="tx1"/>
              </a:solidFill>
            </a:ln>
            <a:effectLst/>
          </c:spPr>
          <c:invertIfNegative val="0"/>
          <c:dPt>
            <c:idx val="4"/>
            <c:invertIfNegative val="0"/>
            <c:bubble3D val="0"/>
            <c:spPr>
              <a:noFill/>
              <a:ln w="19050">
                <a:solidFill>
                  <a:schemeClr val="tx1"/>
                </a:solidFill>
                <a:prstDash val="dash"/>
              </a:ln>
              <a:effectLst/>
            </c:spPr>
            <c:extLst>
              <c:ext xmlns:c16="http://schemas.microsoft.com/office/drawing/2014/chart" uri="{C3380CC4-5D6E-409C-BE32-E72D297353CC}">
                <c16:uniqueId val="{00000000-A710-4C27-8305-8A4DD4527CDA}"/>
              </c:ext>
            </c:extLst>
          </c:dPt>
          <c:dPt>
            <c:idx val="5"/>
            <c:invertIfNegative val="0"/>
            <c:bubble3D val="0"/>
            <c:spPr>
              <a:solidFill>
                <a:schemeClr val="bg2">
                  <a:lumMod val="75000"/>
                </a:schemeClr>
              </a:solidFill>
              <a:ln w="19050">
                <a:noFill/>
              </a:ln>
              <a:effectLst/>
            </c:spPr>
            <c:extLst>
              <c:ext xmlns:c16="http://schemas.microsoft.com/office/drawing/2014/chart" uri="{C3380CC4-5D6E-409C-BE32-E72D297353CC}">
                <c16:uniqueId val="{00000000-F874-4EBD-90A9-84FA89B63155}"/>
              </c:ext>
            </c:extLst>
          </c:dPt>
          <c:cat>
            <c:strRef>
              <c:f>Sheet1!$A$2:$A$7</c:f>
              <c:strCache>
                <c:ptCount val="6"/>
                <c:pt idx="0">
                  <c:v>SPIRE-HR</c:v>
                </c:pt>
                <c:pt idx="1">
                  <c:v>SPIRE-LDL</c:v>
                </c:pt>
                <c:pt idx="2">
                  <c:v>SPIRE-FH</c:v>
                </c:pt>
                <c:pt idx="3">
                  <c:v>SPIRE-LL</c:v>
                </c:pt>
                <c:pt idx="4">
                  <c:v>SPIRE-SI</c:v>
                </c:pt>
                <c:pt idx="5">
                  <c:v>SPIRE-AI</c:v>
                </c:pt>
              </c:strCache>
            </c:strRef>
          </c:cat>
          <c:val>
            <c:numRef>
              <c:f>Sheet1!$C$2:$C$7</c:f>
              <c:numCache>
                <c:formatCode>General</c:formatCode>
                <c:ptCount val="6"/>
                <c:pt idx="0">
                  <c:v>-40.9</c:v>
                </c:pt>
                <c:pt idx="1">
                  <c:v>-39.5</c:v>
                </c:pt>
                <c:pt idx="2">
                  <c:v>-45.3</c:v>
                </c:pt>
                <c:pt idx="3">
                  <c:v>-41.8</c:v>
                </c:pt>
                <c:pt idx="4">
                  <c:v>-42.6</c:v>
                </c:pt>
                <c:pt idx="5">
                  <c:v>-36.4</c:v>
                </c:pt>
              </c:numCache>
            </c:numRef>
          </c:val>
          <c:extLst>
            <c:ext xmlns:c16="http://schemas.microsoft.com/office/drawing/2014/chart" uri="{C3380CC4-5D6E-409C-BE32-E72D297353CC}">
              <c16:uniqueId val="{00000001-212F-4CF5-956B-51A54E483685}"/>
            </c:ext>
          </c:extLst>
        </c:ser>
        <c:dLbls>
          <c:showLegendKey val="0"/>
          <c:showVal val="0"/>
          <c:showCatName val="0"/>
          <c:showSerName val="0"/>
          <c:showPercent val="0"/>
          <c:showBubbleSize val="0"/>
        </c:dLbls>
        <c:gapWidth val="219"/>
        <c:overlap val="-27"/>
        <c:axId val="440887168"/>
        <c:axId val="440909824"/>
      </c:barChart>
      <c:catAx>
        <c:axId val="440887168"/>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27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440909824"/>
        <c:crosses val="autoZero"/>
        <c:auto val="1"/>
        <c:lblAlgn val="ctr"/>
        <c:lblOffset val="100"/>
        <c:noMultiLvlLbl val="0"/>
      </c:catAx>
      <c:valAx>
        <c:axId val="440909824"/>
        <c:scaling>
          <c:orientation val="minMax"/>
          <c:max val="10"/>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4088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12 weeks</c:v>
                </c:pt>
              </c:strCache>
            </c:strRef>
          </c:tx>
          <c:spPr>
            <a:solidFill>
              <a:schemeClr val="tx1"/>
            </a:solidFill>
            <a:ln>
              <a:noFill/>
            </a:ln>
            <a:effectLst/>
          </c:spPr>
          <c:invertIfNegative val="0"/>
          <c:cat>
            <c:strRef>
              <c:f>Sheet1!$A$2:$A$9</c:f>
              <c:strCache>
                <c:ptCount val="8"/>
                <c:pt idx="0">
                  <c:v>LDL-C</c:v>
                </c:pt>
                <c:pt idx="1">
                  <c:v>Total-C</c:v>
                </c:pt>
                <c:pt idx="2">
                  <c:v>non-HDL-C</c:v>
                </c:pt>
                <c:pt idx="3">
                  <c:v>Apo B</c:v>
                </c:pt>
                <c:pt idx="4">
                  <c:v>Lipoprotein(a)</c:v>
                </c:pt>
                <c:pt idx="5">
                  <c:v>TG</c:v>
                </c:pt>
                <c:pt idx="6">
                  <c:v>HDL-C</c:v>
                </c:pt>
                <c:pt idx="7">
                  <c:v>hsCRP</c:v>
                </c:pt>
              </c:strCache>
            </c:strRef>
          </c:cat>
          <c:val>
            <c:numRef>
              <c:f>Sheet1!$B$2:$B$9</c:f>
              <c:numCache>
                <c:formatCode>General</c:formatCode>
                <c:ptCount val="8"/>
                <c:pt idx="0">
                  <c:v>-54.9</c:v>
                </c:pt>
                <c:pt idx="1">
                  <c:v>-36</c:v>
                </c:pt>
                <c:pt idx="2">
                  <c:v>-50.2</c:v>
                </c:pt>
                <c:pt idx="3">
                  <c:v>-49.5</c:v>
                </c:pt>
                <c:pt idx="4">
                  <c:v>-28.8</c:v>
                </c:pt>
                <c:pt idx="5">
                  <c:v>-14.2</c:v>
                </c:pt>
                <c:pt idx="6">
                  <c:v>6.2</c:v>
                </c:pt>
                <c:pt idx="7">
                  <c:v>2</c:v>
                </c:pt>
              </c:numCache>
            </c:numRef>
          </c:val>
          <c:extLst>
            <c:ext xmlns:c16="http://schemas.microsoft.com/office/drawing/2014/chart" uri="{C3380CC4-5D6E-409C-BE32-E72D297353CC}">
              <c16:uniqueId val="{00000000-212F-4CF5-956B-51A54E483685}"/>
            </c:ext>
          </c:extLst>
        </c:ser>
        <c:ser>
          <c:idx val="1"/>
          <c:order val="1"/>
          <c:tx>
            <c:strRef>
              <c:f>Sheet1!$C$1</c:f>
              <c:strCache>
                <c:ptCount val="1"/>
                <c:pt idx="0">
                  <c:v>52 weeks</c:v>
                </c:pt>
              </c:strCache>
            </c:strRef>
          </c:tx>
          <c:spPr>
            <a:noFill/>
            <a:ln w="19050">
              <a:solidFill>
                <a:schemeClr val="tx1"/>
              </a:solidFill>
            </a:ln>
            <a:effectLst/>
          </c:spPr>
          <c:invertIfNegative val="0"/>
          <c:dPt>
            <c:idx val="5"/>
            <c:invertIfNegative val="0"/>
            <c:bubble3D val="0"/>
            <c:spPr>
              <a:solidFill>
                <a:schemeClr val="bg1"/>
              </a:solidFill>
              <a:ln w="19050">
                <a:solidFill>
                  <a:schemeClr val="tx1"/>
                </a:solidFill>
              </a:ln>
              <a:effectLst/>
            </c:spPr>
            <c:extLst>
              <c:ext xmlns:c16="http://schemas.microsoft.com/office/drawing/2014/chart" uri="{C3380CC4-5D6E-409C-BE32-E72D297353CC}">
                <c16:uniqueId val="{00000000-F874-4EBD-90A9-84FA89B63155}"/>
              </c:ext>
            </c:extLst>
          </c:dPt>
          <c:cat>
            <c:strRef>
              <c:f>Sheet1!$A$2:$A$9</c:f>
              <c:strCache>
                <c:ptCount val="8"/>
                <c:pt idx="0">
                  <c:v>LDL-C</c:v>
                </c:pt>
                <c:pt idx="1">
                  <c:v>Total-C</c:v>
                </c:pt>
                <c:pt idx="2">
                  <c:v>non-HDL-C</c:v>
                </c:pt>
                <c:pt idx="3">
                  <c:v>Apo B</c:v>
                </c:pt>
                <c:pt idx="4">
                  <c:v>Lipoprotein(a)</c:v>
                </c:pt>
                <c:pt idx="5">
                  <c:v>TG</c:v>
                </c:pt>
                <c:pt idx="6">
                  <c:v>HDL-C</c:v>
                </c:pt>
                <c:pt idx="7">
                  <c:v>hsCRP</c:v>
                </c:pt>
              </c:strCache>
            </c:strRef>
          </c:cat>
          <c:val>
            <c:numRef>
              <c:f>Sheet1!$C$2:$C$9</c:f>
              <c:numCache>
                <c:formatCode>General</c:formatCode>
                <c:ptCount val="8"/>
                <c:pt idx="0">
                  <c:v>-42.5</c:v>
                </c:pt>
                <c:pt idx="1">
                  <c:v>-27.1</c:v>
                </c:pt>
                <c:pt idx="2">
                  <c:v>-37.700000000000003</c:v>
                </c:pt>
                <c:pt idx="3">
                  <c:v>-37.200000000000003</c:v>
                </c:pt>
                <c:pt idx="4">
                  <c:v>-21.7</c:v>
                </c:pt>
                <c:pt idx="5">
                  <c:v>-10.9</c:v>
                </c:pt>
                <c:pt idx="6">
                  <c:v>4.5999999999999996</c:v>
                </c:pt>
                <c:pt idx="7">
                  <c:v>3</c:v>
                </c:pt>
              </c:numCache>
            </c:numRef>
          </c:val>
          <c:extLst>
            <c:ext xmlns:c16="http://schemas.microsoft.com/office/drawing/2014/chart" uri="{C3380CC4-5D6E-409C-BE32-E72D297353CC}">
              <c16:uniqueId val="{00000001-212F-4CF5-956B-51A54E483685}"/>
            </c:ext>
          </c:extLst>
        </c:ser>
        <c:dLbls>
          <c:showLegendKey val="0"/>
          <c:showVal val="0"/>
          <c:showCatName val="0"/>
          <c:showSerName val="0"/>
          <c:showPercent val="0"/>
          <c:showBubbleSize val="0"/>
        </c:dLbls>
        <c:gapWidth val="219"/>
        <c:overlap val="-27"/>
        <c:axId val="459750400"/>
        <c:axId val="494232320"/>
      </c:barChart>
      <c:catAx>
        <c:axId val="45975040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94232320"/>
        <c:crosses val="autoZero"/>
        <c:auto val="1"/>
        <c:lblAlgn val="ctr"/>
        <c:lblOffset val="100"/>
        <c:noMultiLvlLbl val="0"/>
      </c:catAx>
      <c:valAx>
        <c:axId val="494232320"/>
        <c:scaling>
          <c:orientation val="minMax"/>
          <c:max val="10"/>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5975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96462149758812E-2"/>
          <c:y val="0.17637587630833287"/>
          <c:w val="0.90685967308323912"/>
          <c:h val="0.75697166967412943"/>
        </c:manualLayout>
      </c:layout>
      <c:lineChart>
        <c:grouping val="standard"/>
        <c:varyColors val="0"/>
        <c:ser>
          <c:idx val="0"/>
          <c:order val="0"/>
          <c:tx>
            <c:strRef>
              <c:f>Sheet1!$B$1</c:f>
              <c:strCache>
                <c:ptCount val="1"/>
                <c:pt idx="0">
                  <c:v>Placebo</c:v>
                </c:pt>
              </c:strCache>
            </c:strRef>
          </c:tx>
          <c:spPr>
            <a:ln w="28575" cap="rnd">
              <a:solidFill>
                <a:schemeClr val="tx1"/>
              </a:solidFill>
              <a:round/>
            </a:ln>
            <a:effectLst/>
          </c:spPr>
          <c:marker>
            <c:symbol val="circle"/>
            <c:size val="5"/>
            <c:spPr>
              <a:solidFill>
                <a:schemeClr val="tx1"/>
              </a:solidFill>
              <a:ln w="41275" cap="sq">
                <a:solidFill>
                  <a:schemeClr val="tx1"/>
                </a:solidFill>
              </a:ln>
              <a:effectLst/>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Sheet1!$B$2:$B$15</c:f>
              <c:numCache>
                <c:formatCode>General</c:formatCode>
                <c:ptCount val="14"/>
                <c:pt idx="0">
                  <c:v>120.1</c:v>
                </c:pt>
                <c:pt idx="1">
                  <c:v>118.6</c:v>
                </c:pt>
                <c:pt idx="2">
                  <c:v>119</c:v>
                </c:pt>
                <c:pt idx="3">
                  <c:v>119</c:v>
                </c:pt>
                <c:pt idx="6">
                  <c:v>120.9</c:v>
                </c:pt>
                <c:pt idx="9">
                  <c:v>122.5</c:v>
                </c:pt>
                <c:pt idx="12">
                  <c:v>120.5</c:v>
                </c:pt>
                <c:pt idx="13">
                  <c:v>119.2</c:v>
                </c:pt>
              </c:numCache>
            </c:numRef>
          </c:val>
          <c:smooth val="1"/>
          <c:extLst>
            <c:ext xmlns:c16="http://schemas.microsoft.com/office/drawing/2014/chart" uri="{C3380CC4-5D6E-409C-BE32-E72D297353CC}">
              <c16:uniqueId val="{00000000-BC84-4038-BFF9-1AF2B81F14C0}"/>
            </c:ext>
          </c:extLst>
        </c:ser>
        <c:ser>
          <c:idx val="1"/>
          <c:order val="1"/>
          <c:tx>
            <c:strRef>
              <c:f>Sheet1!$C$1</c:f>
              <c:strCache>
                <c:ptCount val="1"/>
                <c:pt idx="0">
                  <c:v>Bococizumab ADA negative</c:v>
                </c:pt>
              </c:strCache>
            </c:strRef>
          </c:tx>
          <c:spPr>
            <a:ln w="28575" cap="rnd">
              <a:solidFill>
                <a:schemeClr val="accent2"/>
              </a:solidFill>
              <a:round/>
            </a:ln>
            <a:effectLst/>
          </c:spPr>
          <c:marker>
            <c:symbol val="circle"/>
            <c:size val="5"/>
            <c:spPr>
              <a:solidFill>
                <a:schemeClr val="accent2"/>
              </a:solidFill>
              <a:ln w="41275">
                <a:solidFill>
                  <a:schemeClr val="accent2"/>
                </a:solidFill>
              </a:ln>
              <a:effectLst/>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Sheet1!$C$2:$C$15</c:f>
              <c:numCache>
                <c:formatCode>General</c:formatCode>
                <c:ptCount val="14"/>
                <c:pt idx="0">
                  <c:v>118.7</c:v>
                </c:pt>
                <c:pt idx="1">
                  <c:v>53.7</c:v>
                </c:pt>
                <c:pt idx="2">
                  <c:v>53.3</c:v>
                </c:pt>
                <c:pt idx="3">
                  <c:v>55.3</c:v>
                </c:pt>
                <c:pt idx="6">
                  <c:v>60.8</c:v>
                </c:pt>
                <c:pt idx="9">
                  <c:v>62.6</c:v>
                </c:pt>
                <c:pt idx="12">
                  <c:v>62.2</c:v>
                </c:pt>
                <c:pt idx="13">
                  <c:v>67.099999999999994</c:v>
                </c:pt>
              </c:numCache>
            </c:numRef>
          </c:val>
          <c:smooth val="0"/>
          <c:extLst>
            <c:ext xmlns:c16="http://schemas.microsoft.com/office/drawing/2014/chart" uri="{C3380CC4-5D6E-409C-BE32-E72D297353CC}">
              <c16:uniqueId val="{00000001-BC84-4038-BFF9-1AF2B81F14C0}"/>
            </c:ext>
          </c:extLst>
        </c:ser>
        <c:ser>
          <c:idx val="2"/>
          <c:order val="2"/>
          <c:tx>
            <c:strRef>
              <c:f>Sheet1!$D$1</c:f>
              <c:strCache>
                <c:ptCount val="1"/>
                <c:pt idx="0">
                  <c:v>Bococizumab ADA positive, &gt;1:1,176</c:v>
                </c:pt>
              </c:strCache>
            </c:strRef>
          </c:tx>
          <c:spPr>
            <a:ln w="34925" cap="sq">
              <a:solidFill>
                <a:schemeClr val="accent3"/>
              </a:solidFill>
              <a:bevel/>
            </a:ln>
            <a:effectLst/>
          </c:spPr>
          <c:marker>
            <c:symbol val="circle"/>
            <c:size val="5"/>
            <c:spPr>
              <a:solidFill>
                <a:schemeClr val="bg1">
                  <a:lumMod val="50000"/>
                </a:schemeClr>
              </a:solidFill>
              <a:ln w="44450">
                <a:solidFill>
                  <a:schemeClr val="accent3"/>
                </a:solidFill>
              </a:ln>
              <a:effectLst/>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Sheet1!$D$2:$D$15</c:f>
              <c:numCache>
                <c:formatCode>General</c:formatCode>
                <c:ptCount val="14"/>
                <c:pt idx="0">
                  <c:v>124.9</c:v>
                </c:pt>
                <c:pt idx="1">
                  <c:v>58</c:v>
                </c:pt>
                <c:pt idx="2">
                  <c:v>58.1</c:v>
                </c:pt>
                <c:pt idx="3">
                  <c:v>59.7</c:v>
                </c:pt>
                <c:pt idx="6">
                  <c:v>77.400000000000006</c:v>
                </c:pt>
                <c:pt idx="9">
                  <c:v>83.4</c:v>
                </c:pt>
                <c:pt idx="12">
                  <c:v>81.3</c:v>
                </c:pt>
                <c:pt idx="13">
                  <c:v>86.4</c:v>
                </c:pt>
              </c:numCache>
            </c:numRef>
          </c:val>
          <c:smooth val="0"/>
          <c:extLst>
            <c:ext xmlns:c16="http://schemas.microsoft.com/office/drawing/2014/chart" uri="{C3380CC4-5D6E-409C-BE32-E72D297353CC}">
              <c16:uniqueId val="{00000002-BC84-4038-BFF9-1AF2B81F14C0}"/>
            </c:ext>
          </c:extLst>
        </c:ser>
        <c:ser>
          <c:idx val="3"/>
          <c:order val="3"/>
          <c:tx>
            <c:strRef>
              <c:f>Sheet1!$E$1</c:f>
              <c:strCache>
                <c:ptCount val="1"/>
                <c:pt idx="0">
                  <c:v>Bococizumab ADA positive &lt;1:1,176</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Sheet1!$E$2:$E$15</c:f>
              <c:numCache>
                <c:formatCode>General</c:formatCode>
                <c:ptCount val="14"/>
                <c:pt idx="0">
                  <c:v>121.5</c:v>
                </c:pt>
                <c:pt idx="1">
                  <c:v>53.7</c:v>
                </c:pt>
                <c:pt idx="2">
                  <c:v>51.8</c:v>
                </c:pt>
                <c:pt idx="3">
                  <c:v>53.8</c:v>
                </c:pt>
                <c:pt idx="6">
                  <c:v>58.7</c:v>
                </c:pt>
                <c:pt idx="9">
                  <c:v>63.3</c:v>
                </c:pt>
                <c:pt idx="12">
                  <c:v>65.2</c:v>
                </c:pt>
                <c:pt idx="13">
                  <c:v>68.8</c:v>
                </c:pt>
              </c:numCache>
            </c:numRef>
          </c:val>
          <c:smooth val="0"/>
          <c:extLst>
            <c:ext xmlns:c16="http://schemas.microsoft.com/office/drawing/2014/chart" uri="{C3380CC4-5D6E-409C-BE32-E72D297353CC}">
              <c16:uniqueId val="{00000000-23CA-49AF-B781-E772742F1EDB}"/>
            </c:ext>
          </c:extLst>
        </c:ser>
        <c:ser>
          <c:idx val="4"/>
          <c:order val="4"/>
          <c:tx>
            <c:strRef>
              <c:f>Sheet1!$F$1</c:f>
              <c:strCache>
                <c:ptCount val="1"/>
                <c:pt idx="0">
                  <c:v>Bococizumab ADA positive &gt;1:5,673</c:v>
                </c:pt>
              </c:strCache>
            </c:strRef>
          </c:tx>
          <c:marker>
            <c:symbol val="circle"/>
            <c:size val="7"/>
            <c:spPr>
              <a:solidFill>
                <a:srgbClr val="5B9BD5"/>
              </a:solidFill>
            </c:spPr>
          </c:marker>
          <c:dPt>
            <c:idx val="13"/>
            <c:bubble3D val="0"/>
            <c:spPr>
              <a:ln w="28575"/>
            </c:spPr>
            <c:extLst>
              <c:ext xmlns:c16="http://schemas.microsoft.com/office/drawing/2014/chart" uri="{C3380CC4-5D6E-409C-BE32-E72D297353CC}">
                <c16:uniqueId val="{00000000-5F63-41F5-B15E-B7C9FDB6FE8F}"/>
              </c:ext>
            </c:extLst>
          </c:dPt>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Sheet1!$F$2:$F$15</c:f>
              <c:numCache>
                <c:formatCode>General</c:formatCode>
                <c:ptCount val="14"/>
                <c:pt idx="0">
                  <c:v>123</c:v>
                </c:pt>
                <c:pt idx="1">
                  <c:v>61.8</c:v>
                </c:pt>
                <c:pt idx="2">
                  <c:v>66.7</c:v>
                </c:pt>
                <c:pt idx="3">
                  <c:v>67.5</c:v>
                </c:pt>
                <c:pt idx="6">
                  <c:v>98.1</c:v>
                </c:pt>
                <c:pt idx="9">
                  <c:v>103.9</c:v>
                </c:pt>
                <c:pt idx="12">
                  <c:v>103.8</c:v>
                </c:pt>
                <c:pt idx="13">
                  <c:v>110.6</c:v>
                </c:pt>
              </c:numCache>
            </c:numRef>
          </c:val>
          <c:smooth val="0"/>
          <c:extLst>
            <c:ext xmlns:c16="http://schemas.microsoft.com/office/drawing/2014/chart" uri="{C3380CC4-5D6E-409C-BE32-E72D297353CC}">
              <c16:uniqueId val="{00000001-5F63-41F5-B15E-B7C9FDB6FE8F}"/>
            </c:ext>
          </c:extLst>
        </c:ser>
        <c:dLbls>
          <c:showLegendKey val="0"/>
          <c:showVal val="0"/>
          <c:showCatName val="0"/>
          <c:showSerName val="0"/>
          <c:showPercent val="0"/>
          <c:showBubbleSize val="0"/>
        </c:dLbls>
        <c:marker val="1"/>
        <c:smooth val="0"/>
        <c:axId val="20732544"/>
        <c:axId val="20733952"/>
      </c:lineChart>
      <c:catAx>
        <c:axId val="20732544"/>
        <c:scaling>
          <c:orientation val="minMax"/>
        </c:scaling>
        <c:delete val="0"/>
        <c:axPos val="b"/>
        <c:numFmt formatCode="General" sourceLinked="1"/>
        <c:majorTickMark val="none"/>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733952"/>
        <c:crosses val="autoZero"/>
        <c:auto val="0"/>
        <c:lblAlgn val="ctr"/>
        <c:lblOffset val="100"/>
        <c:noMultiLvlLbl val="0"/>
      </c:catAx>
      <c:valAx>
        <c:axId val="20733952"/>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732544"/>
        <c:crossesAt val="1"/>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96462149758812E-2"/>
          <c:y val="0.17637587630833287"/>
          <c:w val="0.90685967308323912"/>
          <c:h val="0.75697166967412943"/>
        </c:manualLayout>
      </c:layout>
      <c:lineChart>
        <c:grouping val="standard"/>
        <c:varyColors val="0"/>
        <c:ser>
          <c:idx val="0"/>
          <c:order val="0"/>
          <c:tx>
            <c:strRef>
              <c:f>Sheet1!$B$1</c:f>
              <c:strCache>
                <c:ptCount val="1"/>
                <c:pt idx="0">
                  <c:v>Column1</c:v>
                </c:pt>
              </c:strCache>
            </c:strRef>
          </c:tx>
          <c:spPr>
            <a:ln w="28575" cap="rnd">
              <a:solidFill>
                <a:schemeClr val="tx1"/>
              </a:solidFill>
              <a:round/>
            </a:ln>
            <a:effectLst/>
          </c:spPr>
          <c:marker>
            <c:symbol val="circle"/>
            <c:size val="5"/>
            <c:spPr>
              <a:solidFill>
                <a:schemeClr val="tx1"/>
              </a:solidFill>
              <a:ln w="41275" cap="sq">
                <a:solidFill>
                  <a:schemeClr val="tx1"/>
                </a:solidFill>
              </a:ln>
              <a:effectLst/>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Sheet1!$B$2:$B$15</c:f>
              <c:numCache>
                <c:formatCode>General</c:formatCode>
                <c:ptCount val="14"/>
              </c:numCache>
            </c:numRef>
          </c:val>
          <c:smooth val="1"/>
          <c:extLst>
            <c:ext xmlns:c16="http://schemas.microsoft.com/office/drawing/2014/chart" uri="{C3380CC4-5D6E-409C-BE32-E72D297353CC}">
              <c16:uniqueId val="{00000000-BC84-4038-BFF9-1AF2B81F14C0}"/>
            </c:ext>
          </c:extLst>
        </c:ser>
        <c:ser>
          <c:idx val="1"/>
          <c:order val="1"/>
          <c:tx>
            <c:strRef>
              <c:f>Sheet1!$C$1</c:f>
              <c:strCache>
                <c:ptCount val="1"/>
                <c:pt idx="0">
                  <c:v>Bococizumab ADA negative</c:v>
                </c:pt>
              </c:strCache>
            </c:strRef>
          </c:tx>
          <c:spPr>
            <a:ln w="28575" cap="rnd">
              <a:solidFill>
                <a:schemeClr val="accent2"/>
              </a:solidFill>
              <a:round/>
            </a:ln>
            <a:effectLst/>
          </c:spPr>
          <c:marker>
            <c:symbol val="circle"/>
            <c:size val="5"/>
            <c:spPr>
              <a:solidFill>
                <a:schemeClr val="accent2"/>
              </a:solidFill>
              <a:ln w="41275">
                <a:solidFill>
                  <a:schemeClr val="accent2"/>
                </a:solidFill>
              </a:ln>
              <a:effectLst/>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Sheet1!$C$2:$C$15</c:f>
              <c:numCache>
                <c:formatCode>General</c:formatCode>
                <c:ptCount val="14"/>
                <c:pt idx="0">
                  <c:v>0</c:v>
                </c:pt>
                <c:pt idx="1">
                  <c:v>4.5</c:v>
                </c:pt>
                <c:pt idx="2">
                  <c:v>5.0999999999999996</c:v>
                </c:pt>
                <c:pt idx="3">
                  <c:v>5.4</c:v>
                </c:pt>
                <c:pt idx="6">
                  <c:v>5.4</c:v>
                </c:pt>
                <c:pt idx="9">
                  <c:v>5.4</c:v>
                </c:pt>
                <c:pt idx="12">
                  <c:v>5.2</c:v>
                </c:pt>
                <c:pt idx="13">
                  <c:v>4.3</c:v>
                </c:pt>
              </c:numCache>
            </c:numRef>
          </c:val>
          <c:smooth val="0"/>
          <c:extLst>
            <c:ext xmlns:c16="http://schemas.microsoft.com/office/drawing/2014/chart" uri="{C3380CC4-5D6E-409C-BE32-E72D297353CC}">
              <c16:uniqueId val="{00000001-BC84-4038-BFF9-1AF2B81F14C0}"/>
            </c:ext>
          </c:extLst>
        </c:ser>
        <c:ser>
          <c:idx val="2"/>
          <c:order val="2"/>
          <c:tx>
            <c:strRef>
              <c:f>Sheet1!$D$1</c:f>
              <c:strCache>
                <c:ptCount val="1"/>
                <c:pt idx="0">
                  <c:v>Bococizumab ADA positive, &gt;1:1,176</c:v>
                </c:pt>
              </c:strCache>
            </c:strRef>
          </c:tx>
          <c:spPr>
            <a:ln w="34925" cap="sq">
              <a:solidFill>
                <a:schemeClr val="accent3"/>
              </a:solidFill>
              <a:bevel/>
            </a:ln>
            <a:effectLst/>
          </c:spPr>
          <c:marker>
            <c:symbol val="circle"/>
            <c:size val="5"/>
            <c:spPr>
              <a:solidFill>
                <a:schemeClr val="bg1">
                  <a:lumMod val="50000"/>
                </a:schemeClr>
              </a:solidFill>
              <a:ln w="44450">
                <a:solidFill>
                  <a:schemeClr val="accent3"/>
                </a:solidFill>
              </a:ln>
              <a:effectLst/>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Sheet1!$D$2:$D$15</c:f>
              <c:numCache>
                <c:formatCode>General</c:formatCode>
                <c:ptCount val="14"/>
                <c:pt idx="0">
                  <c:v>0.1</c:v>
                </c:pt>
                <c:pt idx="1">
                  <c:v>4.9000000000000004</c:v>
                </c:pt>
                <c:pt idx="2">
                  <c:v>5.7</c:v>
                </c:pt>
                <c:pt idx="3">
                  <c:v>5.0999999999999996</c:v>
                </c:pt>
                <c:pt idx="6">
                  <c:v>4.5</c:v>
                </c:pt>
                <c:pt idx="9">
                  <c:v>4.2</c:v>
                </c:pt>
                <c:pt idx="12">
                  <c:v>4</c:v>
                </c:pt>
                <c:pt idx="13">
                  <c:v>2.9</c:v>
                </c:pt>
              </c:numCache>
            </c:numRef>
          </c:val>
          <c:smooth val="0"/>
          <c:extLst>
            <c:ext xmlns:c16="http://schemas.microsoft.com/office/drawing/2014/chart" uri="{C3380CC4-5D6E-409C-BE32-E72D297353CC}">
              <c16:uniqueId val="{00000002-BC84-4038-BFF9-1AF2B81F14C0}"/>
            </c:ext>
          </c:extLst>
        </c:ser>
        <c:ser>
          <c:idx val="3"/>
          <c:order val="3"/>
          <c:tx>
            <c:strRef>
              <c:f>Sheet1!$E$1</c:f>
              <c:strCache>
                <c:ptCount val="1"/>
                <c:pt idx="0">
                  <c:v>Bococizumab ADA positive &lt;1:1,176</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Sheet1!$E$2:$E$15</c:f>
              <c:numCache>
                <c:formatCode>General</c:formatCode>
                <c:ptCount val="14"/>
                <c:pt idx="0">
                  <c:v>0</c:v>
                </c:pt>
                <c:pt idx="1">
                  <c:v>4.5</c:v>
                </c:pt>
                <c:pt idx="2">
                  <c:v>5.2</c:v>
                </c:pt>
                <c:pt idx="3">
                  <c:v>5.0999999999999996</c:v>
                </c:pt>
                <c:pt idx="6">
                  <c:v>5.2</c:v>
                </c:pt>
                <c:pt idx="9">
                  <c:v>4.9000000000000004</c:v>
                </c:pt>
                <c:pt idx="12">
                  <c:v>4.8</c:v>
                </c:pt>
                <c:pt idx="13">
                  <c:v>3.8</c:v>
                </c:pt>
              </c:numCache>
            </c:numRef>
          </c:val>
          <c:smooth val="0"/>
          <c:extLst>
            <c:ext xmlns:c16="http://schemas.microsoft.com/office/drawing/2014/chart" uri="{C3380CC4-5D6E-409C-BE32-E72D297353CC}">
              <c16:uniqueId val="{00000000-23CA-49AF-B781-E772742F1EDB}"/>
            </c:ext>
          </c:extLst>
        </c:ser>
        <c:ser>
          <c:idx val="4"/>
          <c:order val="4"/>
          <c:tx>
            <c:strRef>
              <c:f>Sheet1!$F$1</c:f>
              <c:strCache>
                <c:ptCount val="1"/>
                <c:pt idx="0">
                  <c:v>Bococizumab ADA positive &gt;1:5,673</c:v>
                </c:pt>
              </c:strCache>
            </c:strRef>
          </c:tx>
          <c:marker>
            <c:symbol val="circle"/>
            <c:size val="7"/>
            <c:spPr>
              <a:solidFill>
                <a:srgbClr val="5B9BD5"/>
              </a:solidFill>
            </c:spPr>
          </c:marker>
          <c:dPt>
            <c:idx val="13"/>
            <c:bubble3D val="0"/>
            <c:spPr>
              <a:ln w="28575"/>
            </c:spPr>
            <c:extLst>
              <c:ext xmlns:c16="http://schemas.microsoft.com/office/drawing/2014/chart" uri="{C3380CC4-5D6E-409C-BE32-E72D297353CC}">
                <c16:uniqueId val="{00000000-5F63-41F5-B15E-B7C9FDB6FE8F}"/>
              </c:ext>
            </c:extLst>
          </c:dPt>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Sheet1!$F$2:$F$15</c:f>
              <c:numCache>
                <c:formatCode>General</c:formatCode>
                <c:ptCount val="14"/>
                <c:pt idx="0">
                  <c:v>0</c:v>
                </c:pt>
                <c:pt idx="1">
                  <c:v>4.5</c:v>
                </c:pt>
                <c:pt idx="2">
                  <c:v>4.4000000000000004</c:v>
                </c:pt>
                <c:pt idx="3">
                  <c:v>3.6</c:v>
                </c:pt>
                <c:pt idx="6">
                  <c:v>2.4</c:v>
                </c:pt>
                <c:pt idx="9">
                  <c:v>1.5</c:v>
                </c:pt>
                <c:pt idx="12">
                  <c:v>1.9000000000000001</c:v>
                </c:pt>
                <c:pt idx="13">
                  <c:v>0.9</c:v>
                </c:pt>
              </c:numCache>
            </c:numRef>
          </c:val>
          <c:smooth val="0"/>
          <c:extLst>
            <c:ext xmlns:c16="http://schemas.microsoft.com/office/drawing/2014/chart" uri="{C3380CC4-5D6E-409C-BE32-E72D297353CC}">
              <c16:uniqueId val="{00000001-5F63-41F5-B15E-B7C9FDB6FE8F}"/>
            </c:ext>
          </c:extLst>
        </c:ser>
        <c:dLbls>
          <c:showLegendKey val="0"/>
          <c:showVal val="0"/>
          <c:showCatName val="0"/>
          <c:showSerName val="0"/>
          <c:showPercent val="0"/>
          <c:showBubbleSize val="0"/>
        </c:dLbls>
        <c:marker val="1"/>
        <c:smooth val="0"/>
        <c:axId val="20773504"/>
        <c:axId val="20775296"/>
      </c:lineChart>
      <c:catAx>
        <c:axId val="20773504"/>
        <c:scaling>
          <c:orientation val="minMax"/>
        </c:scaling>
        <c:delete val="0"/>
        <c:axPos val="b"/>
        <c:numFmt formatCode="General" sourceLinked="1"/>
        <c:majorTickMark val="none"/>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775296"/>
        <c:crosses val="autoZero"/>
        <c:auto val="0"/>
        <c:lblAlgn val="ctr"/>
        <c:lblOffset val="100"/>
        <c:noMultiLvlLbl val="0"/>
      </c:catAx>
      <c:valAx>
        <c:axId val="20775296"/>
        <c:scaling>
          <c:orientation val="minMax"/>
          <c:max val="8"/>
        </c:scaling>
        <c:delete val="0"/>
        <c:axPos val="l"/>
        <c:majorGridlines>
          <c:spPr>
            <a:ln w="9525" cap="flat" cmpd="sng" algn="ctr">
              <a:noFill/>
              <a:round/>
            </a:ln>
            <a:effectLst/>
          </c:spPr>
        </c:majorGridlines>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773504"/>
        <c:crossesAt val="1"/>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1091113610799"/>
          <c:y val="0.29771300448430493"/>
          <c:w val="0.82924517247844221"/>
          <c:h val="0.59970799053705726"/>
        </c:manualLayout>
      </c:layout>
      <c:barChart>
        <c:barDir val="col"/>
        <c:grouping val="clustered"/>
        <c:varyColors val="0"/>
        <c:ser>
          <c:idx val="0"/>
          <c:order val="0"/>
          <c:tx>
            <c:strRef>
              <c:f>[1]ldl_pchg52wk_adaneg!$C$1</c:f>
              <c:strCache>
                <c:ptCount val="1"/>
                <c:pt idx="0">
                  <c:v>No reduction</c:v>
                </c:pt>
              </c:strCache>
            </c:strRef>
          </c:tx>
          <c:spPr>
            <a:solidFill>
              <a:schemeClr val="tx2">
                <a:lumMod val="20000"/>
                <a:lumOff val="80000"/>
              </a:schemeClr>
            </a:solidFill>
            <a:ln>
              <a:noFill/>
            </a:ln>
            <a:effectLst/>
          </c:spPr>
          <c:invertIfNegative val="0"/>
          <c:val>
            <c:numRef>
              <c:f>[1]ldl_pchg52wk_adaneg!$C$2:$C$781</c:f>
              <c:numCache>
                <c:formatCode>General</c:formatCode>
                <c:ptCount val="780"/>
                <c:pt idx="0">
                  <c:v>94</c:v>
                </c:pt>
                <c:pt idx="1">
                  <c:v>88</c:v>
                </c:pt>
                <c:pt idx="2">
                  <c:v>77</c:v>
                </c:pt>
                <c:pt idx="3">
                  <c:v>63</c:v>
                </c:pt>
                <c:pt idx="4">
                  <c:v>55</c:v>
                </c:pt>
                <c:pt idx="5">
                  <c:v>55</c:v>
                </c:pt>
                <c:pt idx="6">
                  <c:v>53</c:v>
                </c:pt>
                <c:pt idx="7">
                  <c:v>52</c:v>
                </c:pt>
                <c:pt idx="8">
                  <c:v>50</c:v>
                </c:pt>
                <c:pt idx="9">
                  <c:v>48</c:v>
                </c:pt>
                <c:pt idx="10">
                  <c:v>48</c:v>
                </c:pt>
                <c:pt idx="11">
                  <c:v>43</c:v>
                </c:pt>
                <c:pt idx="12">
                  <c:v>43</c:v>
                </c:pt>
                <c:pt idx="13">
                  <c:v>42</c:v>
                </c:pt>
                <c:pt idx="14">
                  <c:v>39</c:v>
                </c:pt>
                <c:pt idx="15">
                  <c:v>33</c:v>
                </c:pt>
                <c:pt idx="16">
                  <c:v>29</c:v>
                </c:pt>
                <c:pt idx="17">
                  <c:v>29</c:v>
                </c:pt>
                <c:pt idx="18">
                  <c:v>28</c:v>
                </c:pt>
                <c:pt idx="19">
                  <c:v>25</c:v>
                </c:pt>
                <c:pt idx="20">
                  <c:v>23</c:v>
                </c:pt>
                <c:pt idx="21">
                  <c:v>22</c:v>
                </c:pt>
                <c:pt idx="22">
                  <c:v>22</c:v>
                </c:pt>
                <c:pt idx="23">
                  <c:v>21</c:v>
                </c:pt>
                <c:pt idx="24">
                  <c:v>21</c:v>
                </c:pt>
                <c:pt idx="25">
                  <c:v>20</c:v>
                </c:pt>
                <c:pt idx="26">
                  <c:v>19</c:v>
                </c:pt>
                <c:pt idx="27">
                  <c:v>18</c:v>
                </c:pt>
                <c:pt idx="28">
                  <c:v>18</c:v>
                </c:pt>
                <c:pt idx="29">
                  <c:v>17</c:v>
                </c:pt>
                <c:pt idx="30">
                  <c:v>17</c:v>
                </c:pt>
                <c:pt idx="31">
                  <c:v>15</c:v>
                </c:pt>
                <c:pt idx="32">
                  <c:v>13</c:v>
                </c:pt>
                <c:pt idx="33">
                  <c:v>13</c:v>
                </c:pt>
                <c:pt idx="34">
                  <c:v>13</c:v>
                </c:pt>
                <c:pt idx="35">
                  <c:v>12</c:v>
                </c:pt>
                <c:pt idx="36">
                  <c:v>12</c:v>
                </c:pt>
                <c:pt idx="37">
                  <c:v>12</c:v>
                </c:pt>
                <c:pt idx="38">
                  <c:v>12</c:v>
                </c:pt>
                <c:pt idx="39">
                  <c:v>11</c:v>
                </c:pt>
                <c:pt idx="40">
                  <c:v>11</c:v>
                </c:pt>
                <c:pt idx="41">
                  <c:v>11</c:v>
                </c:pt>
                <c:pt idx="42">
                  <c:v>10</c:v>
                </c:pt>
                <c:pt idx="43">
                  <c:v>9</c:v>
                </c:pt>
                <c:pt idx="44">
                  <c:v>9</c:v>
                </c:pt>
                <c:pt idx="45">
                  <c:v>9</c:v>
                </c:pt>
                <c:pt idx="46">
                  <c:v>9</c:v>
                </c:pt>
                <c:pt idx="47">
                  <c:v>9</c:v>
                </c:pt>
                <c:pt idx="48">
                  <c:v>9</c:v>
                </c:pt>
                <c:pt idx="49">
                  <c:v>8</c:v>
                </c:pt>
                <c:pt idx="50">
                  <c:v>7</c:v>
                </c:pt>
                <c:pt idx="51">
                  <c:v>7</c:v>
                </c:pt>
                <c:pt idx="52">
                  <c:v>6</c:v>
                </c:pt>
                <c:pt idx="53">
                  <c:v>5</c:v>
                </c:pt>
                <c:pt idx="54">
                  <c:v>5</c:v>
                </c:pt>
                <c:pt idx="55">
                  <c:v>5</c:v>
                </c:pt>
                <c:pt idx="56">
                  <c:v>4</c:v>
                </c:pt>
                <c:pt idx="57">
                  <c:v>4</c:v>
                </c:pt>
                <c:pt idx="58">
                  <c:v>3</c:v>
                </c:pt>
                <c:pt idx="59">
                  <c:v>3</c:v>
                </c:pt>
                <c:pt idx="60">
                  <c:v>3</c:v>
                </c:pt>
                <c:pt idx="61">
                  <c:v>2</c:v>
                </c:pt>
                <c:pt idx="62">
                  <c:v>2</c:v>
                </c:pt>
                <c:pt idx="63">
                  <c:v>1</c:v>
                </c:pt>
                <c:pt idx="64">
                  <c:v>0</c:v>
                </c:pt>
                <c:pt idx="65">
                  <c:v>0</c:v>
                </c:pt>
                <c:pt idx="66">
                  <c:v>0</c:v>
                </c:pt>
              </c:numCache>
            </c:numRef>
          </c:val>
          <c:extLst>
            <c:ext xmlns:c16="http://schemas.microsoft.com/office/drawing/2014/chart" uri="{C3380CC4-5D6E-409C-BE32-E72D297353CC}">
              <c16:uniqueId val="{00000000-79D6-445A-AF15-3AEA2EA34AAA}"/>
            </c:ext>
          </c:extLst>
        </c:ser>
        <c:ser>
          <c:idx val="1"/>
          <c:order val="1"/>
          <c:tx>
            <c:strRef>
              <c:f>[1]ldl_pchg52wk_adaneg!$D$1</c:f>
              <c:strCache>
                <c:ptCount val="1"/>
                <c:pt idx="0">
                  <c:v>Reduction&lt;50%</c:v>
                </c:pt>
              </c:strCache>
            </c:strRef>
          </c:tx>
          <c:spPr>
            <a:solidFill>
              <a:schemeClr val="tx2">
                <a:lumMod val="40000"/>
                <a:lumOff val="60000"/>
              </a:schemeClr>
            </a:solidFill>
            <a:ln>
              <a:noFill/>
            </a:ln>
            <a:effectLst/>
          </c:spPr>
          <c:invertIfNegative val="0"/>
          <c:val>
            <c:numRef>
              <c:f>[1]ldl_pchg52wk_adaneg!$D$2:$D$781</c:f>
              <c:numCache>
                <c:formatCode>General</c:formatCode>
                <c:ptCount val="780"/>
                <c:pt idx="67">
                  <c:v>-1</c:v>
                </c:pt>
                <c:pt idx="68">
                  <c:v>-1</c:v>
                </c:pt>
                <c:pt idx="69">
                  <c:v>-2</c:v>
                </c:pt>
                <c:pt idx="70">
                  <c:v>-2</c:v>
                </c:pt>
                <c:pt idx="71">
                  <c:v>-2</c:v>
                </c:pt>
                <c:pt idx="72">
                  <c:v>-3</c:v>
                </c:pt>
                <c:pt idx="73">
                  <c:v>-3</c:v>
                </c:pt>
                <c:pt idx="74">
                  <c:v>-3</c:v>
                </c:pt>
                <c:pt idx="75">
                  <c:v>-4</c:v>
                </c:pt>
                <c:pt idx="76">
                  <c:v>-4</c:v>
                </c:pt>
                <c:pt idx="77">
                  <c:v>-5</c:v>
                </c:pt>
                <c:pt idx="78">
                  <c:v>-5</c:v>
                </c:pt>
                <c:pt idx="79">
                  <c:v>-5</c:v>
                </c:pt>
                <c:pt idx="80">
                  <c:v>-5</c:v>
                </c:pt>
                <c:pt idx="81">
                  <c:v>-6</c:v>
                </c:pt>
                <c:pt idx="82">
                  <c:v>-6</c:v>
                </c:pt>
                <c:pt idx="83">
                  <c:v>-6</c:v>
                </c:pt>
                <c:pt idx="84">
                  <c:v>-7</c:v>
                </c:pt>
                <c:pt idx="85">
                  <c:v>-8</c:v>
                </c:pt>
                <c:pt idx="86">
                  <c:v>-8</c:v>
                </c:pt>
                <c:pt idx="87">
                  <c:v>-8</c:v>
                </c:pt>
                <c:pt idx="88">
                  <c:v>-9</c:v>
                </c:pt>
                <c:pt idx="89">
                  <c:v>-9</c:v>
                </c:pt>
                <c:pt idx="90">
                  <c:v>-9</c:v>
                </c:pt>
                <c:pt idx="91">
                  <c:v>-10</c:v>
                </c:pt>
                <c:pt idx="92">
                  <c:v>-10</c:v>
                </c:pt>
                <c:pt idx="93">
                  <c:v>-11</c:v>
                </c:pt>
                <c:pt idx="94">
                  <c:v>-11</c:v>
                </c:pt>
                <c:pt idx="95">
                  <c:v>-11</c:v>
                </c:pt>
                <c:pt idx="96">
                  <c:v>-11</c:v>
                </c:pt>
                <c:pt idx="97">
                  <c:v>-12</c:v>
                </c:pt>
                <c:pt idx="98">
                  <c:v>-12</c:v>
                </c:pt>
                <c:pt idx="99">
                  <c:v>-12</c:v>
                </c:pt>
                <c:pt idx="100">
                  <c:v>-13</c:v>
                </c:pt>
                <c:pt idx="101">
                  <c:v>-13</c:v>
                </c:pt>
                <c:pt idx="102">
                  <c:v>-13</c:v>
                </c:pt>
                <c:pt idx="103">
                  <c:v>-14</c:v>
                </c:pt>
                <c:pt idx="104">
                  <c:v>-14</c:v>
                </c:pt>
                <c:pt idx="105">
                  <c:v>-15</c:v>
                </c:pt>
                <c:pt idx="106">
                  <c:v>-15</c:v>
                </c:pt>
                <c:pt idx="107">
                  <c:v>-15</c:v>
                </c:pt>
                <c:pt idx="108">
                  <c:v>-15</c:v>
                </c:pt>
                <c:pt idx="109">
                  <c:v>-16</c:v>
                </c:pt>
                <c:pt idx="110">
                  <c:v>-16</c:v>
                </c:pt>
                <c:pt idx="111">
                  <c:v>-16</c:v>
                </c:pt>
                <c:pt idx="112">
                  <c:v>-16</c:v>
                </c:pt>
                <c:pt idx="113">
                  <c:v>-16</c:v>
                </c:pt>
                <c:pt idx="114">
                  <c:v>-16</c:v>
                </c:pt>
                <c:pt idx="115">
                  <c:v>-16</c:v>
                </c:pt>
                <c:pt idx="116">
                  <c:v>-16</c:v>
                </c:pt>
                <c:pt idx="117">
                  <c:v>-16</c:v>
                </c:pt>
                <c:pt idx="118">
                  <c:v>-16</c:v>
                </c:pt>
                <c:pt idx="119">
                  <c:v>-17</c:v>
                </c:pt>
                <c:pt idx="120">
                  <c:v>-17</c:v>
                </c:pt>
                <c:pt idx="121">
                  <c:v>-17</c:v>
                </c:pt>
                <c:pt idx="122">
                  <c:v>-17</c:v>
                </c:pt>
                <c:pt idx="123">
                  <c:v>-17</c:v>
                </c:pt>
                <c:pt idx="124">
                  <c:v>-18</c:v>
                </c:pt>
                <c:pt idx="125">
                  <c:v>-18</c:v>
                </c:pt>
                <c:pt idx="126">
                  <c:v>-18</c:v>
                </c:pt>
                <c:pt idx="127">
                  <c:v>-18</c:v>
                </c:pt>
                <c:pt idx="128">
                  <c:v>-18</c:v>
                </c:pt>
                <c:pt idx="129">
                  <c:v>-19</c:v>
                </c:pt>
                <c:pt idx="130">
                  <c:v>-19</c:v>
                </c:pt>
                <c:pt idx="131">
                  <c:v>-19</c:v>
                </c:pt>
                <c:pt idx="132">
                  <c:v>-19</c:v>
                </c:pt>
                <c:pt idx="133">
                  <c:v>-19</c:v>
                </c:pt>
                <c:pt idx="134">
                  <c:v>-19</c:v>
                </c:pt>
                <c:pt idx="135">
                  <c:v>-19</c:v>
                </c:pt>
                <c:pt idx="136">
                  <c:v>-19</c:v>
                </c:pt>
                <c:pt idx="137">
                  <c:v>-20</c:v>
                </c:pt>
                <c:pt idx="138">
                  <c:v>-20</c:v>
                </c:pt>
                <c:pt idx="139">
                  <c:v>-20</c:v>
                </c:pt>
                <c:pt idx="140">
                  <c:v>-20</c:v>
                </c:pt>
                <c:pt idx="141">
                  <c:v>-21</c:v>
                </c:pt>
                <c:pt idx="142">
                  <c:v>-21</c:v>
                </c:pt>
                <c:pt idx="143">
                  <c:v>-21</c:v>
                </c:pt>
                <c:pt idx="144">
                  <c:v>-21</c:v>
                </c:pt>
                <c:pt idx="145">
                  <c:v>-21</c:v>
                </c:pt>
                <c:pt idx="146">
                  <c:v>-21</c:v>
                </c:pt>
                <c:pt idx="147">
                  <c:v>-21</c:v>
                </c:pt>
                <c:pt idx="148">
                  <c:v>-21</c:v>
                </c:pt>
                <c:pt idx="149">
                  <c:v>-22</c:v>
                </c:pt>
                <c:pt idx="150">
                  <c:v>-22</c:v>
                </c:pt>
                <c:pt idx="151">
                  <c:v>-22</c:v>
                </c:pt>
                <c:pt idx="152">
                  <c:v>-22</c:v>
                </c:pt>
                <c:pt idx="153">
                  <c:v>-22</c:v>
                </c:pt>
                <c:pt idx="154">
                  <c:v>-22</c:v>
                </c:pt>
                <c:pt idx="155">
                  <c:v>-22</c:v>
                </c:pt>
                <c:pt idx="156">
                  <c:v>-22</c:v>
                </c:pt>
                <c:pt idx="157">
                  <c:v>-22</c:v>
                </c:pt>
                <c:pt idx="158">
                  <c:v>-23</c:v>
                </c:pt>
                <c:pt idx="159">
                  <c:v>-23</c:v>
                </c:pt>
                <c:pt idx="160">
                  <c:v>-23</c:v>
                </c:pt>
                <c:pt idx="161">
                  <c:v>-23</c:v>
                </c:pt>
                <c:pt idx="162">
                  <c:v>-23</c:v>
                </c:pt>
                <c:pt idx="163">
                  <c:v>-24</c:v>
                </c:pt>
                <c:pt idx="164">
                  <c:v>-24</c:v>
                </c:pt>
                <c:pt idx="165">
                  <c:v>-24</c:v>
                </c:pt>
                <c:pt idx="166">
                  <c:v>-24</c:v>
                </c:pt>
                <c:pt idx="167">
                  <c:v>-24</c:v>
                </c:pt>
                <c:pt idx="168">
                  <c:v>-24</c:v>
                </c:pt>
                <c:pt idx="169">
                  <c:v>-25</c:v>
                </c:pt>
                <c:pt idx="170">
                  <c:v>-25</c:v>
                </c:pt>
                <c:pt idx="171">
                  <c:v>-25</c:v>
                </c:pt>
                <c:pt idx="172">
                  <c:v>-25</c:v>
                </c:pt>
                <c:pt idx="173">
                  <c:v>-25</c:v>
                </c:pt>
                <c:pt idx="174">
                  <c:v>-25</c:v>
                </c:pt>
                <c:pt idx="175">
                  <c:v>-25</c:v>
                </c:pt>
                <c:pt idx="176">
                  <c:v>-25</c:v>
                </c:pt>
                <c:pt idx="177">
                  <c:v>-25</c:v>
                </c:pt>
                <c:pt idx="178">
                  <c:v>-25</c:v>
                </c:pt>
                <c:pt idx="179">
                  <c:v>-26</c:v>
                </c:pt>
                <c:pt idx="180">
                  <c:v>-26</c:v>
                </c:pt>
                <c:pt idx="181">
                  <c:v>-26</c:v>
                </c:pt>
                <c:pt idx="182">
                  <c:v>-26</c:v>
                </c:pt>
                <c:pt idx="183">
                  <c:v>-26</c:v>
                </c:pt>
                <c:pt idx="184">
                  <c:v>-27</c:v>
                </c:pt>
                <c:pt idx="185">
                  <c:v>-27</c:v>
                </c:pt>
                <c:pt idx="186">
                  <c:v>-27</c:v>
                </c:pt>
                <c:pt idx="187">
                  <c:v>-27</c:v>
                </c:pt>
                <c:pt idx="188">
                  <c:v>-27</c:v>
                </c:pt>
                <c:pt idx="189">
                  <c:v>-28</c:v>
                </c:pt>
                <c:pt idx="190">
                  <c:v>-29</c:v>
                </c:pt>
                <c:pt idx="191">
                  <c:v>-29</c:v>
                </c:pt>
                <c:pt idx="192">
                  <c:v>-29</c:v>
                </c:pt>
                <c:pt idx="193">
                  <c:v>-29</c:v>
                </c:pt>
                <c:pt idx="194">
                  <c:v>-30</c:v>
                </c:pt>
                <c:pt idx="195">
                  <c:v>-30</c:v>
                </c:pt>
                <c:pt idx="196">
                  <c:v>-30</c:v>
                </c:pt>
                <c:pt idx="197">
                  <c:v>-30</c:v>
                </c:pt>
                <c:pt idx="198">
                  <c:v>-30</c:v>
                </c:pt>
                <c:pt idx="199">
                  <c:v>-30</c:v>
                </c:pt>
                <c:pt idx="200">
                  <c:v>-30</c:v>
                </c:pt>
                <c:pt idx="201">
                  <c:v>-31</c:v>
                </c:pt>
                <c:pt idx="202">
                  <c:v>-31</c:v>
                </c:pt>
                <c:pt idx="203">
                  <c:v>-31</c:v>
                </c:pt>
                <c:pt idx="204">
                  <c:v>-32</c:v>
                </c:pt>
                <c:pt idx="205">
                  <c:v>-33</c:v>
                </c:pt>
                <c:pt idx="206">
                  <c:v>-33</c:v>
                </c:pt>
                <c:pt idx="207">
                  <c:v>-33</c:v>
                </c:pt>
                <c:pt idx="208">
                  <c:v>-34</c:v>
                </c:pt>
                <c:pt idx="209">
                  <c:v>-34</c:v>
                </c:pt>
                <c:pt idx="210">
                  <c:v>-34</c:v>
                </c:pt>
                <c:pt idx="211">
                  <c:v>-34</c:v>
                </c:pt>
                <c:pt idx="212">
                  <c:v>-34</c:v>
                </c:pt>
                <c:pt idx="213">
                  <c:v>-35</c:v>
                </c:pt>
                <c:pt idx="214">
                  <c:v>-35</c:v>
                </c:pt>
                <c:pt idx="215">
                  <c:v>-35</c:v>
                </c:pt>
                <c:pt idx="216">
                  <c:v>-35</c:v>
                </c:pt>
                <c:pt idx="217">
                  <c:v>-35</c:v>
                </c:pt>
                <c:pt idx="218">
                  <c:v>-36</c:v>
                </c:pt>
                <c:pt idx="219">
                  <c:v>-36</c:v>
                </c:pt>
                <c:pt idx="220">
                  <c:v>-36</c:v>
                </c:pt>
                <c:pt idx="221">
                  <c:v>-36</c:v>
                </c:pt>
                <c:pt idx="222">
                  <c:v>-37</c:v>
                </c:pt>
                <c:pt idx="223">
                  <c:v>-37</c:v>
                </c:pt>
                <c:pt idx="224">
                  <c:v>-38</c:v>
                </c:pt>
                <c:pt idx="225">
                  <c:v>-38</c:v>
                </c:pt>
                <c:pt idx="226">
                  <c:v>-38</c:v>
                </c:pt>
                <c:pt idx="227">
                  <c:v>-38</c:v>
                </c:pt>
                <c:pt idx="228">
                  <c:v>-38</c:v>
                </c:pt>
                <c:pt idx="229">
                  <c:v>-38</c:v>
                </c:pt>
                <c:pt idx="230">
                  <c:v>-38</c:v>
                </c:pt>
                <c:pt idx="231">
                  <c:v>-38</c:v>
                </c:pt>
                <c:pt idx="232">
                  <c:v>-38</c:v>
                </c:pt>
                <c:pt idx="233">
                  <c:v>-38</c:v>
                </c:pt>
                <c:pt idx="234">
                  <c:v>-39</c:v>
                </c:pt>
                <c:pt idx="235">
                  <c:v>-39</c:v>
                </c:pt>
                <c:pt idx="236">
                  <c:v>-39</c:v>
                </c:pt>
                <c:pt idx="237">
                  <c:v>-40</c:v>
                </c:pt>
                <c:pt idx="238">
                  <c:v>-40</c:v>
                </c:pt>
                <c:pt idx="239">
                  <c:v>-40</c:v>
                </c:pt>
                <c:pt idx="240">
                  <c:v>-40</c:v>
                </c:pt>
                <c:pt idx="241">
                  <c:v>-40</c:v>
                </c:pt>
                <c:pt idx="242">
                  <c:v>-40</c:v>
                </c:pt>
                <c:pt idx="243">
                  <c:v>-40</c:v>
                </c:pt>
                <c:pt idx="244">
                  <c:v>-41</c:v>
                </c:pt>
                <c:pt idx="245">
                  <c:v>-41</c:v>
                </c:pt>
                <c:pt idx="246">
                  <c:v>-42</c:v>
                </c:pt>
                <c:pt idx="247">
                  <c:v>-42</c:v>
                </c:pt>
                <c:pt idx="248">
                  <c:v>-42</c:v>
                </c:pt>
                <c:pt idx="249">
                  <c:v>-42</c:v>
                </c:pt>
                <c:pt idx="250">
                  <c:v>-42</c:v>
                </c:pt>
                <c:pt idx="251">
                  <c:v>-42</c:v>
                </c:pt>
                <c:pt idx="252">
                  <c:v>-42</c:v>
                </c:pt>
                <c:pt idx="253">
                  <c:v>-42</c:v>
                </c:pt>
                <c:pt idx="254">
                  <c:v>-42</c:v>
                </c:pt>
                <c:pt idx="255">
                  <c:v>-42</c:v>
                </c:pt>
                <c:pt idx="256">
                  <c:v>-42</c:v>
                </c:pt>
                <c:pt idx="257">
                  <c:v>-43</c:v>
                </c:pt>
                <c:pt idx="258">
                  <c:v>-43</c:v>
                </c:pt>
                <c:pt idx="259">
                  <c:v>-43</c:v>
                </c:pt>
                <c:pt idx="260">
                  <c:v>-43</c:v>
                </c:pt>
                <c:pt idx="261">
                  <c:v>-43</c:v>
                </c:pt>
                <c:pt idx="262">
                  <c:v>-43</c:v>
                </c:pt>
                <c:pt idx="263">
                  <c:v>-43</c:v>
                </c:pt>
                <c:pt idx="264">
                  <c:v>-44</c:v>
                </c:pt>
                <c:pt idx="265">
                  <c:v>-44</c:v>
                </c:pt>
                <c:pt idx="266">
                  <c:v>-44</c:v>
                </c:pt>
                <c:pt idx="267">
                  <c:v>-44</c:v>
                </c:pt>
                <c:pt idx="268">
                  <c:v>-44</c:v>
                </c:pt>
                <c:pt idx="269">
                  <c:v>-44</c:v>
                </c:pt>
                <c:pt idx="270">
                  <c:v>-44</c:v>
                </c:pt>
                <c:pt idx="271">
                  <c:v>-44</c:v>
                </c:pt>
                <c:pt idx="272">
                  <c:v>-44</c:v>
                </c:pt>
                <c:pt idx="273">
                  <c:v>-45</c:v>
                </c:pt>
                <c:pt idx="274">
                  <c:v>-45</c:v>
                </c:pt>
                <c:pt idx="275">
                  <c:v>-45</c:v>
                </c:pt>
                <c:pt idx="276">
                  <c:v>-45</c:v>
                </c:pt>
                <c:pt idx="277">
                  <c:v>-45</c:v>
                </c:pt>
                <c:pt idx="278">
                  <c:v>-45</c:v>
                </c:pt>
                <c:pt idx="279">
                  <c:v>-46</c:v>
                </c:pt>
                <c:pt idx="280">
                  <c:v>-46</c:v>
                </c:pt>
                <c:pt idx="281">
                  <c:v>-46</c:v>
                </c:pt>
                <c:pt idx="282">
                  <c:v>-46</c:v>
                </c:pt>
                <c:pt idx="283">
                  <c:v>-46</c:v>
                </c:pt>
                <c:pt idx="284">
                  <c:v>-47</c:v>
                </c:pt>
                <c:pt idx="285">
                  <c:v>-47</c:v>
                </c:pt>
                <c:pt idx="286">
                  <c:v>-47</c:v>
                </c:pt>
                <c:pt idx="287">
                  <c:v>-47</c:v>
                </c:pt>
                <c:pt idx="288">
                  <c:v>-47</c:v>
                </c:pt>
                <c:pt idx="289">
                  <c:v>-47</c:v>
                </c:pt>
                <c:pt idx="290">
                  <c:v>-47</c:v>
                </c:pt>
                <c:pt idx="291">
                  <c:v>-47</c:v>
                </c:pt>
                <c:pt idx="292">
                  <c:v>-47</c:v>
                </c:pt>
                <c:pt idx="293">
                  <c:v>-48</c:v>
                </c:pt>
                <c:pt idx="294">
                  <c:v>-48</c:v>
                </c:pt>
                <c:pt idx="295">
                  <c:v>-48</c:v>
                </c:pt>
                <c:pt idx="296">
                  <c:v>-48</c:v>
                </c:pt>
                <c:pt idx="297">
                  <c:v>-48</c:v>
                </c:pt>
                <c:pt idx="298">
                  <c:v>-48</c:v>
                </c:pt>
                <c:pt idx="299">
                  <c:v>-48</c:v>
                </c:pt>
                <c:pt idx="300">
                  <c:v>-48</c:v>
                </c:pt>
                <c:pt idx="301">
                  <c:v>-48</c:v>
                </c:pt>
                <c:pt idx="302">
                  <c:v>-48</c:v>
                </c:pt>
                <c:pt idx="303">
                  <c:v>-49</c:v>
                </c:pt>
                <c:pt idx="304">
                  <c:v>-49</c:v>
                </c:pt>
                <c:pt idx="305">
                  <c:v>-49</c:v>
                </c:pt>
                <c:pt idx="306">
                  <c:v>-49</c:v>
                </c:pt>
                <c:pt idx="307">
                  <c:v>-49</c:v>
                </c:pt>
                <c:pt idx="308">
                  <c:v>-49</c:v>
                </c:pt>
                <c:pt idx="309">
                  <c:v>-49</c:v>
                </c:pt>
                <c:pt idx="310">
                  <c:v>-49</c:v>
                </c:pt>
                <c:pt idx="311">
                  <c:v>-49</c:v>
                </c:pt>
              </c:numCache>
            </c:numRef>
          </c:val>
          <c:extLst>
            <c:ext xmlns:c16="http://schemas.microsoft.com/office/drawing/2014/chart" uri="{C3380CC4-5D6E-409C-BE32-E72D297353CC}">
              <c16:uniqueId val="{00000001-79D6-445A-AF15-3AEA2EA34AAA}"/>
            </c:ext>
          </c:extLst>
        </c:ser>
        <c:ser>
          <c:idx val="2"/>
          <c:order val="2"/>
          <c:tx>
            <c:strRef>
              <c:f>[1]ldl_pchg52wk_adaneg!$E$1</c:f>
              <c:strCache>
                <c:ptCount val="1"/>
                <c:pt idx="0">
                  <c:v>Reduction≥50%</c:v>
                </c:pt>
              </c:strCache>
            </c:strRef>
          </c:tx>
          <c:spPr>
            <a:solidFill>
              <a:schemeClr val="accent1">
                <a:lumMod val="75000"/>
              </a:schemeClr>
            </a:solidFill>
            <a:ln>
              <a:noFill/>
            </a:ln>
            <a:effectLst/>
          </c:spPr>
          <c:invertIfNegative val="0"/>
          <c:val>
            <c:numRef>
              <c:f>[1]ldl_pchg52wk_adaneg!$E$2:$E$781</c:f>
              <c:numCache>
                <c:formatCode>General</c:formatCode>
                <c:ptCount val="780"/>
                <c:pt idx="312">
                  <c:v>-50</c:v>
                </c:pt>
                <c:pt idx="313">
                  <c:v>-50</c:v>
                </c:pt>
                <c:pt idx="314">
                  <c:v>-50</c:v>
                </c:pt>
                <c:pt idx="315">
                  <c:v>-50</c:v>
                </c:pt>
                <c:pt idx="316">
                  <c:v>-50</c:v>
                </c:pt>
                <c:pt idx="317">
                  <c:v>-50</c:v>
                </c:pt>
                <c:pt idx="318">
                  <c:v>-50</c:v>
                </c:pt>
                <c:pt idx="319">
                  <c:v>-50</c:v>
                </c:pt>
                <c:pt idx="320">
                  <c:v>-50</c:v>
                </c:pt>
                <c:pt idx="321">
                  <c:v>-50</c:v>
                </c:pt>
                <c:pt idx="322">
                  <c:v>-51</c:v>
                </c:pt>
                <c:pt idx="323">
                  <c:v>-51</c:v>
                </c:pt>
                <c:pt idx="324">
                  <c:v>-51</c:v>
                </c:pt>
                <c:pt idx="325">
                  <c:v>-51</c:v>
                </c:pt>
                <c:pt idx="326">
                  <c:v>-51</c:v>
                </c:pt>
                <c:pt idx="327">
                  <c:v>-51</c:v>
                </c:pt>
                <c:pt idx="328">
                  <c:v>-52</c:v>
                </c:pt>
                <c:pt idx="329">
                  <c:v>-52</c:v>
                </c:pt>
                <c:pt idx="330">
                  <c:v>-52</c:v>
                </c:pt>
                <c:pt idx="331">
                  <c:v>-52</c:v>
                </c:pt>
                <c:pt idx="332">
                  <c:v>-52</c:v>
                </c:pt>
                <c:pt idx="333">
                  <c:v>-52</c:v>
                </c:pt>
                <c:pt idx="334">
                  <c:v>-52</c:v>
                </c:pt>
                <c:pt idx="335">
                  <c:v>-52</c:v>
                </c:pt>
                <c:pt idx="336">
                  <c:v>-53</c:v>
                </c:pt>
                <c:pt idx="337">
                  <c:v>-53</c:v>
                </c:pt>
                <c:pt idx="338">
                  <c:v>-53</c:v>
                </c:pt>
                <c:pt idx="339">
                  <c:v>-53</c:v>
                </c:pt>
                <c:pt idx="340">
                  <c:v>-53</c:v>
                </c:pt>
                <c:pt idx="341">
                  <c:v>-53</c:v>
                </c:pt>
                <c:pt idx="342">
                  <c:v>-53</c:v>
                </c:pt>
                <c:pt idx="343">
                  <c:v>-53</c:v>
                </c:pt>
                <c:pt idx="344">
                  <c:v>-54</c:v>
                </c:pt>
                <c:pt idx="345">
                  <c:v>-54</c:v>
                </c:pt>
                <c:pt idx="346">
                  <c:v>-54</c:v>
                </c:pt>
                <c:pt idx="347">
                  <c:v>-54</c:v>
                </c:pt>
                <c:pt idx="348">
                  <c:v>-54</c:v>
                </c:pt>
                <c:pt idx="349">
                  <c:v>-54</c:v>
                </c:pt>
                <c:pt idx="350">
                  <c:v>-54</c:v>
                </c:pt>
                <c:pt idx="351">
                  <c:v>-54</c:v>
                </c:pt>
                <c:pt idx="352">
                  <c:v>-54</c:v>
                </c:pt>
                <c:pt idx="353">
                  <c:v>-54</c:v>
                </c:pt>
                <c:pt idx="354">
                  <c:v>-54</c:v>
                </c:pt>
                <c:pt idx="355">
                  <c:v>-54</c:v>
                </c:pt>
                <c:pt idx="356">
                  <c:v>-55</c:v>
                </c:pt>
                <c:pt idx="357">
                  <c:v>-55</c:v>
                </c:pt>
                <c:pt idx="358">
                  <c:v>-55</c:v>
                </c:pt>
                <c:pt idx="359">
                  <c:v>-55</c:v>
                </c:pt>
                <c:pt idx="360">
                  <c:v>-55</c:v>
                </c:pt>
                <c:pt idx="361">
                  <c:v>-55</c:v>
                </c:pt>
                <c:pt idx="362">
                  <c:v>-55</c:v>
                </c:pt>
                <c:pt idx="363">
                  <c:v>-55</c:v>
                </c:pt>
                <c:pt idx="364">
                  <c:v>-55</c:v>
                </c:pt>
                <c:pt idx="365">
                  <c:v>-55</c:v>
                </c:pt>
                <c:pt idx="366">
                  <c:v>-56</c:v>
                </c:pt>
                <c:pt idx="367">
                  <c:v>-56</c:v>
                </c:pt>
                <c:pt idx="368">
                  <c:v>-56</c:v>
                </c:pt>
                <c:pt idx="369">
                  <c:v>-56</c:v>
                </c:pt>
                <c:pt idx="370">
                  <c:v>-56</c:v>
                </c:pt>
                <c:pt idx="371">
                  <c:v>-56</c:v>
                </c:pt>
                <c:pt idx="372">
                  <c:v>-56</c:v>
                </c:pt>
                <c:pt idx="373">
                  <c:v>-56</c:v>
                </c:pt>
                <c:pt idx="374">
                  <c:v>-56</c:v>
                </c:pt>
                <c:pt idx="375">
                  <c:v>-56</c:v>
                </c:pt>
                <c:pt idx="376">
                  <c:v>-56</c:v>
                </c:pt>
                <c:pt idx="377">
                  <c:v>-57</c:v>
                </c:pt>
                <c:pt idx="378">
                  <c:v>-57</c:v>
                </c:pt>
                <c:pt idx="379">
                  <c:v>-57</c:v>
                </c:pt>
                <c:pt idx="380">
                  <c:v>-57</c:v>
                </c:pt>
                <c:pt idx="381">
                  <c:v>-57</c:v>
                </c:pt>
                <c:pt idx="382">
                  <c:v>-57</c:v>
                </c:pt>
                <c:pt idx="383">
                  <c:v>-57</c:v>
                </c:pt>
                <c:pt idx="384">
                  <c:v>-57</c:v>
                </c:pt>
                <c:pt idx="385">
                  <c:v>-57</c:v>
                </c:pt>
                <c:pt idx="386">
                  <c:v>-57</c:v>
                </c:pt>
                <c:pt idx="387">
                  <c:v>-57</c:v>
                </c:pt>
                <c:pt idx="388">
                  <c:v>-57</c:v>
                </c:pt>
                <c:pt idx="389">
                  <c:v>-57</c:v>
                </c:pt>
                <c:pt idx="390">
                  <c:v>-58</c:v>
                </c:pt>
                <c:pt idx="391">
                  <c:v>-58</c:v>
                </c:pt>
                <c:pt idx="392">
                  <c:v>-58</c:v>
                </c:pt>
                <c:pt idx="393">
                  <c:v>-58</c:v>
                </c:pt>
                <c:pt idx="394">
                  <c:v>-58</c:v>
                </c:pt>
                <c:pt idx="395">
                  <c:v>-58</c:v>
                </c:pt>
                <c:pt idx="396">
                  <c:v>-58</c:v>
                </c:pt>
                <c:pt idx="397">
                  <c:v>-58</c:v>
                </c:pt>
                <c:pt idx="398">
                  <c:v>-59</c:v>
                </c:pt>
                <c:pt idx="399">
                  <c:v>-59</c:v>
                </c:pt>
                <c:pt idx="400">
                  <c:v>-59</c:v>
                </c:pt>
                <c:pt idx="401">
                  <c:v>-59</c:v>
                </c:pt>
                <c:pt idx="402">
                  <c:v>-59</c:v>
                </c:pt>
                <c:pt idx="403">
                  <c:v>-59</c:v>
                </c:pt>
                <c:pt idx="404">
                  <c:v>-59</c:v>
                </c:pt>
                <c:pt idx="405">
                  <c:v>-59</c:v>
                </c:pt>
                <c:pt idx="406">
                  <c:v>-59</c:v>
                </c:pt>
                <c:pt idx="407">
                  <c:v>-59</c:v>
                </c:pt>
                <c:pt idx="408">
                  <c:v>-59</c:v>
                </c:pt>
                <c:pt idx="409">
                  <c:v>-59</c:v>
                </c:pt>
                <c:pt idx="410">
                  <c:v>-59</c:v>
                </c:pt>
                <c:pt idx="411">
                  <c:v>-59</c:v>
                </c:pt>
                <c:pt idx="412">
                  <c:v>-60</c:v>
                </c:pt>
                <c:pt idx="413">
                  <c:v>-60</c:v>
                </c:pt>
                <c:pt idx="414">
                  <c:v>-60</c:v>
                </c:pt>
                <c:pt idx="415">
                  <c:v>-60</c:v>
                </c:pt>
                <c:pt idx="416">
                  <c:v>-60</c:v>
                </c:pt>
                <c:pt idx="417">
                  <c:v>-60</c:v>
                </c:pt>
                <c:pt idx="418">
                  <c:v>-60</c:v>
                </c:pt>
                <c:pt idx="419">
                  <c:v>-60</c:v>
                </c:pt>
                <c:pt idx="420">
                  <c:v>-60</c:v>
                </c:pt>
                <c:pt idx="421">
                  <c:v>-60</c:v>
                </c:pt>
                <c:pt idx="422">
                  <c:v>-60</c:v>
                </c:pt>
                <c:pt idx="423">
                  <c:v>-60</c:v>
                </c:pt>
                <c:pt idx="424">
                  <c:v>-60</c:v>
                </c:pt>
                <c:pt idx="425">
                  <c:v>-60</c:v>
                </c:pt>
                <c:pt idx="426">
                  <c:v>-61</c:v>
                </c:pt>
                <c:pt idx="427">
                  <c:v>-61</c:v>
                </c:pt>
                <c:pt idx="428">
                  <c:v>-61</c:v>
                </c:pt>
                <c:pt idx="429">
                  <c:v>-61</c:v>
                </c:pt>
                <c:pt idx="430">
                  <c:v>-61</c:v>
                </c:pt>
                <c:pt idx="431">
                  <c:v>-61</c:v>
                </c:pt>
                <c:pt idx="432">
                  <c:v>-61</c:v>
                </c:pt>
                <c:pt idx="433">
                  <c:v>-61</c:v>
                </c:pt>
                <c:pt idx="434">
                  <c:v>-61</c:v>
                </c:pt>
                <c:pt idx="435">
                  <c:v>-61</c:v>
                </c:pt>
                <c:pt idx="436">
                  <c:v>-61</c:v>
                </c:pt>
                <c:pt idx="437">
                  <c:v>-61</c:v>
                </c:pt>
                <c:pt idx="438">
                  <c:v>-62</c:v>
                </c:pt>
                <c:pt idx="439">
                  <c:v>-62</c:v>
                </c:pt>
                <c:pt idx="440">
                  <c:v>-62</c:v>
                </c:pt>
                <c:pt idx="441">
                  <c:v>-62</c:v>
                </c:pt>
                <c:pt idx="442">
                  <c:v>-62</c:v>
                </c:pt>
                <c:pt idx="443">
                  <c:v>-62</c:v>
                </c:pt>
                <c:pt idx="444">
                  <c:v>-62</c:v>
                </c:pt>
                <c:pt idx="445">
                  <c:v>-62</c:v>
                </c:pt>
                <c:pt idx="446">
                  <c:v>-62</c:v>
                </c:pt>
                <c:pt idx="447">
                  <c:v>-62</c:v>
                </c:pt>
                <c:pt idx="448">
                  <c:v>-62</c:v>
                </c:pt>
                <c:pt idx="449">
                  <c:v>-62</c:v>
                </c:pt>
                <c:pt idx="450">
                  <c:v>-62</c:v>
                </c:pt>
                <c:pt idx="451">
                  <c:v>-62</c:v>
                </c:pt>
                <c:pt idx="452">
                  <c:v>-63</c:v>
                </c:pt>
                <c:pt idx="453">
                  <c:v>-63</c:v>
                </c:pt>
                <c:pt idx="454">
                  <c:v>-63</c:v>
                </c:pt>
                <c:pt idx="455">
                  <c:v>-63</c:v>
                </c:pt>
                <c:pt idx="456">
                  <c:v>-63</c:v>
                </c:pt>
                <c:pt idx="457">
                  <c:v>-63</c:v>
                </c:pt>
                <c:pt idx="458">
                  <c:v>-63</c:v>
                </c:pt>
                <c:pt idx="459">
                  <c:v>-63</c:v>
                </c:pt>
                <c:pt idx="460">
                  <c:v>-63</c:v>
                </c:pt>
                <c:pt idx="461">
                  <c:v>-63</c:v>
                </c:pt>
                <c:pt idx="462">
                  <c:v>-63</c:v>
                </c:pt>
                <c:pt idx="463">
                  <c:v>-63</c:v>
                </c:pt>
                <c:pt idx="464">
                  <c:v>-63</c:v>
                </c:pt>
                <c:pt idx="465">
                  <c:v>-63</c:v>
                </c:pt>
                <c:pt idx="466">
                  <c:v>-64</c:v>
                </c:pt>
                <c:pt idx="467">
                  <c:v>-64</c:v>
                </c:pt>
                <c:pt idx="468">
                  <c:v>-64</c:v>
                </c:pt>
                <c:pt idx="469">
                  <c:v>-64</c:v>
                </c:pt>
                <c:pt idx="470">
                  <c:v>-64</c:v>
                </c:pt>
                <c:pt idx="471">
                  <c:v>-64</c:v>
                </c:pt>
                <c:pt idx="472">
                  <c:v>-64</c:v>
                </c:pt>
                <c:pt idx="473">
                  <c:v>-64</c:v>
                </c:pt>
                <c:pt idx="474">
                  <c:v>-64</c:v>
                </c:pt>
                <c:pt idx="475">
                  <c:v>-64</c:v>
                </c:pt>
                <c:pt idx="476">
                  <c:v>-64</c:v>
                </c:pt>
                <c:pt idx="477">
                  <c:v>-65</c:v>
                </c:pt>
                <c:pt idx="478">
                  <c:v>-65</c:v>
                </c:pt>
                <c:pt idx="479">
                  <c:v>-65</c:v>
                </c:pt>
                <c:pt idx="480">
                  <c:v>-65</c:v>
                </c:pt>
                <c:pt idx="481">
                  <c:v>-65</c:v>
                </c:pt>
                <c:pt idx="482">
                  <c:v>-65</c:v>
                </c:pt>
                <c:pt idx="483">
                  <c:v>-65</c:v>
                </c:pt>
                <c:pt idx="484">
                  <c:v>-65</c:v>
                </c:pt>
                <c:pt idx="485">
                  <c:v>-65</c:v>
                </c:pt>
                <c:pt idx="486">
                  <c:v>-65</c:v>
                </c:pt>
                <c:pt idx="487">
                  <c:v>-65</c:v>
                </c:pt>
                <c:pt idx="488">
                  <c:v>-65</c:v>
                </c:pt>
                <c:pt idx="489">
                  <c:v>-65</c:v>
                </c:pt>
                <c:pt idx="490">
                  <c:v>-65</c:v>
                </c:pt>
                <c:pt idx="491">
                  <c:v>-66</c:v>
                </c:pt>
                <c:pt idx="492">
                  <c:v>-66</c:v>
                </c:pt>
                <c:pt idx="493">
                  <c:v>-66</c:v>
                </c:pt>
                <c:pt idx="494">
                  <c:v>-66</c:v>
                </c:pt>
                <c:pt idx="495">
                  <c:v>-66</c:v>
                </c:pt>
                <c:pt idx="496">
                  <c:v>-66</c:v>
                </c:pt>
                <c:pt idx="497">
                  <c:v>-66</c:v>
                </c:pt>
                <c:pt idx="498">
                  <c:v>-66</c:v>
                </c:pt>
                <c:pt idx="499">
                  <c:v>-66</c:v>
                </c:pt>
                <c:pt idx="500">
                  <c:v>-66</c:v>
                </c:pt>
                <c:pt idx="501">
                  <c:v>-66</c:v>
                </c:pt>
                <c:pt idx="502">
                  <c:v>-66</c:v>
                </c:pt>
                <c:pt idx="503">
                  <c:v>-66</c:v>
                </c:pt>
                <c:pt idx="504">
                  <c:v>-66</c:v>
                </c:pt>
                <c:pt idx="505">
                  <c:v>-66</c:v>
                </c:pt>
                <c:pt idx="506">
                  <c:v>-66</c:v>
                </c:pt>
                <c:pt idx="507">
                  <c:v>-66</c:v>
                </c:pt>
                <c:pt idx="508">
                  <c:v>-67</c:v>
                </c:pt>
                <c:pt idx="509">
                  <c:v>-67</c:v>
                </c:pt>
                <c:pt idx="510">
                  <c:v>-67</c:v>
                </c:pt>
                <c:pt idx="511">
                  <c:v>-67</c:v>
                </c:pt>
                <c:pt idx="512">
                  <c:v>-67</c:v>
                </c:pt>
                <c:pt idx="513">
                  <c:v>-67</c:v>
                </c:pt>
                <c:pt idx="514">
                  <c:v>-67</c:v>
                </c:pt>
                <c:pt idx="515">
                  <c:v>-67</c:v>
                </c:pt>
                <c:pt idx="516">
                  <c:v>-67</c:v>
                </c:pt>
                <c:pt idx="517">
                  <c:v>-67</c:v>
                </c:pt>
                <c:pt idx="518">
                  <c:v>-67</c:v>
                </c:pt>
                <c:pt idx="519">
                  <c:v>-67</c:v>
                </c:pt>
                <c:pt idx="520">
                  <c:v>-67</c:v>
                </c:pt>
                <c:pt idx="521">
                  <c:v>-67</c:v>
                </c:pt>
                <c:pt idx="522">
                  <c:v>-68</c:v>
                </c:pt>
                <c:pt idx="523">
                  <c:v>-68</c:v>
                </c:pt>
                <c:pt idx="524">
                  <c:v>-68</c:v>
                </c:pt>
                <c:pt idx="525">
                  <c:v>-68</c:v>
                </c:pt>
                <c:pt idx="526">
                  <c:v>-68</c:v>
                </c:pt>
                <c:pt idx="527">
                  <c:v>-68</c:v>
                </c:pt>
                <c:pt idx="528">
                  <c:v>-68</c:v>
                </c:pt>
                <c:pt idx="529">
                  <c:v>-68</c:v>
                </c:pt>
                <c:pt idx="530">
                  <c:v>-68</c:v>
                </c:pt>
                <c:pt idx="531">
                  <c:v>-69</c:v>
                </c:pt>
                <c:pt idx="532">
                  <c:v>-69</c:v>
                </c:pt>
                <c:pt idx="533">
                  <c:v>-69</c:v>
                </c:pt>
                <c:pt idx="534">
                  <c:v>-69</c:v>
                </c:pt>
                <c:pt idx="535">
                  <c:v>-69</c:v>
                </c:pt>
                <c:pt idx="536">
                  <c:v>-69</c:v>
                </c:pt>
                <c:pt idx="537">
                  <c:v>-69</c:v>
                </c:pt>
                <c:pt idx="538">
                  <c:v>-69</c:v>
                </c:pt>
                <c:pt idx="539">
                  <c:v>-69</c:v>
                </c:pt>
                <c:pt idx="540">
                  <c:v>-69</c:v>
                </c:pt>
                <c:pt idx="541">
                  <c:v>-69</c:v>
                </c:pt>
                <c:pt idx="542">
                  <c:v>-69</c:v>
                </c:pt>
                <c:pt idx="543">
                  <c:v>-69</c:v>
                </c:pt>
                <c:pt idx="544">
                  <c:v>-70</c:v>
                </c:pt>
                <c:pt idx="545">
                  <c:v>-70</c:v>
                </c:pt>
                <c:pt idx="546">
                  <c:v>-70</c:v>
                </c:pt>
                <c:pt idx="547">
                  <c:v>-70</c:v>
                </c:pt>
                <c:pt idx="548">
                  <c:v>-70</c:v>
                </c:pt>
                <c:pt idx="549">
                  <c:v>-70</c:v>
                </c:pt>
                <c:pt idx="550">
                  <c:v>-70</c:v>
                </c:pt>
                <c:pt idx="551">
                  <c:v>-70</c:v>
                </c:pt>
                <c:pt idx="552">
                  <c:v>-70</c:v>
                </c:pt>
                <c:pt idx="553">
                  <c:v>-70</c:v>
                </c:pt>
                <c:pt idx="554">
                  <c:v>-70</c:v>
                </c:pt>
                <c:pt idx="555">
                  <c:v>-70</c:v>
                </c:pt>
                <c:pt idx="556">
                  <c:v>-70</c:v>
                </c:pt>
                <c:pt idx="557">
                  <c:v>-70</c:v>
                </c:pt>
                <c:pt idx="558">
                  <c:v>-70</c:v>
                </c:pt>
                <c:pt idx="559">
                  <c:v>-71</c:v>
                </c:pt>
                <c:pt idx="560">
                  <c:v>-71</c:v>
                </c:pt>
                <c:pt idx="561">
                  <c:v>-71</c:v>
                </c:pt>
                <c:pt idx="562">
                  <c:v>-71</c:v>
                </c:pt>
                <c:pt idx="563">
                  <c:v>-71</c:v>
                </c:pt>
                <c:pt idx="564">
                  <c:v>-71</c:v>
                </c:pt>
                <c:pt idx="565">
                  <c:v>-71</c:v>
                </c:pt>
                <c:pt idx="566">
                  <c:v>-71</c:v>
                </c:pt>
                <c:pt idx="567">
                  <c:v>-71</c:v>
                </c:pt>
                <c:pt idx="568">
                  <c:v>-71</c:v>
                </c:pt>
                <c:pt idx="569">
                  <c:v>-71</c:v>
                </c:pt>
                <c:pt idx="570">
                  <c:v>-71</c:v>
                </c:pt>
                <c:pt idx="571">
                  <c:v>-71</c:v>
                </c:pt>
                <c:pt idx="572">
                  <c:v>-71</c:v>
                </c:pt>
                <c:pt idx="573">
                  <c:v>-71</c:v>
                </c:pt>
                <c:pt idx="574">
                  <c:v>-71</c:v>
                </c:pt>
                <c:pt idx="575">
                  <c:v>-71</c:v>
                </c:pt>
                <c:pt idx="576">
                  <c:v>-71</c:v>
                </c:pt>
                <c:pt idx="577">
                  <c:v>-71</c:v>
                </c:pt>
                <c:pt idx="578">
                  <c:v>-71</c:v>
                </c:pt>
                <c:pt idx="579">
                  <c:v>-72</c:v>
                </c:pt>
                <c:pt idx="580">
                  <c:v>-72</c:v>
                </c:pt>
                <c:pt idx="581">
                  <c:v>-72</c:v>
                </c:pt>
                <c:pt idx="582">
                  <c:v>-72</c:v>
                </c:pt>
                <c:pt idx="583">
                  <c:v>-72</c:v>
                </c:pt>
                <c:pt idx="584">
                  <c:v>-72</c:v>
                </c:pt>
                <c:pt idx="585">
                  <c:v>-72</c:v>
                </c:pt>
                <c:pt idx="586">
                  <c:v>-72</c:v>
                </c:pt>
                <c:pt idx="587">
                  <c:v>-72</c:v>
                </c:pt>
                <c:pt idx="588">
                  <c:v>-72</c:v>
                </c:pt>
                <c:pt idx="589">
                  <c:v>-72</c:v>
                </c:pt>
                <c:pt idx="590">
                  <c:v>-72</c:v>
                </c:pt>
                <c:pt idx="591">
                  <c:v>-72</c:v>
                </c:pt>
                <c:pt idx="592">
                  <c:v>-72</c:v>
                </c:pt>
                <c:pt idx="593">
                  <c:v>-73</c:v>
                </c:pt>
                <c:pt idx="594">
                  <c:v>-73</c:v>
                </c:pt>
                <c:pt idx="595">
                  <c:v>-73</c:v>
                </c:pt>
                <c:pt idx="596">
                  <c:v>-73</c:v>
                </c:pt>
                <c:pt idx="597">
                  <c:v>-73</c:v>
                </c:pt>
                <c:pt idx="598">
                  <c:v>-73</c:v>
                </c:pt>
                <c:pt idx="599">
                  <c:v>-73</c:v>
                </c:pt>
                <c:pt idx="600">
                  <c:v>-73</c:v>
                </c:pt>
                <c:pt idx="601">
                  <c:v>-73</c:v>
                </c:pt>
                <c:pt idx="602">
                  <c:v>-73</c:v>
                </c:pt>
                <c:pt idx="603">
                  <c:v>-73</c:v>
                </c:pt>
                <c:pt idx="604">
                  <c:v>-73</c:v>
                </c:pt>
                <c:pt idx="605">
                  <c:v>-73</c:v>
                </c:pt>
                <c:pt idx="606">
                  <c:v>-73</c:v>
                </c:pt>
                <c:pt idx="607">
                  <c:v>-73</c:v>
                </c:pt>
                <c:pt idx="608">
                  <c:v>-73</c:v>
                </c:pt>
                <c:pt idx="609">
                  <c:v>-73</c:v>
                </c:pt>
                <c:pt idx="610">
                  <c:v>-73</c:v>
                </c:pt>
                <c:pt idx="611">
                  <c:v>-74</c:v>
                </c:pt>
                <c:pt idx="612">
                  <c:v>-74</c:v>
                </c:pt>
                <c:pt idx="613">
                  <c:v>-74</c:v>
                </c:pt>
                <c:pt idx="614">
                  <c:v>-74</c:v>
                </c:pt>
                <c:pt idx="615">
                  <c:v>-74</c:v>
                </c:pt>
                <c:pt idx="616">
                  <c:v>-74</c:v>
                </c:pt>
                <c:pt idx="617">
                  <c:v>-74</c:v>
                </c:pt>
                <c:pt idx="618">
                  <c:v>-74</c:v>
                </c:pt>
                <c:pt idx="619">
                  <c:v>-74</c:v>
                </c:pt>
                <c:pt idx="620">
                  <c:v>-74</c:v>
                </c:pt>
                <c:pt idx="621">
                  <c:v>-74</c:v>
                </c:pt>
                <c:pt idx="622">
                  <c:v>-74</c:v>
                </c:pt>
                <c:pt idx="623">
                  <c:v>-74</c:v>
                </c:pt>
                <c:pt idx="624">
                  <c:v>-74</c:v>
                </c:pt>
                <c:pt idx="625">
                  <c:v>-74</c:v>
                </c:pt>
                <c:pt idx="626">
                  <c:v>-74</c:v>
                </c:pt>
                <c:pt idx="627">
                  <c:v>-74</c:v>
                </c:pt>
                <c:pt idx="628">
                  <c:v>-74</c:v>
                </c:pt>
                <c:pt idx="629">
                  <c:v>-74</c:v>
                </c:pt>
                <c:pt idx="630">
                  <c:v>-74</c:v>
                </c:pt>
                <c:pt idx="631">
                  <c:v>-74</c:v>
                </c:pt>
                <c:pt idx="632">
                  <c:v>-74</c:v>
                </c:pt>
                <c:pt idx="633">
                  <c:v>-74</c:v>
                </c:pt>
                <c:pt idx="634">
                  <c:v>-75</c:v>
                </c:pt>
                <c:pt idx="635">
                  <c:v>-75</c:v>
                </c:pt>
                <c:pt idx="636">
                  <c:v>-75</c:v>
                </c:pt>
                <c:pt idx="637">
                  <c:v>-75</c:v>
                </c:pt>
                <c:pt idx="638">
                  <c:v>-75</c:v>
                </c:pt>
                <c:pt idx="639">
                  <c:v>-75</c:v>
                </c:pt>
                <c:pt idx="640">
                  <c:v>-75</c:v>
                </c:pt>
                <c:pt idx="641">
                  <c:v>-75</c:v>
                </c:pt>
                <c:pt idx="642">
                  <c:v>-75</c:v>
                </c:pt>
                <c:pt idx="643">
                  <c:v>-75</c:v>
                </c:pt>
                <c:pt idx="644">
                  <c:v>-75</c:v>
                </c:pt>
                <c:pt idx="645">
                  <c:v>-75</c:v>
                </c:pt>
                <c:pt idx="646">
                  <c:v>-75</c:v>
                </c:pt>
                <c:pt idx="647">
                  <c:v>-75</c:v>
                </c:pt>
                <c:pt idx="648">
                  <c:v>-75</c:v>
                </c:pt>
                <c:pt idx="649">
                  <c:v>-76</c:v>
                </c:pt>
                <c:pt idx="650">
                  <c:v>-76</c:v>
                </c:pt>
                <c:pt idx="651">
                  <c:v>-76</c:v>
                </c:pt>
                <c:pt idx="652">
                  <c:v>-76</c:v>
                </c:pt>
                <c:pt idx="653">
                  <c:v>-76</c:v>
                </c:pt>
                <c:pt idx="654">
                  <c:v>-76</c:v>
                </c:pt>
                <c:pt idx="655">
                  <c:v>-76</c:v>
                </c:pt>
                <c:pt idx="656">
                  <c:v>-76</c:v>
                </c:pt>
                <c:pt idx="657">
                  <c:v>-76</c:v>
                </c:pt>
                <c:pt idx="658">
                  <c:v>-76</c:v>
                </c:pt>
                <c:pt idx="659">
                  <c:v>-77</c:v>
                </c:pt>
                <c:pt idx="660">
                  <c:v>-77</c:v>
                </c:pt>
                <c:pt idx="661">
                  <c:v>-77</c:v>
                </c:pt>
                <c:pt idx="662">
                  <c:v>-77</c:v>
                </c:pt>
                <c:pt idx="663">
                  <c:v>-77</c:v>
                </c:pt>
                <c:pt idx="664">
                  <c:v>-77</c:v>
                </c:pt>
                <c:pt idx="665">
                  <c:v>-77</c:v>
                </c:pt>
                <c:pt idx="666">
                  <c:v>-77</c:v>
                </c:pt>
                <c:pt idx="667">
                  <c:v>-77</c:v>
                </c:pt>
                <c:pt idx="668">
                  <c:v>-77</c:v>
                </c:pt>
                <c:pt idx="669">
                  <c:v>-78</c:v>
                </c:pt>
                <c:pt idx="670">
                  <c:v>-78</c:v>
                </c:pt>
                <c:pt idx="671">
                  <c:v>-78</c:v>
                </c:pt>
                <c:pt idx="672">
                  <c:v>-78</c:v>
                </c:pt>
                <c:pt idx="673">
                  <c:v>-78</c:v>
                </c:pt>
                <c:pt idx="674">
                  <c:v>-78</c:v>
                </c:pt>
                <c:pt idx="675">
                  <c:v>-78</c:v>
                </c:pt>
                <c:pt idx="676">
                  <c:v>-78</c:v>
                </c:pt>
                <c:pt idx="677">
                  <c:v>-78</c:v>
                </c:pt>
                <c:pt idx="678">
                  <c:v>-78</c:v>
                </c:pt>
                <c:pt idx="679">
                  <c:v>-78</c:v>
                </c:pt>
                <c:pt idx="680">
                  <c:v>-78</c:v>
                </c:pt>
                <c:pt idx="681">
                  <c:v>-79</c:v>
                </c:pt>
                <c:pt idx="682">
                  <c:v>-79</c:v>
                </c:pt>
                <c:pt idx="683">
                  <c:v>-79</c:v>
                </c:pt>
                <c:pt idx="684">
                  <c:v>-79</c:v>
                </c:pt>
                <c:pt idx="685">
                  <c:v>-79</c:v>
                </c:pt>
                <c:pt idx="686">
                  <c:v>-79</c:v>
                </c:pt>
                <c:pt idx="687">
                  <c:v>-79</c:v>
                </c:pt>
                <c:pt idx="688">
                  <c:v>-79</c:v>
                </c:pt>
                <c:pt idx="689">
                  <c:v>-79</c:v>
                </c:pt>
                <c:pt idx="690">
                  <c:v>-79</c:v>
                </c:pt>
                <c:pt idx="691">
                  <c:v>-79</c:v>
                </c:pt>
                <c:pt idx="692">
                  <c:v>-80</c:v>
                </c:pt>
                <c:pt idx="693">
                  <c:v>-80</c:v>
                </c:pt>
                <c:pt idx="694">
                  <c:v>-80</c:v>
                </c:pt>
                <c:pt idx="695">
                  <c:v>-80</c:v>
                </c:pt>
                <c:pt idx="696">
                  <c:v>-80</c:v>
                </c:pt>
                <c:pt idx="697">
                  <c:v>-80</c:v>
                </c:pt>
                <c:pt idx="698">
                  <c:v>-80</c:v>
                </c:pt>
                <c:pt idx="699">
                  <c:v>-81</c:v>
                </c:pt>
                <c:pt idx="700">
                  <c:v>-81</c:v>
                </c:pt>
                <c:pt idx="701">
                  <c:v>-81</c:v>
                </c:pt>
                <c:pt idx="702">
                  <c:v>-81</c:v>
                </c:pt>
                <c:pt idx="703">
                  <c:v>-81</c:v>
                </c:pt>
                <c:pt idx="704">
                  <c:v>-81</c:v>
                </c:pt>
                <c:pt idx="705">
                  <c:v>-81</c:v>
                </c:pt>
                <c:pt idx="706">
                  <c:v>-81</c:v>
                </c:pt>
                <c:pt idx="707">
                  <c:v>-81</c:v>
                </c:pt>
                <c:pt idx="708">
                  <c:v>-81</c:v>
                </c:pt>
                <c:pt idx="709">
                  <c:v>-81</c:v>
                </c:pt>
                <c:pt idx="710">
                  <c:v>-81</c:v>
                </c:pt>
                <c:pt idx="711">
                  <c:v>-81</c:v>
                </c:pt>
                <c:pt idx="712">
                  <c:v>-81</c:v>
                </c:pt>
                <c:pt idx="713">
                  <c:v>-82</c:v>
                </c:pt>
                <c:pt idx="714">
                  <c:v>-82</c:v>
                </c:pt>
                <c:pt idx="715">
                  <c:v>-82</c:v>
                </c:pt>
                <c:pt idx="716">
                  <c:v>-82</c:v>
                </c:pt>
                <c:pt idx="717">
                  <c:v>-82</c:v>
                </c:pt>
                <c:pt idx="718">
                  <c:v>-82</c:v>
                </c:pt>
                <c:pt idx="719">
                  <c:v>-82</c:v>
                </c:pt>
                <c:pt idx="720">
                  <c:v>-82</c:v>
                </c:pt>
                <c:pt idx="721">
                  <c:v>-82</c:v>
                </c:pt>
                <c:pt idx="722">
                  <c:v>-82</c:v>
                </c:pt>
                <c:pt idx="723">
                  <c:v>-82</c:v>
                </c:pt>
                <c:pt idx="724">
                  <c:v>-83</c:v>
                </c:pt>
                <c:pt idx="725">
                  <c:v>-83</c:v>
                </c:pt>
                <c:pt idx="726">
                  <c:v>-83</c:v>
                </c:pt>
                <c:pt idx="727">
                  <c:v>-83</c:v>
                </c:pt>
                <c:pt idx="728">
                  <c:v>-83</c:v>
                </c:pt>
                <c:pt idx="729">
                  <c:v>-83</c:v>
                </c:pt>
                <c:pt idx="730">
                  <c:v>-83</c:v>
                </c:pt>
                <c:pt idx="731">
                  <c:v>-83</c:v>
                </c:pt>
                <c:pt idx="732">
                  <c:v>-83</c:v>
                </c:pt>
                <c:pt idx="733">
                  <c:v>-83</c:v>
                </c:pt>
                <c:pt idx="734">
                  <c:v>-83</c:v>
                </c:pt>
                <c:pt idx="735">
                  <c:v>-83</c:v>
                </c:pt>
                <c:pt idx="736">
                  <c:v>-84</c:v>
                </c:pt>
                <c:pt idx="737">
                  <c:v>-84</c:v>
                </c:pt>
                <c:pt idx="738">
                  <c:v>-84</c:v>
                </c:pt>
                <c:pt idx="739">
                  <c:v>-84</c:v>
                </c:pt>
                <c:pt idx="740">
                  <c:v>-84</c:v>
                </c:pt>
                <c:pt idx="741">
                  <c:v>-84</c:v>
                </c:pt>
                <c:pt idx="742">
                  <c:v>-84</c:v>
                </c:pt>
                <c:pt idx="743">
                  <c:v>-84</c:v>
                </c:pt>
                <c:pt idx="744">
                  <c:v>-84</c:v>
                </c:pt>
                <c:pt idx="745">
                  <c:v>-84</c:v>
                </c:pt>
                <c:pt idx="746">
                  <c:v>-85</c:v>
                </c:pt>
                <c:pt idx="747">
                  <c:v>-85</c:v>
                </c:pt>
                <c:pt idx="748">
                  <c:v>-85</c:v>
                </c:pt>
                <c:pt idx="749">
                  <c:v>-85</c:v>
                </c:pt>
                <c:pt idx="750">
                  <c:v>-85</c:v>
                </c:pt>
                <c:pt idx="751">
                  <c:v>-85</c:v>
                </c:pt>
                <c:pt idx="752">
                  <c:v>-85</c:v>
                </c:pt>
                <c:pt idx="753">
                  <c:v>-86</c:v>
                </c:pt>
                <c:pt idx="754">
                  <c:v>-86</c:v>
                </c:pt>
                <c:pt idx="755">
                  <c:v>-86</c:v>
                </c:pt>
                <c:pt idx="756">
                  <c:v>-86</c:v>
                </c:pt>
                <c:pt idx="757">
                  <c:v>-86</c:v>
                </c:pt>
                <c:pt idx="758">
                  <c:v>-86</c:v>
                </c:pt>
                <c:pt idx="759">
                  <c:v>-86</c:v>
                </c:pt>
                <c:pt idx="760">
                  <c:v>-86</c:v>
                </c:pt>
                <c:pt idx="761">
                  <c:v>-87</c:v>
                </c:pt>
                <c:pt idx="762">
                  <c:v>-87</c:v>
                </c:pt>
                <c:pt idx="763">
                  <c:v>-87</c:v>
                </c:pt>
                <c:pt idx="764">
                  <c:v>-87</c:v>
                </c:pt>
                <c:pt idx="765">
                  <c:v>-87</c:v>
                </c:pt>
                <c:pt idx="766">
                  <c:v>-88</c:v>
                </c:pt>
                <c:pt idx="767">
                  <c:v>-88</c:v>
                </c:pt>
                <c:pt idx="768">
                  <c:v>-88</c:v>
                </c:pt>
                <c:pt idx="769">
                  <c:v>-88</c:v>
                </c:pt>
                <c:pt idx="770">
                  <c:v>-88</c:v>
                </c:pt>
                <c:pt idx="771">
                  <c:v>-89</c:v>
                </c:pt>
                <c:pt idx="772">
                  <c:v>-89</c:v>
                </c:pt>
                <c:pt idx="773">
                  <c:v>-89</c:v>
                </c:pt>
                <c:pt idx="774">
                  <c:v>-90</c:v>
                </c:pt>
                <c:pt idx="775">
                  <c:v>-90</c:v>
                </c:pt>
                <c:pt idx="776">
                  <c:v>-91</c:v>
                </c:pt>
                <c:pt idx="777">
                  <c:v>-92</c:v>
                </c:pt>
                <c:pt idx="778">
                  <c:v>-93</c:v>
                </c:pt>
                <c:pt idx="779">
                  <c:v>-94</c:v>
                </c:pt>
              </c:numCache>
            </c:numRef>
          </c:val>
          <c:extLst>
            <c:ext xmlns:c16="http://schemas.microsoft.com/office/drawing/2014/chart" uri="{C3380CC4-5D6E-409C-BE32-E72D297353CC}">
              <c16:uniqueId val="{00000002-79D6-445A-AF15-3AEA2EA34AAA}"/>
            </c:ext>
          </c:extLst>
        </c:ser>
        <c:dLbls>
          <c:showLegendKey val="0"/>
          <c:showVal val="0"/>
          <c:showCatName val="0"/>
          <c:showSerName val="0"/>
          <c:showPercent val="0"/>
          <c:showBubbleSize val="0"/>
        </c:dLbls>
        <c:gapWidth val="219"/>
        <c:overlap val="-27"/>
        <c:axId val="54928512"/>
        <c:axId val="54930048"/>
      </c:barChart>
      <c:catAx>
        <c:axId val="54928512"/>
        <c:scaling>
          <c:orientation val="minMax"/>
        </c:scaling>
        <c:delete val="1"/>
        <c:axPos val="b"/>
        <c:majorTickMark val="none"/>
        <c:minorTickMark val="none"/>
        <c:tickLblPos val="none"/>
        <c:crossAx val="54930048"/>
        <c:crosses val="autoZero"/>
        <c:auto val="1"/>
        <c:lblAlgn val="ctr"/>
        <c:lblOffset val="100"/>
        <c:noMultiLvlLbl val="0"/>
      </c:catAx>
      <c:valAx>
        <c:axId val="54930048"/>
        <c:scaling>
          <c:orientation val="minMax"/>
          <c:max val="1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28512"/>
        <c:crosses val="autoZero"/>
        <c:crossBetween val="between"/>
        <c:majorUnit val="20"/>
      </c:valAx>
      <c:spPr>
        <a:noFill/>
        <a:ln>
          <a:noFill/>
        </a:ln>
        <a:effectLst/>
      </c:spPr>
    </c:plotArea>
    <c:legend>
      <c:legendPos val="b"/>
      <c:layout>
        <c:manualLayout>
          <c:xMode val="edge"/>
          <c:yMode val="edge"/>
          <c:x val="0.14798275215598081"/>
          <c:y val="0.9153582147523035"/>
          <c:w val="0.68617711848519092"/>
          <c:h val="7.56731753822252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300040197678"/>
          <c:y val="4.3016914552347664E-2"/>
          <c:w val="0.87605149562916262"/>
          <c:h val="0.76737897346165063"/>
        </c:manualLayout>
      </c:layout>
      <c:lineChart>
        <c:grouping val="standard"/>
        <c:varyColors val="0"/>
        <c:ser>
          <c:idx val="0"/>
          <c:order val="0"/>
          <c:tx>
            <c:strRef>
              <c:f>Sheet1!$B$1</c:f>
              <c:strCache>
                <c:ptCount val="1"/>
                <c:pt idx="0">
                  <c:v>Placebo</c:v>
                </c:pt>
              </c:strCache>
            </c:strRef>
          </c:tx>
          <c:dPt>
            <c:idx val="1"/>
            <c:bubble3D val="0"/>
            <c:spPr>
              <a:ln>
                <a:prstDash val="dash"/>
              </a:ln>
            </c:spPr>
            <c:extLst>
              <c:ext xmlns:c16="http://schemas.microsoft.com/office/drawing/2014/chart" uri="{C3380CC4-5D6E-409C-BE32-E72D297353CC}">
                <c16:uniqueId val="{00000001-091B-4DFA-A122-8DF210A68BDF}"/>
              </c:ext>
            </c:extLst>
          </c:dPt>
          <c:dLbls>
            <c:dLbl>
              <c:idx val="0"/>
              <c:delete val="1"/>
              <c:extLst>
                <c:ext xmlns:c15="http://schemas.microsoft.com/office/drawing/2012/chart" uri="{CE6537A1-D6FC-4f65-9D91-7224C49458BB}"/>
                <c:ext xmlns:c16="http://schemas.microsoft.com/office/drawing/2014/chart" uri="{C3380CC4-5D6E-409C-BE32-E72D297353CC}">
                  <c16:uniqueId val="{00000002-091B-4DFA-A122-8DF210A68BDF}"/>
                </c:ext>
              </c:extLst>
            </c:dLbl>
            <c:numFmt formatCode="#,##0.0" sourceLinked="0"/>
            <c:spPr>
              <a:noFill/>
              <a:ln>
                <a:noFill/>
              </a:ln>
              <a:effectLst/>
            </c:spPr>
            <c:txPr>
              <a:bodyPr/>
              <a:lstStyle/>
              <a:p>
                <a:pPr>
                  <a:defRPr sz="9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BSL</c:v>
                </c:pt>
                <c:pt idx="1">
                  <c:v>1</c:v>
                </c:pt>
                <c:pt idx="2">
                  <c:v>2</c:v>
                </c:pt>
                <c:pt idx="3">
                  <c:v>3</c:v>
                </c:pt>
                <c:pt idx="4">
                  <c:v>6</c:v>
                </c:pt>
                <c:pt idx="5">
                  <c:v>9</c:v>
                </c:pt>
                <c:pt idx="6">
                  <c:v>12</c:v>
                </c:pt>
                <c:pt idx="7">
                  <c:v>16</c:v>
                </c:pt>
                <c:pt idx="8">
                  <c:v>20</c:v>
                </c:pt>
                <c:pt idx="9">
                  <c:v>24</c:v>
                </c:pt>
                <c:pt idx="10">
                  <c:v>28</c:v>
                </c:pt>
              </c:strCache>
            </c:strRef>
          </c:cat>
          <c:val>
            <c:numRef>
              <c:f>Sheet1!$B$2:$B$12</c:f>
              <c:numCache>
                <c:formatCode>General</c:formatCode>
                <c:ptCount val="11"/>
                <c:pt idx="0">
                  <c:v>133.4</c:v>
                </c:pt>
                <c:pt idx="1">
                  <c:v>134</c:v>
                </c:pt>
                <c:pt idx="2">
                  <c:v>133.30000000000001</c:v>
                </c:pt>
                <c:pt idx="3">
                  <c:v>133.80000000000001</c:v>
                </c:pt>
                <c:pt idx="4">
                  <c:v>133.9</c:v>
                </c:pt>
                <c:pt idx="5">
                  <c:v>134</c:v>
                </c:pt>
                <c:pt idx="6">
                  <c:v>133.5</c:v>
                </c:pt>
                <c:pt idx="7">
                  <c:v>134.6</c:v>
                </c:pt>
                <c:pt idx="8">
                  <c:v>138.30000000000001</c:v>
                </c:pt>
                <c:pt idx="9">
                  <c:v>144.19999999999999</c:v>
                </c:pt>
                <c:pt idx="10">
                  <c:v>143.19999999999999</c:v>
                </c:pt>
              </c:numCache>
            </c:numRef>
          </c:val>
          <c:smooth val="0"/>
          <c:extLst>
            <c:ext xmlns:c16="http://schemas.microsoft.com/office/drawing/2014/chart" uri="{C3380CC4-5D6E-409C-BE32-E72D297353CC}">
              <c16:uniqueId val="{00000003-091B-4DFA-A122-8DF210A68BDF}"/>
            </c:ext>
          </c:extLst>
        </c:ser>
        <c:ser>
          <c:idx val="1"/>
          <c:order val="1"/>
          <c:tx>
            <c:strRef>
              <c:f>Sheet1!$C$1</c:f>
              <c:strCache>
                <c:ptCount val="1"/>
                <c:pt idx="0">
                  <c:v>Bococizumab</c:v>
                </c:pt>
              </c:strCache>
            </c:strRef>
          </c:tx>
          <c:dPt>
            <c:idx val="1"/>
            <c:bubble3D val="0"/>
            <c:spPr>
              <a:ln>
                <a:prstDash val="dash"/>
              </a:ln>
            </c:spPr>
            <c:extLst>
              <c:ext xmlns:c16="http://schemas.microsoft.com/office/drawing/2014/chart" uri="{C3380CC4-5D6E-409C-BE32-E72D297353CC}">
                <c16:uniqueId val="{00000005-091B-4DFA-A122-8DF210A68BDF}"/>
              </c:ext>
            </c:extLst>
          </c:dPt>
          <c:dLbls>
            <c:dLbl>
              <c:idx val="0"/>
              <c:delete val="1"/>
              <c:extLst>
                <c:ext xmlns:c15="http://schemas.microsoft.com/office/drawing/2012/chart" uri="{CE6537A1-D6FC-4f65-9D91-7224C49458BB}"/>
                <c:ext xmlns:c16="http://schemas.microsoft.com/office/drawing/2014/chart" uri="{C3380CC4-5D6E-409C-BE32-E72D297353CC}">
                  <c16:uniqueId val="{00000006-091B-4DFA-A122-8DF210A68BDF}"/>
                </c:ext>
              </c:extLst>
            </c:dLbl>
            <c:numFmt formatCode="#,##0.0" sourceLinked="0"/>
            <c:spPr>
              <a:noFill/>
              <a:ln>
                <a:noFill/>
              </a:ln>
              <a:effectLst/>
            </c:spPr>
            <c:txPr>
              <a:bodyPr/>
              <a:lstStyle/>
              <a:p>
                <a:pPr>
                  <a:defRPr sz="1000" b="1">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BSL</c:v>
                </c:pt>
                <c:pt idx="1">
                  <c:v>1</c:v>
                </c:pt>
                <c:pt idx="2">
                  <c:v>2</c:v>
                </c:pt>
                <c:pt idx="3">
                  <c:v>3</c:v>
                </c:pt>
                <c:pt idx="4">
                  <c:v>6</c:v>
                </c:pt>
                <c:pt idx="5">
                  <c:v>9</c:v>
                </c:pt>
                <c:pt idx="6">
                  <c:v>12</c:v>
                </c:pt>
                <c:pt idx="7">
                  <c:v>16</c:v>
                </c:pt>
                <c:pt idx="8">
                  <c:v>20</c:v>
                </c:pt>
                <c:pt idx="9">
                  <c:v>24</c:v>
                </c:pt>
                <c:pt idx="10">
                  <c:v>28</c:v>
                </c:pt>
              </c:strCache>
            </c:strRef>
          </c:cat>
          <c:val>
            <c:numRef>
              <c:f>Sheet1!$C$2:$C$12</c:f>
              <c:numCache>
                <c:formatCode>General</c:formatCode>
                <c:ptCount val="11"/>
                <c:pt idx="0">
                  <c:v>133.9</c:v>
                </c:pt>
                <c:pt idx="1">
                  <c:v>58.2</c:v>
                </c:pt>
                <c:pt idx="2">
                  <c:v>57</c:v>
                </c:pt>
                <c:pt idx="3">
                  <c:v>60.4</c:v>
                </c:pt>
                <c:pt idx="4">
                  <c:v>66.5</c:v>
                </c:pt>
                <c:pt idx="5">
                  <c:v>72.3</c:v>
                </c:pt>
                <c:pt idx="6">
                  <c:v>77.3</c:v>
                </c:pt>
                <c:pt idx="7">
                  <c:v>81.900000000000006</c:v>
                </c:pt>
                <c:pt idx="8">
                  <c:v>83.1</c:v>
                </c:pt>
                <c:pt idx="9">
                  <c:v>90.7</c:v>
                </c:pt>
                <c:pt idx="10">
                  <c:v>89.5</c:v>
                </c:pt>
              </c:numCache>
            </c:numRef>
          </c:val>
          <c:smooth val="0"/>
          <c:extLst>
            <c:ext xmlns:c16="http://schemas.microsoft.com/office/drawing/2014/chart" uri="{C3380CC4-5D6E-409C-BE32-E72D297353CC}">
              <c16:uniqueId val="{00000007-091B-4DFA-A122-8DF210A68BDF}"/>
            </c:ext>
          </c:extLst>
        </c:ser>
        <c:dLbls>
          <c:showLegendKey val="0"/>
          <c:showVal val="0"/>
          <c:showCatName val="0"/>
          <c:showSerName val="0"/>
          <c:showPercent val="0"/>
          <c:showBubbleSize val="0"/>
        </c:dLbls>
        <c:marker val="1"/>
        <c:smooth val="0"/>
        <c:axId val="55060352"/>
        <c:axId val="55070720"/>
      </c:lineChart>
      <c:catAx>
        <c:axId val="55060352"/>
        <c:scaling>
          <c:orientation val="minMax"/>
        </c:scaling>
        <c:delete val="0"/>
        <c:axPos val="b"/>
        <c:title>
          <c:tx>
            <c:rich>
              <a:bodyPr/>
              <a:lstStyle/>
              <a:p>
                <a:pPr>
                  <a:defRPr/>
                </a:pPr>
                <a:r>
                  <a:rPr lang="en-US" sz="1400" dirty="0"/>
                  <a:t>Study Month</a:t>
                </a:r>
              </a:p>
            </c:rich>
          </c:tx>
          <c:overlay val="0"/>
        </c:title>
        <c:numFmt formatCode="General" sourceLinked="0"/>
        <c:majorTickMark val="out"/>
        <c:minorTickMark val="none"/>
        <c:tickLblPos val="nextTo"/>
        <c:txPr>
          <a:bodyPr/>
          <a:lstStyle/>
          <a:p>
            <a:pPr>
              <a:defRPr sz="1200"/>
            </a:pPr>
            <a:endParaRPr lang="en-US"/>
          </a:p>
        </c:txPr>
        <c:crossAx val="55070720"/>
        <c:crossesAt val="-80"/>
        <c:auto val="1"/>
        <c:lblAlgn val="ctr"/>
        <c:lblOffset val="100"/>
        <c:noMultiLvlLbl val="0"/>
      </c:catAx>
      <c:valAx>
        <c:axId val="55070720"/>
        <c:scaling>
          <c:orientation val="minMax"/>
          <c:max val="150"/>
          <c:min val="30"/>
        </c:scaling>
        <c:delete val="0"/>
        <c:axPos val="l"/>
        <c:majorGridlines>
          <c:spPr>
            <a:ln>
              <a:prstDash val="dash"/>
            </a:ln>
          </c:spPr>
        </c:majorGridlines>
        <c:numFmt formatCode="General" sourceLinked="1"/>
        <c:majorTickMark val="out"/>
        <c:minorTickMark val="none"/>
        <c:tickLblPos val="nextTo"/>
        <c:txPr>
          <a:bodyPr/>
          <a:lstStyle/>
          <a:p>
            <a:pPr>
              <a:defRPr sz="1200">
                <a:solidFill>
                  <a:schemeClr val="bg1"/>
                </a:solidFill>
              </a:defRPr>
            </a:pPr>
            <a:endParaRPr lang="en-US"/>
          </a:p>
        </c:txPr>
        <c:crossAx val="55060352"/>
        <c:crosses val="autoZero"/>
        <c:crossBetween val="between"/>
        <c:majorUnit val="10"/>
      </c:valAx>
    </c:plotArea>
    <c:legend>
      <c:legendPos val="t"/>
      <c:layout>
        <c:manualLayout>
          <c:xMode val="edge"/>
          <c:yMode val="edge"/>
          <c:x val="0.36151894176944727"/>
          <c:y val="0"/>
          <c:w val="0.48869308691785446"/>
          <c:h val="5.4242178061075695E-2"/>
        </c:manualLayout>
      </c:layout>
      <c:overlay val="0"/>
      <c:txPr>
        <a:bodyPr/>
        <a:lstStyle/>
        <a:p>
          <a:pPr>
            <a:defRPr sz="1200" b="1"/>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61505498625865"/>
          <c:y val="4.3016914552347664E-2"/>
          <c:w val="0.81365921292805476"/>
          <c:h val="0.76737897346165063"/>
        </c:manualLayout>
      </c:layout>
      <c:lineChart>
        <c:grouping val="standard"/>
        <c:varyColors val="0"/>
        <c:ser>
          <c:idx val="0"/>
          <c:order val="0"/>
          <c:tx>
            <c:strRef>
              <c:f>Sheet1!$B$1</c:f>
              <c:strCache>
                <c:ptCount val="1"/>
                <c:pt idx="0">
                  <c:v>Placebo</c:v>
                </c:pt>
              </c:strCache>
            </c:strRef>
          </c:tx>
          <c:dPt>
            <c:idx val="1"/>
            <c:bubble3D val="0"/>
            <c:spPr>
              <a:ln>
                <a:prstDash val="dash"/>
              </a:ln>
            </c:spPr>
            <c:extLst>
              <c:ext xmlns:c16="http://schemas.microsoft.com/office/drawing/2014/chart" uri="{C3380CC4-5D6E-409C-BE32-E72D297353CC}">
                <c16:uniqueId val="{00000001-D97B-493C-9C90-55849FAC1AFE}"/>
              </c:ext>
            </c:extLst>
          </c:dPt>
          <c:dLbls>
            <c:dLbl>
              <c:idx val="0"/>
              <c:delete val="1"/>
              <c:extLst>
                <c:ext xmlns:c15="http://schemas.microsoft.com/office/drawing/2012/chart" uri="{CE6537A1-D6FC-4f65-9D91-7224C49458BB}"/>
                <c:ext xmlns:c16="http://schemas.microsoft.com/office/drawing/2014/chart" uri="{C3380CC4-5D6E-409C-BE32-E72D297353CC}">
                  <c16:uniqueId val="{00000002-D97B-493C-9C90-55849FAC1AFE}"/>
                </c:ext>
              </c:extLst>
            </c:dLbl>
            <c:numFmt formatCode="#,##0.0" sourceLinked="0"/>
            <c:spPr>
              <a:noFill/>
              <a:ln>
                <a:noFill/>
              </a:ln>
              <a:effectLst/>
            </c:spPr>
            <c:txPr>
              <a:bodyPr/>
              <a:lstStyle/>
              <a:p>
                <a:pPr>
                  <a:defRPr sz="10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BSL</c:v>
                </c:pt>
                <c:pt idx="1">
                  <c:v>1</c:v>
                </c:pt>
                <c:pt idx="2">
                  <c:v>2</c:v>
                </c:pt>
                <c:pt idx="3">
                  <c:v>3</c:v>
                </c:pt>
                <c:pt idx="4">
                  <c:v>6</c:v>
                </c:pt>
                <c:pt idx="5">
                  <c:v>9</c:v>
                </c:pt>
                <c:pt idx="6">
                  <c:v>12</c:v>
                </c:pt>
                <c:pt idx="7">
                  <c:v>16</c:v>
                </c:pt>
                <c:pt idx="8">
                  <c:v>20</c:v>
                </c:pt>
                <c:pt idx="9">
                  <c:v>24</c:v>
                </c:pt>
                <c:pt idx="10">
                  <c:v>28</c:v>
                </c:pt>
              </c:strCache>
            </c:strRef>
          </c:cat>
          <c:val>
            <c:numRef>
              <c:f>Sheet1!$B$2:$B$12</c:f>
              <c:numCache>
                <c:formatCode>General</c:formatCode>
                <c:ptCount val="11"/>
                <c:pt idx="0">
                  <c:v>93.7</c:v>
                </c:pt>
                <c:pt idx="1">
                  <c:v>94.2</c:v>
                </c:pt>
                <c:pt idx="2">
                  <c:v>93.9</c:v>
                </c:pt>
                <c:pt idx="3">
                  <c:v>94</c:v>
                </c:pt>
                <c:pt idx="4">
                  <c:v>92.1</c:v>
                </c:pt>
                <c:pt idx="5">
                  <c:v>92.3</c:v>
                </c:pt>
                <c:pt idx="6">
                  <c:v>93</c:v>
                </c:pt>
                <c:pt idx="7">
                  <c:v>92.1</c:v>
                </c:pt>
                <c:pt idx="8">
                  <c:v>92.4</c:v>
                </c:pt>
                <c:pt idx="9">
                  <c:v>92.2</c:v>
                </c:pt>
                <c:pt idx="10">
                  <c:v>94.1</c:v>
                </c:pt>
              </c:numCache>
            </c:numRef>
          </c:val>
          <c:smooth val="0"/>
          <c:extLst>
            <c:ext xmlns:c16="http://schemas.microsoft.com/office/drawing/2014/chart" uri="{C3380CC4-5D6E-409C-BE32-E72D297353CC}">
              <c16:uniqueId val="{00000003-D97B-493C-9C90-55849FAC1AFE}"/>
            </c:ext>
          </c:extLst>
        </c:ser>
        <c:ser>
          <c:idx val="1"/>
          <c:order val="1"/>
          <c:tx>
            <c:strRef>
              <c:f>Sheet1!$C$1</c:f>
              <c:strCache>
                <c:ptCount val="1"/>
                <c:pt idx="0">
                  <c:v>Bococizumab</c:v>
                </c:pt>
              </c:strCache>
            </c:strRef>
          </c:tx>
          <c:dPt>
            <c:idx val="1"/>
            <c:bubble3D val="0"/>
            <c:spPr>
              <a:ln>
                <a:prstDash val="dash"/>
              </a:ln>
            </c:spPr>
            <c:extLst>
              <c:ext xmlns:c16="http://schemas.microsoft.com/office/drawing/2014/chart" uri="{C3380CC4-5D6E-409C-BE32-E72D297353CC}">
                <c16:uniqueId val="{00000005-D97B-493C-9C90-55849FAC1AFE}"/>
              </c:ext>
            </c:extLst>
          </c:dPt>
          <c:dLbls>
            <c:dLbl>
              <c:idx val="0"/>
              <c:delete val="1"/>
              <c:extLst>
                <c:ext xmlns:c15="http://schemas.microsoft.com/office/drawing/2012/chart" uri="{CE6537A1-D6FC-4f65-9D91-7224C49458BB}"/>
                <c:ext xmlns:c16="http://schemas.microsoft.com/office/drawing/2014/chart" uri="{C3380CC4-5D6E-409C-BE32-E72D297353CC}">
                  <c16:uniqueId val="{00000006-D97B-493C-9C90-55849FAC1AFE}"/>
                </c:ext>
              </c:extLst>
            </c:dLbl>
            <c:numFmt formatCode="#,##0.0" sourceLinked="0"/>
            <c:spPr>
              <a:noFill/>
              <a:ln>
                <a:noFill/>
              </a:ln>
              <a:effectLst/>
            </c:spPr>
            <c:txPr>
              <a:bodyPr/>
              <a:lstStyle/>
              <a:p>
                <a:pPr>
                  <a:defRPr sz="1000" b="1">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BSL</c:v>
                </c:pt>
                <c:pt idx="1">
                  <c:v>1</c:v>
                </c:pt>
                <c:pt idx="2">
                  <c:v>2</c:v>
                </c:pt>
                <c:pt idx="3">
                  <c:v>3</c:v>
                </c:pt>
                <c:pt idx="4">
                  <c:v>6</c:v>
                </c:pt>
                <c:pt idx="5">
                  <c:v>9</c:v>
                </c:pt>
                <c:pt idx="6">
                  <c:v>12</c:v>
                </c:pt>
                <c:pt idx="7">
                  <c:v>16</c:v>
                </c:pt>
                <c:pt idx="8">
                  <c:v>20</c:v>
                </c:pt>
                <c:pt idx="9">
                  <c:v>24</c:v>
                </c:pt>
                <c:pt idx="10">
                  <c:v>28</c:v>
                </c:pt>
              </c:strCache>
            </c:strRef>
          </c:cat>
          <c:val>
            <c:numRef>
              <c:f>Sheet1!$C$2:$C$12</c:f>
              <c:numCache>
                <c:formatCode>General</c:formatCode>
                <c:ptCount val="11"/>
                <c:pt idx="0">
                  <c:v>93.8</c:v>
                </c:pt>
                <c:pt idx="1">
                  <c:v>38.200000000000003</c:v>
                </c:pt>
                <c:pt idx="2">
                  <c:v>37.200000000000003</c:v>
                </c:pt>
                <c:pt idx="3">
                  <c:v>39.4</c:v>
                </c:pt>
                <c:pt idx="4">
                  <c:v>41.8</c:v>
                </c:pt>
                <c:pt idx="5">
                  <c:v>43.7</c:v>
                </c:pt>
                <c:pt idx="6">
                  <c:v>46.1</c:v>
                </c:pt>
                <c:pt idx="7">
                  <c:v>48.6</c:v>
                </c:pt>
                <c:pt idx="8">
                  <c:v>47.4</c:v>
                </c:pt>
                <c:pt idx="9">
                  <c:v>50.8</c:v>
                </c:pt>
                <c:pt idx="10">
                  <c:v>57.1</c:v>
                </c:pt>
              </c:numCache>
            </c:numRef>
          </c:val>
          <c:smooth val="0"/>
          <c:extLst>
            <c:ext xmlns:c16="http://schemas.microsoft.com/office/drawing/2014/chart" uri="{C3380CC4-5D6E-409C-BE32-E72D297353CC}">
              <c16:uniqueId val="{00000007-D97B-493C-9C90-55849FAC1AFE}"/>
            </c:ext>
          </c:extLst>
        </c:ser>
        <c:dLbls>
          <c:showLegendKey val="0"/>
          <c:showVal val="0"/>
          <c:showCatName val="0"/>
          <c:showSerName val="0"/>
          <c:showPercent val="0"/>
          <c:showBubbleSize val="0"/>
        </c:dLbls>
        <c:marker val="1"/>
        <c:smooth val="0"/>
        <c:axId val="55189888"/>
        <c:axId val="55191808"/>
      </c:lineChart>
      <c:catAx>
        <c:axId val="55189888"/>
        <c:scaling>
          <c:orientation val="minMax"/>
        </c:scaling>
        <c:delete val="0"/>
        <c:axPos val="b"/>
        <c:title>
          <c:tx>
            <c:rich>
              <a:bodyPr/>
              <a:lstStyle/>
              <a:p>
                <a:pPr>
                  <a:defRPr/>
                </a:pPr>
                <a:r>
                  <a:rPr lang="en-US" sz="1400" dirty="0"/>
                  <a:t>Study Month</a:t>
                </a:r>
              </a:p>
            </c:rich>
          </c:tx>
          <c:overlay val="0"/>
        </c:title>
        <c:numFmt formatCode="General" sourceLinked="0"/>
        <c:majorTickMark val="out"/>
        <c:minorTickMark val="none"/>
        <c:tickLblPos val="nextTo"/>
        <c:txPr>
          <a:bodyPr/>
          <a:lstStyle/>
          <a:p>
            <a:pPr>
              <a:defRPr sz="1200"/>
            </a:pPr>
            <a:endParaRPr lang="en-US"/>
          </a:p>
        </c:txPr>
        <c:crossAx val="55191808"/>
        <c:crossesAt val="-80"/>
        <c:auto val="1"/>
        <c:lblAlgn val="ctr"/>
        <c:lblOffset val="100"/>
        <c:noMultiLvlLbl val="0"/>
      </c:catAx>
      <c:valAx>
        <c:axId val="55191808"/>
        <c:scaling>
          <c:orientation val="minMax"/>
          <c:max val="150"/>
          <c:min val="30"/>
        </c:scaling>
        <c:delete val="0"/>
        <c:axPos val="l"/>
        <c:majorGridlines>
          <c:spPr>
            <a:ln>
              <a:prstDash val="dash"/>
            </a:ln>
          </c:spPr>
        </c:majorGridlines>
        <c:title>
          <c:tx>
            <c:rich>
              <a:bodyPr rot="-5400000" vert="horz"/>
              <a:lstStyle/>
              <a:p>
                <a:pPr>
                  <a:defRPr sz="1200"/>
                </a:pPr>
                <a:r>
                  <a:rPr lang="en-US" sz="1200" dirty="0"/>
                  <a:t>Mean LDL Cholesterol (mg/dl)</a:t>
                </a:r>
              </a:p>
            </c:rich>
          </c:tx>
          <c:overlay val="0"/>
        </c:title>
        <c:numFmt formatCode="General" sourceLinked="1"/>
        <c:majorTickMark val="out"/>
        <c:minorTickMark val="none"/>
        <c:tickLblPos val="nextTo"/>
        <c:txPr>
          <a:bodyPr/>
          <a:lstStyle/>
          <a:p>
            <a:pPr>
              <a:defRPr sz="1200"/>
            </a:pPr>
            <a:endParaRPr lang="en-US"/>
          </a:p>
        </c:txPr>
        <c:crossAx val="55189888"/>
        <c:crosses val="autoZero"/>
        <c:crossBetween val="between"/>
        <c:majorUnit val="10"/>
      </c:valAx>
    </c:plotArea>
    <c:legend>
      <c:legendPos val="t"/>
      <c:layout>
        <c:manualLayout>
          <c:xMode val="edge"/>
          <c:yMode val="edge"/>
          <c:x val="0.28221795077813061"/>
          <c:y val="0"/>
          <c:w val="0.51177394034536872"/>
          <c:h val="5.1003839072354756E-2"/>
        </c:manualLayout>
      </c:layout>
      <c:overlay val="0"/>
      <c:txPr>
        <a:bodyPr/>
        <a:lstStyle/>
        <a:p>
          <a:pPr>
            <a:defRPr sz="1200" b="1"/>
          </a:pPr>
          <a:endParaRPr lang="en-US"/>
        </a:p>
      </c:txPr>
    </c:legend>
    <c:plotVisOnly val="1"/>
    <c:dispBlanksAs val="gap"/>
    <c:showDLblsOverMax val="0"/>
  </c:chart>
  <c:txPr>
    <a:bodyPr/>
    <a:lstStyle/>
    <a:p>
      <a:pPr>
        <a:defRPr sz="16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0.01786</cdr:x>
      <cdr:y>0.15022</cdr:y>
    </cdr:from>
    <cdr:to>
      <cdr:x>0.08427</cdr:x>
      <cdr:y>0.82623</cdr:y>
    </cdr:to>
    <cdr:sp macro="" textlink="">
      <cdr:nvSpPr>
        <cdr:cNvPr id="2" name="TextBox 1"/>
        <cdr:cNvSpPr txBox="1"/>
      </cdr:nvSpPr>
      <cdr:spPr>
        <a:xfrm xmlns:a="http://schemas.openxmlformats.org/drawingml/2006/main" rot="16200000">
          <a:off x="-739372" y="1241022"/>
          <a:ext cx="1914528" cy="2833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a:t>Percent Change in LDLC</a:t>
          </a:r>
        </a:p>
      </cdr:txBody>
    </cdr:sp>
  </cdr:relSizeAnchor>
  <cdr:relSizeAnchor xmlns:cdr="http://schemas.openxmlformats.org/drawingml/2006/chartDrawing">
    <cdr:from>
      <cdr:x>0.14905</cdr:x>
      <cdr:y>0.60784</cdr:y>
    </cdr:from>
    <cdr:to>
      <cdr:x>0.3053</cdr:x>
      <cdr:y>0.71882</cdr:y>
    </cdr:to>
    <cdr:sp macro="" textlink="">
      <cdr:nvSpPr>
        <cdr:cNvPr id="3" name="TextBox 2"/>
        <cdr:cNvSpPr txBox="1"/>
      </cdr:nvSpPr>
      <cdr:spPr>
        <a:xfrm xmlns:a="http://schemas.openxmlformats.org/drawingml/2006/main">
          <a:off x="1068871" y="3522265"/>
          <a:ext cx="1120514" cy="643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9%</a:t>
          </a:r>
        </a:p>
      </cdr:txBody>
    </cdr:sp>
  </cdr:relSizeAnchor>
  <cdr:relSizeAnchor xmlns:cdr="http://schemas.openxmlformats.org/drawingml/2006/chartDrawing">
    <cdr:from>
      <cdr:x>0.30773</cdr:x>
      <cdr:y>0.53445</cdr:y>
    </cdr:from>
    <cdr:to>
      <cdr:x>0.46398</cdr:x>
      <cdr:y>0.64207</cdr:y>
    </cdr:to>
    <cdr:sp macro="" textlink="">
      <cdr:nvSpPr>
        <cdr:cNvPr id="4" name="TextBox 3"/>
        <cdr:cNvSpPr txBox="1"/>
      </cdr:nvSpPr>
      <cdr:spPr>
        <a:xfrm xmlns:a="http://schemas.openxmlformats.org/drawingml/2006/main">
          <a:off x="2206792" y="3097023"/>
          <a:ext cx="1120514" cy="6236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31%</a:t>
          </a:r>
        </a:p>
      </cdr:txBody>
    </cdr:sp>
  </cdr:relSizeAnchor>
  <cdr:relSizeAnchor xmlns:cdr="http://schemas.openxmlformats.org/drawingml/2006/chartDrawing">
    <cdr:from>
      <cdr:x>0.68177</cdr:x>
      <cdr:y>0.53475</cdr:y>
    </cdr:from>
    <cdr:to>
      <cdr:x>0.83021</cdr:x>
      <cdr:y>0.61883</cdr:y>
    </cdr:to>
    <cdr:sp macro="" textlink="">
      <cdr:nvSpPr>
        <cdr:cNvPr id="5" name="TextBox 4"/>
        <cdr:cNvSpPr txBox="1"/>
      </cdr:nvSpPr>
      <cdr:spPr>
        <a:xfrm xmlns:a="http://schemas.openxmlformats.org/drawingml/2006/main">
          <a:off x="4889166" y="3098759"/>
          <a:ext cx="1064506" cy="4872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60%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5AABD3-A493-4215-98A0-062831CD0A13}" type="datetimeFigureOut">
              <a:rPr lang="en-US" smtClean="0"/>
              <a:pPr/>
              <a:t>3/16/2017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72D4CD-4C7A-4A3E-A1CD-9578EFDCAA5F}" type="slidenum">
              <a:rPr lang="en-US" smtClean="0"/>
              <a:pPr/>
              <a:t>‹#›</a:t>
            </a:fld>
            <a:endParaRPr lang="en-US"/>
          </a:p>
        </p:txBody>
      </p:sp>
    </p:spTree>
    <p:extLst>
      <p:ext uri="{BB962C8B-B14F-4D97-AF65-F5344CB8AC3E}">
        <p14:creationId xmlns:p14="http://schemas.microsoft.com/office/powerpoint/2010/main" val="2078512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8F662-36A8-433E-88BC-7A61375A6CD8}" type="datetimeFigureOut">
              <a:rPr lang="en-US" smtClean="0"/>
              <a:pPr/>
              <a:t>3/16/2017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55D71-2DEB-45DC-93E4-A211BF6074C6}" type="slidenum">
              <a:rPr lang="en-US" smtClean="0"/>
              <a:pPr/>
              <a:t>‹#›</a:t>
            </a:fld>
            <a:endParaRPr lang="en-US"/>
          </a:p>
        </p:txBody>
      </p:sp>
    </p:spTree>
    <p:extLst>
      <p:ext uri="{BB962C8B-B14F-4D97-AF65-F5344CB8AC3E}">
        <p14:creationId xmlns:p14="http://schemas.microsoft.com/office/powerpoint/2010/main" val="187942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xfrm>
            <a:off x="685800" y="4343400"/>
            <a:ext cx="581824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800" dirty="0">
              <a:latin typeface="Arial" pitchFamily="34"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11C63F05-CB41-43E6-9CA6-28D85FBEED87}" type="slidenum">
              <a:rPr kumimoji="0" lang="en-US" altLang="en-US" sz="1800" b="0" i="0" u="none" strike="noStrike" kern="0" cap="none" spc="0" normalizeH="0" baseline="0" noProof="0" smtClean="0">
                <a:ln>
                  <a:noFill/>
                </a:ln>
                <a:solidFill>
                  <a:srgbClr val="000000"/>
                </a:solidFill>
                <a:effectLst/>
                <a:uLnTx/>
                <a:uFillTx/>
                <a:latin typeface="Calibri" pitchFamily="34"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dirty="0">
              <a:ln>
                <a:noFill/>
              </a:ln>
              <a:solidFill>
                <a:srgbClr val="000000"/>
              </a:solidFill>
              <a:effectLst/>
              <a:uLnTx/>
              <a:uFillTx/>
              <a:latin typeface="Calibri" pitchFamily="34" charset="0"/>
              <a:ea typeface="MS PGothic" pitchFamily="34" charset="-128"/>
            </a:endParaRPr>
          </a:p>
        </p:txBody>
      </p:sp>
    </p:spTree>
    <p:extLst>
      <p:ext uri="{BB962C8B-B14F-4D97-AF65-F5344CB8AC3E}">
        <p14:creationId xmlns:p14="http://schemas.microsoft.com/office/powerpoint/2010/main" val="385798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AE270-B404-4452-AC4B-76135238223C}" type="slidenum">
              <a:rPr lang="en-US" smtClean="0"/>
              <a:pPr/>
              <a:t>16</a:t>
            </a:fld>
            <a:endParaRPr lang="en-US"/>
          </a:p>
        </p:txBody>
      </p:sp>
    </p:spTree>
    <p:extLst>
      <p:ext uri="{BB962C8B-B14F-4D97-AF65-F5344CB8AC3E}">
        <p14:creationId xmlns:p14="http://schemas.microsoft.com/office/powerpoint/2010/main" val="390651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8722D5-6A63-4027-9E07-A351AC37E65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210130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722D5-6A63-4027-9E07-A351AC37E65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2750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722D5-6A63-4027-9E07-A351AC37E65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657110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2294776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334572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F51BBB-5A82-44F2-BFF6-DA06A7E2C51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441407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F51BBB-5A82-44F2-BFF6-DA06A7E2C513}"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2404648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4"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4"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F51BBB-5A82-44F2-BFF6-DA06A7E2C513}" type="datetimeFigureOut">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1012889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F51BBB-5A82-44F2-BFF6-DA06A7E2C513}" type="datetimeFigureOut">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42248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51BBB-5A82-44F2-BFF6-DA06A7E2C513}" type="datetimeFigureOut">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2402239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51BBB-5A82-44F2-BFF6-DA06A7E2C513}"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283519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722D5-6A63-4027-9E07-A351AC37E65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1676764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51BBB-5A82-44F2-BFF6-DA06A7E2C513}"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2399438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4033427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3EAED-B70A-433D-B41D-D2B4FBDA8395}" type="slidenum">
              <a:rPr lang="en-US" smtClean="0"/>
              <a:pPr/>
              <a:t>‹#›</a:t>
            </a:fld>
            <a:endParaRPr lang="en-US"/>
          </a:p>
        </p:txBody>
      </p:sp>
    </p:spTree>
    <p:extLst>
      <p:ext uri="{BB962C8B-B14F-4D97-AF65-F5344CB8AC3E}">
        <p14:creationId xmlns:p14="http://schemas.microsoft.com/office/powerpoint/2010/main" val="3626167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856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470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296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427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4"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4"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958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71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722D5-6A63-4027-9E07-A351AC37E653}"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616338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804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534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800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562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04071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16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37464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103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9539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26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8722D5-6A63-4027-9E07-A351AC37E653}"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798227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694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7839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8564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325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8447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877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86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284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084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3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4"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4"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722D5-6A63-4027-9E07-A351AC37E653}" type="datetimeFigureOut">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977245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597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99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714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498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533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951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B00987-687F-41D7-A5BD-5579290960BC}"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2905106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00987-687F-41D7-A5BD-5579290960BC}"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32646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B00987-687F-41D7-A5BD-5579290960BC}"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449402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B00987-687F-41D7-A5BD-5579290960BC}"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324489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8722D5-6A63-4027-9E07-A351AC37E653}" type="datetimeFigureOut">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995816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B00987-687F-41D7-A5BD-5579290960BC}" type="datetimeFigureOut">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3744526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B00987-687F-41D7-A5BD-5579290960BC}" type="datetimeFigureOut">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3157041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00987-687F-41D7-A5BD-5579290960BC}" type="datetimeFigureOut">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28885117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B00987-687F-41D7-A5BD-5579290960BC}"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33617965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B00987-687F-41D7-A5BD-5579290960BC}"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10905162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00987-687F-41D7-A5BD-5579290960BC}"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3284372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00987-687F-41D7-A5BD-5579290960BC}"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C7AB-BF87-4A2F-B7C9-86841CA083BF}" type="slidenum">
              <a:rPr lang="en-US" smtClean="0"/>
              <a:pPr/>
              <a:t>‹#›</a:t>
            </a:fld>
            <a:endParaRPr lang="en-US"/>
          </a:p>
        </p:txBody>
      </p:sp>
    </p:spTree>
    <p:extLst>
      <p:ext uri="{BB962C8B-B14F-4D97-AF65-F5344CB8AC3E}">
        <p14:creationId xmlns:p14="http://schemas.microsoft.com/office/powerpoint/2010/main" val="157325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722D5-6A63-4027-9E07-A351AC37E653}" type="datetimeFigureOut">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138997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722D5-6A63-4027-9E07-A351AC37E653}"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6416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722D5-6A63-4027-9E07-A351AC37E653}"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11FDF-638A-462D-8C4D-F813BDE6EB60}" type="slidenum">
              <a:rPr lang="en-US" smtClean="0"/>
              <a:pPr/>
              <a:t>‹#›</a:t>
            </a:fld>
            <a:endParaRPr lang="en-US"/>
          </a:p>
        </p:txBody>
      </p:sp>
    </p:spTree>
    <p:extLst>
      <p:ext uri="{BB962C8B-B14F-4D97-AF65-F5344CB8AC3E}">
        <p14:creationId xmlns:p14="http://schemas.microsoft.com/office/powerpoint/2010/main" val="183093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722D5-6A63-4027-9E07-A351AC37E653}" type="datetimeFigureOut">
              <a:rPr lang="en-US" smtClean="0"/>
              <a:pPr/>
              <a:t>3/16/2017</a:t>
            </a:fld>
            <a:endParaRPr 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11FDF-638A-462D-8C4D-F813BDE6EB60}" type="slidenum">
              <a:rPr lang="en-US" smtClean="0"/>
              <a:pPr/>
              <a:t>‹#›</a:t>
            </a:fld>
            <a:endParaRPr lang="en-US"/>
          </a:p>
        </p:txBody>
      </p:sp>
    </p:spTree>
    <p:extLst>
      <p:ext uri="{BB962C8B-B14F-4D97-AF65-F5344CB8AC3E}">
        <p14:creationId xmlns:p14="http://schemas.microsoft.com/office/powerpoint/2010/main" val="3940159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51BBB-5A82-44F2-BFF6-DA06A7E2C513}" type="datetimeFigureOut">
              <a:rPr lang="en-US" smtClean="0"/>
              <a:pPr/>
              <a:t>3/16/2017</a:t>
            </a:fld>
            <a:endParaRPr 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3EAED-B70A-433D-B41D-D2B4FBDA8395}" type="slidenum">
              <a:rPr lang="en-US" smtClean="0"/>
              <a:pPr/>
              <a:t>‹#›</a:t>
            </a:fld>
            <a:endParaRPr lang="en-US"/>
          </a:p>
        </p:txBody>
      </p:sp>
    </p:spTree>
    <p:extLst>
      <p:ext uri="{BB962C8B-B14F-4D97-AF65-F5344CB8AC3E}">
        <p14:creationId xmlns:p14="http://schemas.microsoft.com/office/powerpoint/2010/main" val="13122865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5F51BBB-5A82-44F2-BFF6-DA06A7E2C513}" type="datetimeFigureOut">
              <a:rPr lang="en-US" smtClean="0">
                <a:solidFill>
                  <a:prstClr val="black">
                    <a:tint val="75000"/>
                  </a:prstClr>
                </a:solidFill>
              </a:rPr>
              <a:pPr defTabSz="457200"/>
              <a:t>3/16/2017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B23EAED-B70A-433D-B41D-D2B4FBDA839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8274279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0"/>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84505559"/>
      </p:ext>
    </p:extLst>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0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0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0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4000" b="1">
          <a:solidFill>
            <a:schemeClr val="tx2"/>
          </a:solidFill>
          <a:latin typeface="Arial" charset="0"/>
          <a:ea typeface="MS PGothic" pitchFamily="34" charset="-128"/>
          <a:cs typeface="Arial" charset="0"/>
        </a:defRPr>
      </a:lvl6pPr>
      <a:lvl7pPr marL="914400" algn="ctr" rtl="0" fontAlgn="base">
        <a:spcBef>
          <a:spcPct val="0"/>
        </a:spcBef>
        <a:spcAft>
          <a:spcPct val="0"/>
        </a:spcAft>
        <a:defRPr sz="4000" b="1">
          <a:solidFill>
            <a:schemeClr val="tx2"/>
          </a:solidFill>
          <a:latin typeface="Arial" charset="0"/>
          <a:ea typeface="MS PGothic" pitchFamily="34" charset="-128"/>
          <a:cs typeface="Arial" charset="0"/>
        </a:defRPr>
      </a:lvl7pPr>
      <a:lvl8pPr marL="1371600" algn="ctr" rtl="0" fontAlgn="base">
        <a:spcBef>
          <a:spcPct val="0"/>
        </a:spcBef>
        <a:spcAft>
          <a:spcPct val="0"/>
        </a:spcAft>
        <a:defRPr sz="4000" b="1">
          <a:solidFill>
            <a:schemeClr val="tx2"/>
          </a:solidFill>
          <a:latin typeface="Arial" charset="0"/>
          <a:ea typeface="MS PGothic" pitchFamily="34" charset="-128"/>
          <a:cs typeface="Arial" charset="0"/>
        </a:defRPr>
      </a:lvl8pPr>
      <a:lvl9pPr marL="1828800" algn="ctr" rtl="0" fontAlgn="base">
        <a:spcBef>
          <a:spcPct val="0"/>
        </a:spcBef>
        <a:spcAft>
          <a:spcPct val="0"/>
        </a:spcAft>
        <a:defRPr sz="4000" b="1">
          <a:solidFill>
            <a:schemeClr val="tx2"/>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pitchFamily="18" charset="0"/>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a:solidFill>
            <a:schemeClr val="tx1"/>
          </a:solidFill>
          <a:latin typeface="+mn-lt"/>
          <a:ea typeface="+mn-ea"/>
          <a:cs typeface="+mn-cs"/>
        </a:defRPr>
      </a:lvl5pPr>
      <a:lvl6pPr marL="2514600" indent="-228600" algn="l" rtl="0" fontAlgn="base">
        <a:spcBef>
          <a:spcPct val="20000"/>
        </a:spcBef>
        <a:spcAft>
          <a:spcPct val="0"/>
        </a:spcAft>
        <a:buChar char="•"/>
        <a:defRPr sz="2000" b="1">
          <a:solidFill>
            <a:schemeClr val="tx1"/>
          </a:solidFill>
          <a:latin typeface="+mn-lt"/>
          <a:ea typeface="+mn-ea"/>
          <a:cs typeface="+mn-cs"/>
        </a:defRPr>
      </a:lvl6pPr>
      <a:lvl7pPr marL="2971800" indent="-228600" algn="l" rtl="0" fontAlgn="base">
        <a:spcBef>
          <a:spcPct val="20000"/>
        </a:spcBef>
        <a:spcAft>
          <a:spcPct val="0"/>
        </a:spcAft>
        <a:buChar char="•"/>
        <a:defRPr sz="2000" b="1">
          <a:solidFill>
            <a:schemeClr val="tx1"/>
          </a:solidFill>
          <a:latin typeface="+mn-lt"/>
          <a:ea typeface="+mn-ea"/>
          <a:cs typeface="+mn-cs"/>
        </a:defRPr>
      </a:lvl7pPr>
      <a:lvl8pPr marL="3429000" indent="-228600" algn="l" rtl="0" fontAlgn="base">
        <a:spcBef>
          <a:spcPct val="20000"/>
        </a:spcBef>
        <a:spcAft>
          <a:spcPct val="0"/>
        </a:spcAft>
        <a:buChar char="•"/>
        <a:defRPr sz="2000" b="1">
          <a:solidFill>
            <a:schemeClr val="tx1"/>
          </a:solidFill>
          <a:latin typeface="+mn-lt"/>
          <a:ea typeface="+mn-ea"/>
          <a:cs typeface="+mn-cs"/>
        </a:defRPr>
      </a:lvl8pPr>
      <a:lvl9pPr marL="3886200" indent="-228600" algn="l" rtl="0" fontAlgn="base">
        <a:spcBef>
          <a:spcPct val="20000"/>
        </a:spcBef>
        <a:spcAft>
          <a:spcPct val="0"/>
        </a:spcAft>
        <a:buChar char="•"/>
        <a:defRPr sz="2000" b="1">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51BBB-5A82-44F2-BFF6-DA06A7E2C513}"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3EAED-B70A-433D-B41D-D2B4FBDA8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78961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00987-687F-41D7-A5BD-5579290960BC}" type="datetimeFigureOut">
              <a:rPr lang="en-US" smtClean="0"/>
              <a:pPr/>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FC7AB-BF87-4A2F-B7C9-86841CA083BF}" type="slidenum">
              <a:rPr lang="en-US" smtClean="0"/>
              <a:pPr/>
              <a:t>‹#›</a:t>
            </a:fld>
            <a:endParaRPr lang="en-US"/>
          </a:p>
        </p:txBody>
      </p:sp>
    </p:spTree>
    <p:extLst>
      <p:ext uri="{BB962C8B-B14F-4D97-AF65-F5344CB8AC3E}">
        <p14:creationId xmlns:p14="http://schemas.microsoft.com/office/powerpoint/2010/main" val="271642318"/>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6" Type="http://schemas.openxmlformats.org/officeDocument/2006/relationships/image" Target="../media/image39.jpeg"/><Relationship Id="rId117" Type="http://schemas.openxmlformats.org/officeDocument/2006/relationships/image" Target="../media/image130.jpeg"/><Relationship Id="rId21" Type="http://schemas.openxmlformats.org/officeDocument/2006/relationships/image" Target="../media/image34.jpeg"/><Relationship Id="rId42" Type="http://schemas.openxmlformats.org/officeDocument/2006/relationships/image" Target="../media/image55.jpeg"/><Relationship Id="rId47" Type="http://schemas.openxmlformats.org/officeDocument/2006/relationships/image" Target="../media/image60.jpeg"/><Relationship Id="rId63" Type="http://schemas.openxmlformats.org/officeDocument/2006/relationships/image" Target="../media/image76.jpg"/><Relationship Id="rId68" Type="http://schemas.openxmlformats.org/officeDocument/2006/relationships/image" Target="../media/image81.jpeg"/><Relationship Id="rId84" Type="http://schemas.openxmlformats.org/officeDocument/2006/relationships/image" Target="../media/image97.jpeg"/><Relationship Id="rId89" Type="http://schemas.openxmlformats.org/officeDocument/2006/relationships/image" Target="../media/image102.png"/><Relationship Id="rId112" Type="http://schemas.openxmlformats.org/officeDocument/2006/relationships/image" Target="../media/image125.jpeg"/><Relationship Id="rId133" Type="http://schemas.openxmlformats.org/officeDocument/2006/relationships/image" Target="../media/image146.png"/><Relationship Id="rId16" Type="http://schemas.openxmlformats.org/officeDocument/2006/relationships/image" Target="../media/image29.jpeg"/><Relationship Id="rId107" Type="http://schemas.openxmlformats.org/officeDocument/2006/relationships/image" Target="../media/image120.jpeg"/><Relationship Id="rId11" Type="http://schemas.openxmlformats.org/officeDocument/2006/relationships/image" Target="../media/image24.jpeg"/><Relationship Id="rId32" Type="http://schemas.openxmlformats.org/officeDocument/2006/relationships/image" Target="../media/image45.jpeg"/><Relationship Id="rId37" Type="http://schemas.openxmlformats.org/officeDocument/2006/relationships/image" Target="../media/image50.jpeg"/><Relationship Id="rId53" Type="http://schemas.openxmlformats.org/officeDocument/2006/relationships/image" Target="../media/image66.jpeg"/><Relationship Id="rId58" Type="http://schemas.openxmlformats.org/officeDocument/2006/relationships/image" Target="../media/image71.jpeg"/><Relationship Id="rId74" Type="http://schemas.openxmlformats.org/officeDocument/2006/relationships/image" Target="../media/image87.jpeg"/><Relationship Id="rId79" Type="http://schemas.openxmlformats.org/officeDocument/2006/relationships/image" Target="../media/image92.jpeg"/><Relationship Id="rId102" Type="http://schemas.openxmlformats.org/officeDocument/2006/relationships/image" Target="../media/image115.jpeg"/><Relationship Id="rId123" Type="http://schemas.openxmlformats.org/officeDocument/2006/relationships/image" Target="../media/image136.jpg"/><Relationship Id="rId128" Type="http://schemas.openxmlformats.org/officeDocument/2006/relationships/image" Target="../media/image141.jpeg"/><Relationship Id="rId5" Type="http://schemas.openxmlformats.org/officeDocument/2006/relationships/image" Target="../media/image18.jpg"/><Relationship Id="rId90" Type="http://schemas.openxmlformats.org/officeDocument/2006/relationships/image" Target="../media/image103.png"/><Relationship Id="rId95" Type="http://schemas.openxmlformats.org/officeDocument/2006/relationships/image" Target="../media/image108.png"/><Relationship Id="rId14" Type="http://schemas.openxmlformats.org/officeDocument/2006/relationships/image" Target="../media/image27.jpeg"/><Relationship Id="rId22" Type="http://schemas.openxmlformats.org/officeDocument/2006/relationships/image" Target="../media/image35.jpeg"/><Relationship Id="rId27" Type="http://schemas.openxmlformats.org/officeDocument/2006/relationships/image" Target="../media/image40.jpg"/><Relationship Id="rId30" Type="http://schemas.openxmlformats.org/officeDocument/2006/relationships/image" Target="../media/image43.jpeg"/><Relationship Id="rId35" Type="http://schemas.openxmlformats.org/officeDocument/2006/relationships/image" Target="../media/image48.jpeg"/><Relationship Id="rId43" Type="http://schemas.openxmlformats.org/officeDocument/2006/relationships/image" Target="../media/image56.jpeg"/><Relationship Id="rId48" Type="http://schemas.openxmlformats.org/officeDocument/2006/relationships/image" Target="../media/image61.jpeg"/><Relationship Id="rId56" Type="http://schemas.openxmlformats.org/officeDocument/2006/relationships/image" Target="../media/image69.jpeg"/><Relationship Id="rId64" Type="http://schemas.openxmlformats.org/officeDocument/2006/relationships/image" Target="../media/image77.jpg"/><Relationship Id="rId69" Type="http://schemas.openxmlformats.org/officeDocument/2006/relationships/image" Target="../media/image82.jpg"/><Relationship Id="rId77" Type="http://schemas.openxmlformats.org/officeDocument/2006/relationships/image" Target="../media/image90.png"/><Relationship Id="rId100" Type="http://schemas.openxmlformats.org/officeDocument/2006/relationships/image" Target="../media/image113.jpeg"/><Relationship Id="rId105" Type="http://schemas.openxmlformats.org/officeDocument/2006/relationships/image" Target="../media/image118.jpeg"/><Relationship Id="rId113" Type="http://schemas.openxmlformats.org/officeDocument/2006/relationships/image" Target="../media/image126.png"/><Relationship Id="rId118" Type="http://schemas.openxmlformats.org/officeDocument/2006/relationships/image" Target="../media/image131.jpeg"/><Relationship Id="rId126" Type="http://schemas.openxmlformats.org/officeDocument/2006/relationships/image" Target="../media/image139.jpeg"/><Relationship Id="rId134" Type="http://schemas.openxmlformats.org/officeDocument/2006/relationships/image" Target="../media/image147.png"/><Relationship Id="rId8" Type="http://schemas.openxmlformats.org/officeDocument/2006/relationships/image" Target="../media/image21.jpg"/><Relationship Id="rId51" Type="http://schemas.openxmlformats.org/officeDocument/2006/relationships/image" Target="../media/image64.jpeg"/><Relationship Id="rId72" Type="http://schemas.openxmlformats.org/officeDocument/2006/relationships/image" Target="../media/image85.jpg"/><Relationship Id="rId80" Type="http://schemas.openxmlformats.org/officeDocument/2006/relationships/image" Target="../media/image93.jpeg"/><Relationship Id="rId85" Type="http://schemas.openxmlformats.org/officeDocument/2006/relationships/image" Target="../media/image98.png"/><Relationship Id="rId93" Type="http://schemas.openxmlformats.org/officeDocument/2006/relationships/image" Target="../media/image106.png"/><Relationship Id="rId98" Type="http://schemas.openxmlformats.org/officeDocument/2006/relationships/image" Target="../media/image111.png"/><Relationship Id="rId121" Type="http://schemas.openxmlformats.org/officeDocument/2006/relationships/image" Target="../media/image134.jpg"/><Relationship Id="rId3" Type="http://schemas.openxmlformats.org/officeDocument/2006/relationships/image" Target="../media/image16.jpg"/><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38.jpeg"/><Relationship Id="rId33" Type="http://schemas.openxmlformats.org/officeDocument/2006/relationships/image" Target="../media/image46.jpeg"/><Relationship Id="rId38" Type="http://schemas.openxmlformats.org/officeDocument/2006/relationships/image" Target="../media/image51.jpeg"/><Relationship Id="rId46" Type="http://schemas.openxmlformats.org/officeDocument/2006/relationships/image" Target="../media/image59.jpeg"/><Relationship Id="rId59" Type="http://schemas.openxmlformats.org/officeDocument/2006/relationships/image" Target="../media/image72.jpeg"/><Relationship Id="rId67" Type="http://schemas.openxmlformats.org/officeDocument/2006/relationships/image" Target="../media/image80.jpg"/><Relationship Id="rId103" Type="http://schemas.openxmlformats.org/officeDocument/2006/relationships/image" Target="../media/image116.png"/><Relationship Id="rId108" Type="http://schemas.openxmlformats.org/officeDocument/2006/relationships/image" Target="../media/image121.jpeg"/><Relationship Id="rId116" Type="http://schemas.openxmlformats.org/officeDocument/2006/relationships/image" Target="../media/image129.jpeg"/><Relationship Id="rId124" Type="http://schemas.openxmlformats.org/officeDocument/2006/relationships/image" Target="../media/image137.png"/><Relationship Id="rId129" Type="http://schemas.openxmlformats.org/officeDocument/2006/relationships/image" Target="../media/image142.jpeg"/><Relationship Id="rId20" Type="http://schemas.openxmlformats.org/officeDocument/2006/relationships/image" Target="../media/image33.jpeg"/><Relationship Id="rId41" Type="http://schemas.openxmlformats.org/officeDocument/2006/relationships/image" Target="../media/image54.jpeg"/><Relationship Id="rId54" Type="http://schemas.openxmlformats.org/officeDocument/2006/relationships/image" Target="../media/image67.jpeg"/><Relationship Id="rId62" Type="http://schemas.openxmlformats.org/officeDocument/2006/relationships/image" Target="../media/image75.jpg"/><Relationship Id="rId70" Type="http://schemas.openxmlformats.org/officeDocument/2006/relationships/image" Target="../media/image83.jpg"/><Relationship Id="rId75" Type="http://schemas.openxmlformats.org/officeDocument/2006/relationships/image" Target="../media/image88.png"/><Relationship Id="rId83" Type="http://schemas.openxmlformats.org/officeDocument/2006/relationships/image" Target="../media/image96.png"/><Relationship Id="rId88" Type="http://schemas.openxmlformats.org/officeDocument/2006/relationships/image" Target="../media/image101.jpeg"/><Relationship Id="rId91" Type="http://schemas.openxmlformats.org/officeDocument/2006/relationships/image" Target="../media/image104.png"/><Relationship Id="rId96" Type="http://schemas.openxmlformats.org/officeDocument/2006/relationships/image" Target="../media/image109.png"/><Relationship Id="rId111" Type="http://schemas.openxmlformats.org/officeDocument/2006/relationships/image" Target="../media/image124.jpeg"/><Relationship Id="rId132" Type="http://schemas.openxmlformats.org/officeDocument/2006/relationships/image" Target="../media/image145.jpeg"/><Relationship Id="rId1" Type="http://schemas.openxmlformats.org/officeDocument/2006/relationships/slideLayout" Target="../slideLayouts/slideLayout12.xml"/><Relationship Id="rId6" Type="http://schemas.openxmlformats.org/officeDocument/2006/relationships/image" Target="../media/image19.jpg"/><Relationship Id="rId15" Type="http://schemas.openxmlformats.org/officeDocument/2006/relationships/image" Target="../media/image28.jpeg"/><Relationship Id="rId23" Type="http://schemas.openxmlformats.org/officeDocument/2006/relationships/image" Target="../media/image36.jpeg"/><Relationship Id="rId28" Type="http://schemas.openxmlformats.org/officeDocument/2006/relationships/image" Target="../media/image41.png"/><Relationship Id="rId36" Type="http://schemas.openxmlformats.org/officeDocument/2006/relationships/image" Target="../media/image49.jpg"/><Relationship Id="rId49" Type="http://schemas.openxmlformats.org/officeDocument/2006/relationships/image" Target="../media/image62.jpeg"/><Relationship Id="rId57" Type="http://schemas.openxmlformats.org/officeDocument/2006/relationships/image" Target="../media/image70.png"/><Relationship Id="rId106" Type="http://schemas.openxmlformats.org/officeDocument/2006/relationships/image" Target="../media/image119.jpeg"/><Relationship Id="rId114" Type="http://schemas.openxmlformats.org/officeDocument/2006/relationships/image" Target="../media/image127.jpeg"/><Relationship Id="rId119" Type="http://schemas.openxmlformats.org/officeDocument/2006/relationships/image" Target="../media/image132.jpeg"/><Relationship Id="rId127" Type="http://schemas.openxmlformats.org/officeDocument/2006/relationships/image" Target="../media/image140.png"/><Relationship Id="rId10" Type="http://schemas.openxmlformats.org/officeDocument/2006/relationships/image" Target="../media/image23.jpg"/><Relationship Id="rId31" Type="http://schemas.openxmlformats.org/officeDocument/2006/relationships/image" Target="../media/image44.png"/><Relationship Id="rId44" Type="http://schemas.openxmlformats.org/officeDocument/2006/relationships/image" Target="../media/image57.jpeg"/><Relationship Id="rId52" Type="http://schemas.openxmlformats.org/officeDocument/2006/relationships/image" Target="../media/image65.jpeg"/><Relationship Id="rId60" Type="http://schemas.openxmlformats.org/officeDocument/2006/relationships/image" Target="../media/image73.jpeg"/><Relationship Id="rId65" Type="http://schemas.openxmlformats.org/officeDocument/2006/relationships/image" Target="../media/image78.jpg"/><Relationship Id="rId73" Type="http://schemas.openxmlformats.org/officeDocument/2006/relationships/image" Target="../media/image86.jpg"/><Relationship Id="rId78" Type="http://schemas.openxmlformats.org/officeDocument/2006/relationships/image" Target="../media/image91.png"/><Relationship Id="rId81" Type="http://schemas.openxmlformats.org/officeDocument/2006/relationships/image" Target="../media/image94.jpeg"/><Relationship Id="rId86" Type="http://schemas.openxmlformats.org/officeDocument/2006/relationships/image" Target="../media/image99.jpg"/><Relationship Id="rId94" Type="http://schemas.openxmlformats.org/officeDocument/2006/relationships/image" Target="../media/image107.jpeg"/><Relationship Id="rId99" Type="http://schemas.openxmlformats.org/officeDocument/2006/relationships/image" Target="../media/image112.png"/><Relationship Id="rId101" Type="http://schemas.openxmlformats.org/officeDocument/2006/relationships/image" Target="../media/image114.jpeg"/><Relationship Id="rId122" Type="http://schemas.openxmlformats.org/officeDocument/2006/relationships/image" Target="../media/image135.jpg"/><Relationship Id="rId130" Type="http://schemas.openxmlformats.org/officeDocument/2006/relationships/image" Target="../media/image143.png"/><Relationship Id="rId135" Type="http://schemas.openxmlformats.org/officeDocument/2006/relationships/image" Target="../media/image148.png"/><Relationship Id="rId4" Type="http://schemas.openxmlformats.org/officeDocument/2006/relationships/image" Target="../media/image17.jpg"/><Relationship Id="rId9" Type="http://schemas.openxmlformats.org/officeDocument/2006/relationships/image" Target="../media/image22.jpg"/><Relationship Id="rId13" Type="http://schemas.openxmlformats.org/officeDocument/2006/relationships/image" Target="../media/image26.jpeg"/><Relationship Id="rId18" Type="http://schemas.openxmlformats.org/officeDocument/2006/relationships/image" Target="../media/image31.jpeg"/><Relationship Id="rId39" Type="http://schemas.openxmlformats.org/officeDocument/2006/relationships/image" Target="../media/image52.jpeg"/><Relationship Id="rId109" Type="http://schemas.openxmlformats.org/officeDocument/2006/relationships/image" Target="../media/image122.jpeg"/><Relationship Id="rId34" Type="http://schemas.openxmlformats.org/officeDocument/2006/relationships/image" Target="../media/image47.jpeg"/><Relationship Id="rId50" Type="http://schemas.openxmlformats.org/officeDocument/2006/relationships/image" Target="../media/image63.jpeg"/><Relationship Id="rId55" Type="http://schemas.openxmlformats.org/officeDocument/2006/relationships/image" Target="../media/image68.jpeg"/><Relationship Id="rId76" Type="http://schemas.openxmlformats.org/officeDocument/2006/relationships/image" Target="../media/image89.jpeg"/><Relationship Id="rId97" Type="http://schemas.openxmlformats.org/officeDocument/2006/relationships/image" Target="../media/image110.jpeg"/><Relationship Id="rId104" Type="http://schemas.openxmlformats.org/officeDocument/2006/relationships/image" Target="../media/image117.png"/><Relationship Id="rId120" Type="http://schemas.openxmlformats.org/officeDocument/2006/relationships/image" Target="../media/image133.jpeg"/><Relationship Id="rId125" Type="http://schemas.openxmlformats.org/officeDocument/2006/relationships/image" Target="../media/image138.jpeg"/><Relationship Id="rId7" Type="http://schemas.openxmlformats.org/officeDocument/2006/relationships/image" Target="../media/image20.jpeg"/><Relationship Id="rId71" Type="http://schemas.openxmlformats.org/officeDocument/2006/relationships/image" Target="../media/image84.jpg"/><Relationship Id="rId92" Type="http://schemas.openxmlformats.org/officeDocument/2006/relationships/image" Target="../media/image105.png"/><Relationship Id="rId2" Type="http://schemas.openxmlformats.org/officeDocument/2006/relationships/image" Target="../media/image15.jpg"/><Relationship Id="rId29" Type="http://schemas.openxmlformats.org/officeDocument/2006/relationships/image" Target="../media/image42.jpeg"/><Relationship Id="rId24" Type="http://schemas.openxmlformats.org/officeDocument/2006/relationships/image" Target="../media/image37.jpeg"/><Relationship Id="rId40" Type="http://schemas.openxmlformats.org/officeDocument/2006/relationships/image" Target="../media/image53.jpeg"/><Relationship Id="rId45" Type="http://schemas.openxmlformats.org/officeDocument/2006/relationships/image" Target="../media/image58.jpeg"/><Relationship Id="rId66" Type="http://schemas.openxmlformats.org/officeDocument/2006/relationships/image" Target="../media/image79.jpg"/><Relationship Id="rId87" Type="http://schemas.openxmlformats.org/officeDocument/2006/relationships/image" Target="../media/image100.jpeg"/><Relationship Id="rId110" Type="http://schemas.openxmlformats.org/officeDocument/2006/relationships/image" Target="../media/image123.jpg"/><Relationship Id="rId115" Type="http://schemas.openxmlformats.org/officeDocument/2006/relationships/image" Target="../media/image128.jpg"/><Relationship Id="rId131" Type="http://schemas.openxmlformats.org/officeDocument/2006/relationships/image" Target="../media/image144.jpeg"/><Relationship Id="rId61" Type="http://schemas.openxmlformats.org/officeDocument/2006/relationships/image" Target="../media/image74.jpg"/><Relationship Id="rId82" Type="http://schemas.openxmlformats.org/officeDocument/2006/relationships/image" Target="../media/image95.jpeg"/><Relationship Id="rId19"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1549400"/>
            <a:ext cx="8261350" cy="1827213"/>
          </a:xfrm>
        </p:spPr>
        <p:txBody>
          <a:bodyPr>
            <a:normAutofit/>
          </a:bodyPr>
          <a:lstStyle/>
          <a:p>
            <a:r>
              <a:rPr lang="en-US" sz="2800" dirty="0">
                <a:solidFill>
                  <a:srgbClr val="0070C0"/>
                </a:solidFill>
                <a:latin typeface="+mn-lt"/>
              </a:rPr>
              <a:t>Safety and Cardiovascular Efficacy of </a:t>
            </a:r>
            <a:r>
              <a:rPr lang="en-US" sz="2800" dirty="0" err="1">
                <a:solidFill>
                  <a:srgbClr val="0070C0"/>
                </a:solidFill>
                <a:latin typeface="+mn-lt"/>
              </a:rPr>
              <a:t>Bococizumab</a:t>
            </a:r>
            <a:r>
              <a:rPr lang="en-US" sz="2800" dirty="0">
                <a:solidFill>
                  <a:srgbClr val="0070C0"/>
                </a:solidFill>
                <a:latin typeface="+mn-lt"/>
              </a:rPr>
              <a:t> Among 27,438 High Risk Patients </a:t>
            </a:r>
            <a:br>
              <a:rPr lang="en-US" sz="2800" dirty="0">
                <a:solidFill>
                  <a:srgbClr val="0070C0"/>
                </a:solidFill>
                <a:latin typeface="+mn-lt"/>
              </a:rPr>
            </a:br>
            <a:r>
              <a:rPr lang="en-US" sz="2000" dirty="0">
                <a:latin typeface="+mn-lt"/>
              </a:rPr>
              <a:t>The SPIRE 1 and SPIRE 2 Cardiovascular Outcome Trials</a:t>
            </a:r>
            <a:br>
              <a:rPr lang="en-US" sz="2000" dirty="0"/>
            </a:br>
            <a:endParaRPr lang="en-US" sz="2000" dirty="0"/>
          </a:p>
        </p:txBody>
      </p:sp>
      <p:sp>
        <p:nvSpPr>
          <p:cNvPr id="3" name="Subtitle 2"/>
          <p:cNvSpPr>
            <a:spLocks noGrp="1"/>
          </p:cNvSpPr>
          <p:nvPr>
            <p:ph type="subTitle" idx="1"/>
          </p:nvPr>
        </p:nvSpPr>
        <p:spPr>
          <a:xfrm>
            <a:off x="184151" y="3638550"/>
            <a:ext cx="8547099" cy="2921000"/>
          </a:xfrm>
        </p:spPr>
        <p:txBody>
          <a:bodyPr>
            <a:normAutofit/>
          </a:bodyPr>
          <a:lstStyle/>
          <a:p>
            <a:r>
              <a:rPr lang="en-US" sz="2000" dirty="0"/>
              <a:t>Paul M Ridker, MD, MPH</a:t>
            </a:r>
          </a:p>
          <a:p>
            <a:r>
              <a:rPr lang="en-US" sz="2000" dirty="0"/>
              <a:t>Brigham and Women’s Hospital, Boston MA</a:t>
            </a:r>
          </a:p>
          <a:p>
            <a:endParaRPr lang="en-US" sz="2000" dirty="0"/>
          </a:p>
          <a:p>
            <a:r>
              <a:rPr lang="en-US" sz="2000" dirty="0"/>
              <a:t>on behalf of the worldwide investigators and participants in the </a:t>
            </a:r>
          </a:p>
          <a:p>
            <a:r>
              <a:rPr lang="en-US" b="1" dirty="0"/>
              <a:t>S</a:t>
            </a:r>
            <a:r>
              <a:rPr lang="en-US" sz="2000" dirty="0"/>
              <a:t>tudies of </a:t>
            </a:r>
            <a:r>
              <a:rPr lang="en-US" b="1" dirty="0"/>
              <a:t>P</a:t>
            </a:r>
            <a:r>
              <a:rPr lang="en-US" sz="2000" dirty="0"/>
              <a:t>CSK9 </a:t>
            </a:r>
            <a:r>
              <a:rPr lang="en-US" b="1" dirty="0"/>
              <a:t>I</a:t>
            </a:r>
            <a:r>
              <a:rPr lang="en-US" sz="2000" dirty="0"/>
              <a:t>nhibition and the </a:t>
            </a:r>
            <a:r>
              <a:rPr lang="en-US" b="1" dirty="0"/>
              <a:t>R</a:t>
            </a:r>
            <a:r>
              <a:rPr lang="en-US" sz="2000" dirty="0"/>
              <a:t>eduction in vascular </a:t>
            </a:r>
            <a:r>
              <a:rPr lang="en-US" b="1" dirty="0"/>
              <a:t>E</a:t>
            </a:r>
            <a:r>
              <a:rPr lang="en-US" sz="2000" dirty="0"/>
              <a:t>vents </a:t>
            </a:r>
            <a:r>
              <a:rPr lang="en-US" dirty="0"/>
              <a:t>(SPIRE)</a:t>
            </a:r>
          </a:p>
          <a:p>
            <a:r>
              <a:rPr lang="en-US" sz="2000" dirty="0" err="1"/>
              <a:t>Bococizumab</a:t>
            </a:r>
            <a:r>
              <a:rPr lang="en-US" sz="2000" dirty="0"/>
              <a:t> Development Program</a:t>
            </a:r>
          </a:p>
        </p:txBody>
      </p:sp>
      <p:sp>
        <p:nvSpPr>
          <p:cNvPr id="4" name="Title 1"/>
          <p:cNvSpPr txBox="1">
            <a:spLocks/>
          </p:cNvSpPr>
          <p:nvPr/>
        </p:nvSpPr>
        <p:spPr>
          <a:xfrm>
            <a:off x="736600" y="-57151"/>
            <a:ext cx="8261350" cy="1827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70C0"/>
                </a:solidFill>
                <a:latin typeface="+mn-lt"/>
              </a:rPr>
              <a:t>Lipid Lowering Efficacy of </a:t>
            </a:r>
            <a:r>
              <a:rPr lang="en-US" sz="2800" dirty="0" err="1">
                <a:solidFill>
                  <a:srgbClr val="0070C0"/>
                </a:solidFill>
                <a:latin typeface="+mn-lt"/>
              </a:rPr>
              <a:t>Bococizumab</a:t>
            </a:r>
            <a:r>
              <a:rPr lang="en-US" sz="2800" dirty="0">
                <a:solidFill>
                  <a:srgbClr val="0070C0"/>
                </a:solidFill>
                <a:latin typeface="+mn-lt"/>
              </a:rPr>
              <a:t> Among 4,449 High Risk Patients </a:t>
            </a:r>
          </a:p>
          <a:p>
            <a:r>
              <a:rPr lang="en-US" sz="2000" dirty="0">
                <a:latin typeface="+mn-lt"/>
              </a:rPr>
              <a:t>The SPIRE Lipid Lowering Trials</a:t>
            </a:r>
            <a:br>
              <a:rPr lang="en-US" sz="2000" dirty="0"/>
            </a:br>
            <a:endParaRPr lang="en-US" sz="2000" dirty="0"/>
          </a:p>
        </p:txBody>
      </p:sp>
      <p:cxnSp>
        <p:nvCxnSpPr>
          <p:cNvPr id="6" name="Straight Connector 5"/>
          <p:cNvCxnSpPr/>
          <p:nvPr/>
        </p:nvCxnSpPr>
        <p:spPr>
          <a:xfrm flipV="1">
            <a:off x="260352" y="3340100"/>
            <a:ext cx="8528050" cy="38100"/>
          </a:xfrm>
          <a:prstGeom prst="line">
            <a:avLst/>
          </a:prstGeom>
          <a:ln w="28575"/>
        </p:spPr>
        <p:style>
          <a:lnRef idx="3">
            <a:schemeClr val="dk1"/>
          </a:lnRef>
          <a:fillRef idx="0">
            <a:schemeClr val="dk1"/>
          </a:fillRef>
          <a:effectRef idx="2">
            <a:schemeClr val="dk1"/>
          </a:effectRef>
          <a:fontRef idx="minor">
            <a:schemeClr val="tx1"/>
          </a:fontRef>
        </p:style>
      </p:cxnSp>
      <p:grpSp>
        <p:nvGrpSpPr>
          <p:cNvPr id="7" name="Group 11"/>
          <p:cNvGrpSpPr>
            <a:grpSpLocks/>
          </p:cNvGrpSpPr>
          <p:nvPr/>
        </p:nvGrpSpPr>
        <p:grpSpPr bwMode="auto">
          <a:xfrm>
            <a:off x="685801" y="3708640"/>
            <a:ext cx="631825" cy="852487"/>
            <a:chOff x="1425" y="2712"/>
            <a:chExt cx="447" cy="537"/>
          </a:xfrm>
        </p:grpSpPr>
        <p:sp>
          <p:nvSpPr>
            <p:cNvPr id="8" name="Freeform 12"/>
            <p:cNvSpPr>
              <a:spLocks noChangeAspect="1"/>
            </p:cNvSpPr>
            <p:nvPr/>
          </p:nvSpPr>
          <p:spPr bwMode="auto">
            <a:xfrm>
              <a:off x="1451" y="2742"/>
              <a:ext cx="411" cy="486"/>
            </a:xfrm>
            <a:custGeom>
              <a:avLst/>
              <a:gdLst>
                <a:gd name="T0" fmla="*/ 0 w 352"/>
                <a:gd name="T1" fmla="*/ 0 h 412"/>
                <a:gd name="T2" fmla="*/ 0 w 352"/>
                <a:gd name="T3" fmla="*/ 327 h 412"/>
                <a:gd name="T4" fmla="*/ 9 w 352"/>
                <a:gd name="T5" fmla="*/ 460 h 412"/>
                <a:gd name="T6" fmla="*/ 25 w 352"/>
                <a:gd name="T7" fmla="*/ 569 h 412"/>
                <a:gd name="T8" fmla="*/ 55 w 352"/>
                <a:gd name="T9" fmla="*/ 658 h 412"/>
                <a:gd name="T10" fmla="*/ 92 w 352"/>
                <a:gd name="T11" fmla="*/ 767 h 412"/>
                <a:gd name="T12" fmla="*/ 190 w 352"/>
                <a:gd name="T13" fmla="*/ 914 h 412"/>
                <a:gd name="T14" fmla="*/ 287 w 352"/>
                <a:gd name="T15" fmla="*/ 1005 h 412"/>
                <a:gd name="T16" fmla="*/ 437 w 352"/>
                <a:gd name="T17" fmla="*/ 1109 h 412"/>
                <a:gd name="T18" fmla="*/ 562 w 352"/>
                <a:gd name="T19" fmla="*/ 1022 h 412"/>
                <a:gd name="T20" fmla="*/ 685 w 352"/>
                <a:gd name="T21" fmla="*/ 907 h 412"/>
                <a:gd name="T22" fmla="*/ 762 w 352"/>
                <a:gd name="T23" fmla="*/ 792 h 412"/>
                <a:gd name="T24" fmla="*/ 823 w 352"/>
                <a:gd name="T25" fmla="*/ 677 h 412"/>
                <a:gd name="T26" fmla="*/ 863 w 352"/>
                <a:gd name="T27" fmla="*/ 541 h 412"/>
                <a:gd name="T28" fmla="*/ 884 w 352"/>
                <a:gd name="T29" fmla="*/ 420 h 412"/>
                <a:gd name="T30" fmla="*/ 884 w 352"/>
                <a:gd name="T31" fmla="*/ 276 h 412"/>
                <a:gd name="T32" fmla="*/ 892 w 352"/>
                <a:gd name="T33" fmla="*/ 1 h 412"/>
                <a:gd name="T34" fmla="*/ 0 w 352"/>
                <a:gd name="T35" fmla="*/ 0 h 4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2" h="412">
                  <a:moveTo>
                    <a:pt x="0" y="0"/>
                  </a:moveTo>
                  <a:lnTo>
                    <a:pt x="0" y="121"/>
                  </a:lnTo>
                  <a:lnTo>
                    <a:pt x="3" y="171"/>
                  </a:lnTo>
                  <a:lnTo>
                    <a:pt x="9" y="211"/>
                  </a:lnTo>
                  <a:lnTo>
                    <a:pt x="21" y="244"/>
                  </a:lnTo>
                  <a:lnTo>
                    <a:pt x="37" y="285"/>
                  </a:lnTo>
                  <a:lnTo>
                    <a:pt x="75" y="339"/>
                  </a:lnTo>
                  <a:lnTo>
                    <a:pt x="114" y="373"/>
                  </a:lnTo>
                  <a:lnTo>
                    <a:pt x="172" y="412"/>
                  </a:lnTo>
                  <a:lnTo>
                    <a:pt x="222" y="379"/>
                  </a:lnTo>
                  <a:lnTo>
                    <a:pt x="271" y="337"/>
                  </a:lnTo>
                  <a:lnTo>
                    <a:pt x="301" y="294"/>
                  </a:lnTo>
                  <a:lnTo>
                    <a:pt x="325" y="252"/>
                  </a:lnTo>
                  <a:lnTo>
                    <a:pt x="340" y="201"/>
                  </a:lnTo>
                  <a:lnTo>
                    <a:pt x="349" y="156"/>
                  </a:lnTo>
                  <a:lnTo>
                    <a:pt x="349" y="102"/>
                  </a:lnTo>
                  <a:lnTo>
                    <a:pt x="352" y="1"/>
                  </a:lnTo>
                  <a:lnTo>
                    <a:pt x="0" y="0"/>
                  </a:lnTo>
                  <a:close/>
                </a:path>
              </a:pathLst>
            </a:custGeom>
            <a:solidFill>
              <a:srgbClr val="FFFFFF"/>
            </a:solidFill>
            <a:ln w="9525">
              <a:solidFill>
                <a:srgbClr val="FFFFFF"/>
              </a:solidFill>
              <a:round/>
              <a:headEnd/>
              <a:tailEnd/>
            </a:ln>
            <a:effectLst/>
          </p:spPr>
          <p:txBody>
            <a:bodyPr/>
            <a:lstStyle/>
            <a:p>
              <a:endParaRPr lang="en-US"/>
            </a:p>
          </p:txBody>
        </p:sp>
        <p:pic>
          <p:nvPicPr>
            <p:cNvPr id="9" name="Picture 13" descr="BWH"/>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25" y="2712"/>
              <a:ext cx="447" cy="537"/>
            </a:xfrm>
            <a:prstGeom prst="rect">
              <a:avLst/>
            </a:prstGeom>
            <a:noFill/>
            <a:ln w="9525">
              <a:noFill/>
              <a:miter lim="800000"/>
              <a:headEnd/>
              <a:tailEnd/>
            </a:ln>
          </p:spPr>
        </p:pic>
      </p:grpSp>
      <p:grpSp>
        <p:nvGrpSpPr>
          <p:cNvPr id="10" name="Group 14"/>
          <p:cNvGrpSpPr>
            <a:grpSpLocks/>
          </p:cNvGrpSpPr>
          <p:nvPr/>
        </p:nvGrpSpPr>
        <p:grpSpPr bwMode="auto">
          <a:xfrm>
            <a:off x="7706101" y="3634153"/>
            <a:ext cx="601663" cy="803275"/>
            <a:chOff x="4683" y="2743"/>
            <a:chExt cx="427" cy="506"/>
          </a:xfrm>
        </p:grpSpPr>
        <p:sp>
          <p:nvSpPr>
            <p:cNvPr id="11" name="Rectangle 15"/>
            <p:cNvSpPr>
              <a:spLocks noChangeAspect="1" noChangeArrowheads="1"/>
            </p:cNvSpPr>
            <p:nvPr/>
          </p:nvSpPr>
          <p:spPr bwMode="auto">
            <a:xfrm>
              <a:off x="4684" y="2745"/>
              <a:ext cx="425" cy="234"/>
            </a:xfrm>
            <a:prstGeom prst="rect">
              <a:avLst/>
            </a:prstGeom>
            <a:solidFill>
              <a:srgbClr val="FFFFFF"/>
            </a:solidFill>
            <a:ln w="9525">
              <a:solidFill>
                <a:srgbClr val="000000"/>
              </a:solidFill>
              <a:miter lim="800000"/>
              <a:headEnd/>
              <a:tailEnd/>
            </a:ln>
            <a:effectLst/>
          </p:spPr>
          <p:txBody>
            <a:bodyPr wrap="none" anchor="ctr"/>
            <a:lstStyle/>
            <a:p>
              <a:pPr eaLnBrk="1" hangingPunct="1"/>
              <a:endParaRPr lang="en-US" altLang="en-US"/>
            </a:p>
          </p:txBody>
        </p:sp>
        <p:sp>
          <p:nvSpPr>
            <p:cNvPr id="12" name="Freeform 16"/>
            <p:cNvSpPr>
              <a:spLocks noChangeAspect="1"/>
            </p:cNvSpPr>
            <p:nvPr/>
          </p:nvSpPr>
          <p:spPr bwMode="auto">
            <a:xfrm>
              <a:off x="4724" y="2900"/>
              <a:ext cx="341" cy="295"/>
            </a:xfrm>
            <a:custGeom>
              <a:avLst/>
              <a:gdLst>
                <a:gd name="T0" fmla="*/ 0 w 1942"/>
                <a:gd name="T1" fmla="*/ 0 h 1679"/>
                <a:gd name="T2" fmla="*/ 0 w 1942"/>
                <a:gd name="T3" fmla="*/ 0 h 1679"/>
                <a:gd name="T4" fmla="*/ 0 w 1942"/>
                <a:gd name="T5" fmla="*/ 0 h 1679"/>
                <a:gd name="T6" fmla="*/ 0 w 1942"/>
                <a:gd name="T7" fmla="*/ 0 h 1679"/>
                <a:gd name="T8" fmla="*/ 0 w 1942"/>
                <a:gd name="T9" fmla="*/ 0 h 1679"/>
                <a:gd name="T10" fmla="*/ 0 w 1942"/>
                <a:gd name="T11" fmla="*/ 0 h 1679"/>
                <a:gd name="T12" fmla="*/ 0 w 1942"/>
                <a:gd name="T13" fmla="*/ 0 h 1679"/>
                <a:gd name="T14" fmla="*/ 0 w 1942"/>
                <a:gd name="T15" fmla="*/ 0 h 1679"/>
                <a:gd name="T16" fmla="*/ 0 w 1942"/>
                <a:gd name="T17" fmla="*/ 0 h 1679"/>
                <a:gd name="T18" fmla="*/ 0 w 1942"/>
                <a:gd name="T19" fmla="*/ 0 h 16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42" h="1679">
                  <a:moveTo>
                    <a:pt x="0" y="453"/>
                  </a:moveTo>
                  <a:lnTo>
                    <a:pt x="282" y="1342"/>
                  </a:lnTo>
                  <a:lnTo>
                    <a:pt x="980" y="1660"/>
                  </a:lnTo>
                  <a:lnTo>
                    <a:pt x="1391" y="1679"/>
                  </a:lnTo>
                  <a:lnTo>
                    <a:pt x="1667" y="1342"/>
                  </a:lnTo>
                  <a:lnTo>
                    <a:pt x="1942" y="196"/>
                  </a:lnTo>
                  <a:lnTo>
                    <a:pt x="1807" y="24"/>
                  </a:lnTo>
                  <a:lnTo>
                    <a:pt x="1618" y="0"/>
                  </a:lnTo>
                  <a:lnTo>
                    <a:pt x="0" y="12"/>
                  </a:lnTo>
                  <a:lnTo>
                    <a:pt x="12" y="392"/>
                  </a:lnTo>
                </a:path>
              </a:pathLst>
            </a:custGeom>
            <a:solidFill>
              <a:srgbClr val="FFFFFF"/>
            </a:solidFill>
            <a:ln w="9525">
              <a:solidFill>
                <a:srgbClr val="000000"/>
              </a:solidFill>
              <a:round/>
              <a:headEnd/>
              <a:tailEnd/>
            </a:ln>
            <a:effectLst/>
          </p:spPr>
          <p:txBody>
            <a:bodyPr/>
            <a:lstStyle/>
            <a:p>
              <a:endParaRPr lang="en-US"/>
            </a:p>
          </p:txBody>
        </p:sp>
        <p:pic>
          <p:nvPicPr>
            <p:cNvPr id="13" name="Picture 17" descr="HarvardM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83" y="2743"/>
              <a:ext cx="427" cy="506"/>
            </a:xfrm>
            <a:prstGeom prst="rect">
              <a:avLst/>
            </a:prstGeom>
            <a:noFill/>
            <a:ln w="9525">
              <a:noFill/>
              <a:miter lim="800000"/>
              <a:headEnd/>
              <a:tailEnd/>
            </a:ln>
          </p:spPr>
        </p:pic>
      </p:grpSp>
      <p:sp>
        <p:nvSpPr>
          <p:cNvPr id="14" name="TextBox 13"/>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4162" y="1458954"/>
            <a:ext cx="679104" cy="57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781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760148598"/>
              </p:ext>
            </p:extLst>
          </p:nvPr>
        </p:nvGraphicFramePr>
        <p:xfrm>
          <a:off x="925321" y="949638"/>
          <a:ext cx="6381135" cy="451710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flipV="1">
            <a:off x="2778057" y="2214576"/>
            <a:ext cx="1243859" cy="479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254414" y="2148401"/>
            <a:ext cx="1246356" cy="78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20348" y="2148401"/>
            <a:ext cx="1234066" cy="6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305919" y="3301377"/>
            <a:ext cx="193835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LDL Cholesterol (mg/</a:t>
            </a:r>
            <a:r>
              <a:rPr kumimoji="0" lang="en-US" sz="1400" b="0" i="0" u="none" strike="noStrike" kern="0" cap="none" spc="0" normalizeH="0" baseline="0" noProof="0" dirty="0" err="1">
                <a:ln>
                  <a:noFill/>
                </a:ln>
                <a:solidFill>
                  <a:sysClr val="windowText" lastClr="000000"/>
                </a:solidFill>
                <a:effectLst/>
                <a:uLnTx/>
                <a:uFillTx/>
              </a:rPr>
              <a:t>dL</a:t>
            </a:r>
            <a:r>
              <a:rPr kumimoji="0" lang="en-US" sz="1400" b="0" i="0" u="none" strike="noStrike" kern="0" cap="none" spc="0" normalizeH="0" baseline="0" noProof="0" dirty="0">
                <a:ln>
                  <a:noFill/>
                </a:ln>
                <a:solidFill>
                  <a:sysClr val="windowText" lastClr="000000"/>
                </a:solidFill>
                <a:effectLst/>
                <a:uLnTx/>
                <a:uFillTx/>
              </a:rPr>
              <a:t>)</a:t>
            </a:r>
          </a:p>
        </p:txBody>
      </p:sp>
      <p:cxnSp>
        <p:nvCxnSpPr>
          <p:cNvPr id="20" name="Straight Connector 19"/>
          <p:cNvCxnSpPr/>
          <p:nvPr/>
        </p:nvCxnSpPr>
        <p:spPr>
          <a:xfrm flipV="1">
            <a:off x="2769428" y="3254392"/>
            <a:ext cx="1229750" cy="43590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999178" y="3118033"/>
            <a:ext cx="1255236" cy="13635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54417" y="3118033"/>
            <a:ext cx="1250217" cy="6725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778956" y="3674482"/>
            <a:ext cx="1232769" cy="14297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008089" y="3653585"/>
            <a:ext cx="1257452" cy="367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58391" y="3659047"/>
            <a:ext cx="124623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34650" y="5495180"/>
            <a:ext cx="745717"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Weeks</a:t>
            </a:r>
          </a:p>
        </p:txBody>
      </p:sp>
      <p:cxnSp>
        <p:nvCxnSpPr>
          <p:cNvPr id="3" name="Straight Connector 2"/>
          <p:cNvCxnSpPr/>
          <p:nvPr/>
        </p:nvCxnSpPr>
        <p:spPr>
          <a:xfrm flipH="1">
            <a:off x="5254531" y="3569102"/>
            <a:ext cx="1241474" cy="5756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999178" y="3620696"/>
            <a:ext cx="1266364" cy="10797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78956" y="3729594"/>
            <a:ext cx="1220222" cy="13096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017561" y="2636563"/>
            <a:ext cx="1246103" cy="13752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56889" y="2632274"/>
            <a:ext cx="1243973" cy="91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781106" y="2778850"/>
            <a:ext cx="1226699" cy="7342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75304" y="2106041"/>
            <a:ext cx="12137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Placebo 	   </a:t>
            </a:r>
          </a:p>
        </p:txBody>
      </p:sp>
      <p:sp>
        <p:nvSpPr>
          <p:cNvPr id="28" name="TextBox 27"/>
          <p:cNvSpPr txBox="1"/>
          <p:nvPr/>
        </p:nvSpPr>
        <p:spPr>
          <a:xfrm>
            <a:off x="6981064" y="2342004"/>
            <a:ext cx="172034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lumMod val="75000"/>
                  </a:schemeClr>
                </a:solidFill>
                <a:effectLst/>
                <a:uLnTx/>
                <a:uFillTx/>
              </a:rPr>
              <a:t>ADA </a:t>
            </a:r>
            <a:r>
              <a:rPr kumimoji="0" lang="en-US" sz="1200" b="1" i="0" u="sng" strike="noStrike" kern="0" cap="none" spc="0" normalizeH="0" baseline="0" noProof="0" dirty="0">
                <a:ln>
                  <a:noFill/>
                </a:ln>
                <a:solidFill>
                  <a:schemeClr val="accent1">
                    <a:lumMod val="75000"/>
                  </a:schemeClr>
                </a:solidFill>
                <a:effectLst/>
                <a:uLnTx/>
                <a:uFillTx/>
              </a:rPr>
              <a:t>&gt;</a:t>
            </a:r>
            <a:r>
              <a:rPr kumimoji="0" lang="en-US" sz="1200" b="1" i="0" u="none" strike="noStrike" kern="0" cap="none" spc="0" normalizeH="0" baseline="0" noProof="0" dirty="0">
                <a:ln>
                  <a:noFill/>
                </a:ln>
                <a:solidFill>
                  <a:schemeClr val="accent1">
                    <a:lumMod val="75000"/>
                  </a:schemeClr>
                </a:solidFill>
                <a:effectLst/>
                <a:uLnTx/>
                <a:uFillTx/>
              </a:rPr>
              <a:t> 1:5,674 (1 in 20)  </a:t>
            </a:r>
          </a:p>
        </p:txBody>
      </p:sp>
      <p:sp>
        <p:nvSpPr>
          <p:cNvPr id="29" name="TextBox 28"/>
          <p:cNvSpPr txBox="1"/>
          <p:nvPr/>
        </p:nvSpPr>
        <p:spPr>
          <a:xfrm>
            <a:off x="6986820" y="2928401"/>
            <a:ext cx="17123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lumMod val="50000"/>
                  </a:schemeClr>
                </a:solidFill>
                <a:effectLst/>
                <a:uLnTx/>
                <a:uFillTx/>
              </a:rPr>
              <a:t>ADA </a:t>
            </a:r>
            <a:r>
              <a:rPr kumimoji="0" lang="en-US" sz="1200" b="1" i="0" u="sng" strike="noStrike" kern="0" cap="none" spc="0" normalizeH="0" baseline="0" noProof="0" dirty="0">
                <a:ln>
                  <a:noFill/>
                </a:ln>
                <a:solidFill>
                  <a:schemeClr val="bg2">
                    <a:lumMod val="50000"/>
                  </a:schemeClr>
                </a:solidFill>
                <a:effectLst/>
                <a:uLnTx/>
                <a:uFillTx/>
              </a:rPr>
              <a:t>&gt;</a:t>
            </a:r>
            <a:r>
              <a:rPr kumimoji="0" lang="en-US" sz="1200" b="1" i="0" u="none" strike="noStrike" kern="0" cap="none" spc="0" normalizeH="0" baseline="0" noProof="0" dirty="0">
                <a:ln>
                  <a:noFill/>
                </a:ln>
                <a:solidFill>
                  <a:schemeClr val="bg2">
                    <a:lumMod val="50000"/>
                  </a:schemeClr>
                </a:solidFill>
                <a:effectLst/>
                <a:uLnTx/>
                <a:uFillTx/>
              </a:rPr>
              <a:t> 1:1,176 (1 in 6)    </a:t>
            </a:r>
          </a:p>
        </p:txBody>
      </p:sp>
      <p:sp>
        <p:nvSpPr>
          <p:cNvPr id="30" name="TextBox 29"/>
          <p:cNvSpPr txBox="1"/>
          <p:nvPr/>
        </p:nvSpPr>
        <p:spPr>
          <a:xfrm>
            <a:off x="6968671" y="3254391"/>
            <a:ext cx="123142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2B800"/>
                </a:solidFill>
                <a:effectLst/>
                <a:uLnTx/>
                <a:uFillTx/>
              </a:rPr>
              <a:t>ADA &lt; 1:1,176    </a:t>
            </a:r>
          </a:p>
        </p:txBody>
      </p:sp>
      <p:sp>
        <p:nvSpPr>
          <p:cNvPr id="32" name="TextBox 31"/>
          <p:cNvSpPr txBox="1"/>
          <p:nvPr/>
        </p:nvSpPr>
        <p:spPr>
          <a:xfrm>
            <a:off x="6978193" y="3458718"/>
            <a:ext cx="126509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2"/>
                </a:solidFill>
                <a:effectLst/>
                <a:uLnTx/>
                <a:uFillTx/>
              </a:rPr>
              <a:t>ADA negative      </a:t>
            </a:r>
          </a:p>
        </p:txBody>
      </p:sp>
      <p:sp>
        <p:nvSpPr>
          <p:cNvPr id="38" name="Rectangle 37"/>
          <p:cNvSpPr/>
          <p:nvPr/>
        </p:nvSpPr>
        <p:spPr>
          <a:xfrm>
            <a:off x="4329334" y="5266083"/>
            <a:ext cx="759542" cy="25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p:nvPr/>
        </p:nvSpPr>
        <p:spPr>
          <a:xfrm>
            <a:off x="5407630" y="5257530"/>
            <a:ext cx="759542" cy="25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p:nvPr/>
        </p:nvSpPr>
        <p:spPr>
          <a:xfrm>
            <a:off x="2974979" y="5257529"/>
            <a:ext cx="759542" cy="25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TextBox 41"/>
          <p:cNvSpPr txBox="1"/>
          <p:nvPr/>
        </p:nvSpPr>
        <p:spPr>
          <a:xfrm rot="16200000">
            <a:off x="7314629" y="4383460"/>
            <a:ext cx="122341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ADA Positive (%)</a:t>
            </a:r>
          </a:p>
        </p:txBody>
      </p:sp>
      <p:cxnSp>
        <p:nvCxnSpPr>
          <p:cNvPr id="52" name="Straight Connector 51"/>
          <p:cNvCxnSpPr/>
          <p:nvPr/>
        </p:nvCxnSpPr>
        <p:spPr>
          <a:xfrm flipV="1">
            <a:off x="7537216" y="3900319"/>
            <a:ext cx="8631" cy="12767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51203" y="5013124"/>
            <a:ext cx="97975" cy="138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p:nvPr/>
        </p:nvSpPr>
        <p:spPr>
          <a:xfrm>
            <a:off x="2003600" y="5013124"/>
            <a:ext cx="123623" cy="152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p:nvPr/>
        </p:nvSpPr>
        <p:spPr>
          <a:xfrm>
            <a:off x="2650550" y="4667695"/>
            <a:ext cx="127504" cy="4805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56"/>
          <p:cNvSpPr/>
          <p:nvPr/>
        </p:nvSpPr>
        <p:spPr>
          <a:xfrm>
            <a:off x="2802950" y="4667695"/>
            <a:ext cx="132968" cy="4949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p:nvPr/>
        </p:nvSpPr>
        <p:spPr>
          <a:xfrm>
            <a:off x="3882068" y="4221397"/>
            <a:ext cx="129219" cy="9268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p:nvPr/>
        </p:nvSpPr>
        <p:spPr>
          <a:xfrm>
            <a:off x="4045094" y="4173830"/>
            <a:ext cx="154868" cy="9888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p:nvPr/>
        </p:nvSpPr>
        <p:spPr>
          <a:xfrm>
            <a:off x="6342478" y="4424446"/>
            <a:ext cx="113840" cy="7238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p:nvPr/>
        </p:nvSpPr>
        <p:spPr>
          <a:xfrm>
            <a:off x="6791033" y="4441079"/>
            <a:ext cx="100375" cy="7072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62"/>
          <p:cNvSpPr/>
          <p:nvPr/>
        </p:nvSpPr>
        <p:spPr>
          <a:xfrm>
            <a:off x="6943430" y="3989890"/>
            <a:ext cx="118125" cy="11588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TextBox 64"/>
          <p:cNvSpPr txBox="1"/>
          <p:nvPr/>
        </p:nvSpPr>
        <p:spPr>
          <a:xfrm>
            <a:off x="7547249" y="5013130"/>
            <a:ext cx="26321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0</a:t>
            </a:r>
          </a:p>
        </p:txBody>
      </p:sp>
      <p:sp>
        <p:nvSpPr>
          <p:cNvPr id="66" name="TextBox 65"/>
          <p:cNvSpPr txBox="1"/>
          <p:nvPr/>
        </p:nvSpPr>
        <p:spPr>
          <a:xfrm>
            <a:off x="7564883" y="3776177"/>
            <a:ext cx="34176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50</a:t>
            </a:r>
          </a:p>
        </p:txBody>
      </p:sp>
      <p:sp>
        <p:nvSpPr>
          <p:cNvPr id="67" name="TextBox 66"/>
          <p:cNvSpPr txBox="1"/>
          <p:nvPr/>
        </p:nvSpPr>
        <p:spPr>
          <a:xfrm>
            <a:off x="7550139" y="4390696"/>
            <a:ext cx="34176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25</a:t>
            </a:r>
          </a:p>
        </p:txBody>
      </p:sp>
      <p:cxnSp>
        <p:nvCxnSpPr>
          <p:cNvPr id="73" name="Straight Connector 72"/>
          <p:cNvCxnSpPr/>
          <p:nvPr/>
        </p:nvCxnSpPr>
        <p:spPr>
          <a:xfrm>
            <a:off x="7554957" y="3907767"/>
            <a:ext cx="415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535155" y="5176511"/>
            <a:ext cx="415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47031" y="4529269"/>
            <a:ext cx="415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50994" y="4776633"/>
            <a:ext cx="324128"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5%</a:t>
            </a:r>
          </a:p>
        </p:txBody>
      </p:sp>
      <p:sp>
        <p:nvSpPr>
          <p:cNvPr id="48" name="TextBox 47"/>
          <p:cNvSpPr txBox="1"/>
          <p:nvPr/>
        </p:nvSpPr>
        <p:spPr>
          <a:xfrm>
            <a:off x="1912062" y="4781686"/>
            <a:ext cx="324128"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5%</a:t>
            </a:r>
          </a:p>
        </p:txBody>
      </p:sp>
      <p:sp>
        <p:nvSpPr>
          <p:cNvPr id="49" name="TextBox 48"/>
          <p:cNvSpPr txBox="1"/>
          <p:nvPr/>
        </p:nvSpPr>
        <p:spPr>
          <a:xfrm>
            <a:off x="2518777" y="4469659"/>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21%</a:t>
            </a:r>
          </a:p>
        </p:txBody>
      </p:sp>
      <p:sp>
        <p:nvSpPr>
          <p:cNvPr id="50" name="TextBox 49"/>
          <p:cNvSpPr txBox="1"/>
          <p:nvPr/>
        </p:nvSpPr>
        <p:spPr>
          <a:xfrm>
            <a:off x="2744123" y="4469659"/>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21%</a:t>
            </a:r>
          </a:p>
        </p:txBody>
      </p:sp>
      <p:sp>
        <p:nvSpPr>
          <p:cNvPr id="51" name="TextBox 50"/>
          <p:cNvSpPr txBox="1"/>
          <p:nvPr/>
        </p:nvSpPr>
        <p:spPr>
          <a:xfrm>
            <a:off x="3732187" y="4023304"/>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38%</a:t>
            </a:r>
          </a:p>
        </p:txBody>
      </p:sp>
      <p:sp>
        <p:nvSpPr>
          <p:cNvPr id="53" name="TextBox 52"/>
          <p:cNvSpPr txBox="1"/>
          <p:nvPr/>
        </p:nvSpPr>
        <p:spPr>
          <a:xfrm>
            <a:off x="3966202" y="3984302"/>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39%</a:t>
            </a:r>
          </a:p>
        </p:txBody>
      </p:sp>
      <p:sp>
        <p:nvSpPr>
          <p:cNvPr id="64" name="Rectangle 63"/>
          <p:cNvSpPr/>
          <p:nvPr/>
        </p:nvSpPr>
        <p:spPr>
          <a:xfrm>
            <a:off x="5078229" y="4254136"/>
            <a:ext cx="114708" cy="8941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TextBox 67"/>
          <p:cNvSpPr txBox="1"/>
          <p:nvPr/>
        </p:nvSpPr>
        <p:spPr>
          <a:xfrm>
            <a:off x="4924631" y="4072852"/>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36%</a:t>
            </a:r>
          </a:p>
        </p:txBody>
      </p:sp>
      <p:sp>
        <p:nvSpPr>
          <p:cNvPr id="69" name="Rectangle 68"/>
          <p:cNvSpPr/>
          <p:nvPr/>
        </p:nvSpPr>
        <p:spPr>
          <a:xfrm>
            <a:off x="5254414" y="4053023"/>
            <a:ext cx="114707" cy="11181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TextBox 69"/>
          <p:cNvSpPr txBox="1"/>
          <p:nvPr/>
        </p:nvSpPr>
        <p:spPr>
          <a:xfrm>
            <a:off x="5135507" y="3869062"/>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44%</a:t>
            </a:r>
          </a:p>
        </p:txBody>
      </p:sp>
      <p:sp>
        <p:nvSpPr>
          <p:cNvPr id="71" name="TextBox 70"/>
          <p:cNvSpPr txBox="1"/>
          <p:nvPr/>
        </p:nvSpPr>
        <p:spPr>
          <a:xfrm>
            <a:off x="6193451" y="4219936"/>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31%</a:t>
            </a:r>
          </a:p>
        </p:txBody>
      </p:sp>
      <p:sp>
        <p:nvSpPr>
          <p:cNvPr id="72" name="Rectangle 71"/>
          <p:cNvSpPr/>
          <p:nvPr/>
        </p:nvSpPr>
        <p:spPr>
          <a:xfrm>
            <a:off x="6512605" y="4040623"/>
            <a:ext cx="114707" cy="11181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TextBox 75"/>
          <p:cNvSpPr txBox="1"/>
          <p:nvPr/>
        </p:nvSpPr>
        <p:spPr>
          <a:xfrm>
            <a:off x="6388379" y="3856658"/>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45%</a:t>
            </a:r>
          </a:p>
        </p:txBody>
      </p:sp>
      <p:sp>
        <p:nvSpPr>
          <p:cNvPr id="77" name="TextBox 76"/>
          <p:cNvSpPr txBox="1"/>
          <p:nvPr/>
        </p:nvSpPr>
        <p:spPr>
          <a:xfrm>
            <a:off x="6638252" y="4244744"/>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30%</a:t>
            </a:r>
          </a:p>
        </p:txBody>
      </p:sp>
      <p:sp>
        <p:nvSpPr>
          <p:cNvPr id="78" name="TextBox 77"/>
          <p:cNvSpPr txBox="1"/>
          <p:nvPr/>
        </p:nvSpPr>
        <p:spPr>
          <a:xfrm>
            <a:off x="6829628" y="3814128"/>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46%</a:t>
            </a:r>
          </a:p>
        </p:txBody>
      </p:sp>
      <p:sp>
        <p:nvSpPr>
          <p:cNvPr id="79" name="TextBox 78"/>
          <p:cNvSpPr txBox="1"/>
          <p:nvPr/>
        </p:nvSpPr>
        <p:spPr>
          <a:xfrm>
            <a:off x="7136214" y="3737924"/>
            <a:ext cx="38183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48%</a:t>
            </a:r>
          </a:p>
        </p:txBody>
      </p:sp>
      <p:sp>
        <p:nvSpPr>
          <p:cNvPr id="80" name="Rectangle 79"/>
          <p:cNvSpPr/>
          <p:nvPr/>
        </p:nvSpPr>
        <p:spPr>
          <a:xfrm>
            <a:off x="7244686" y="3950914"/>
            <a:ext cx="121182" cy="12185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a:off x="7129960" y="5208723"/>
            <a:ext cx="43633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EOS</a:t>
            </a:r>
          </a:p>
        </p:txBody>
      </p:sp>
      <p:cxnSp>
        <p:nvCxnSpPr>
          <p:cNvPr id="13" name="Straight Connector 12"/>
          <p:cNvCxnSpPr/>
          <p:nvPr/>
        </p:nvCxnSpPr>
        <p:spPr>
          <a:xfrm>
            <a:off x="7179566" y="5176826"/>
            <a:ext cx="249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50853" y="304800"/>
            <a:ext cx="8695009"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The SPIRE </a:t>
            </a:r>
            <a:r>
              <a:rPr kumimoji="0" lang="en-US" sz="2400" b="1" i="0" u="none" strike="noStrike" kern="0" cap="none" spc="0" normalizeH="0" baseline="0" noProof="0" dirty="0" err="1">
                <a:ln>
                  <a:noFill/>
                </a:ln>
                <a:solidFill>
                  <a:srgbClr val="0070C0"/>
                </a:solidFill>
                <a:effectLst/>
                <a:uLnTx/>
                <a:uFillTx/>
              </a:rPr>
              <a:t>Bococizumab</a:t>
            </a:r>
            <a:r>
              <a:rPr kumimoji="0" lang="en-US" sz="2400" b="1" i="0" u="none" strike="noStrike" kern="0" cap="none" spc="0" normalizeH="0" baseline="0" noProof="0" dirty="0">
                <a:ln>
                  <a:noFill/>
                </a:ln>
                <a:solidFill>
                  <a:srgbClr val="0070C0"/>
                </a:solidFill>
                <a:effectLst/>
                <a:uLnTx/>
                <a:uFillTx/>
              </a:rPr>
              <a:t> Lipid Lowering Trials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rPr>
              <a:t>Development of </a:t>
            </a:r>
            <a:r>
              <a:rPr kumimoji="0" lang="en-US" b="1" i="0" u="sng" strike="noStrike" kern="0" cap="none" spc="0" normalizeH="0" baseline="0" noProof="0" dirty="0">
                <a:ln>
                  <a:noFill/>
                </a:ln>
                <a:solidFill>
                  <a:srgbClr val="0070C0"/>
                </a:solidFill>
                <a:effectLst/>
                <a:uLnTx/>
                <a:uFillTx/>
              </a:rPr>
              <a:t>Antidrug Antibodies (ADAs</a:t>
            </a:r>
            <a:r>
              <a:rPr kumimoji="0" lang="en-US" b="1" i="0" u="none" strike="noStrike" kern="0" cap="none" spc="0" normalizeH="0" baseline="0" noProof="0" dirty="0">
                <a:ln>
                  <a:noFill/>
                </a:ln>
                <a:solidFill>
                  <a:srgbClr val="0070C0"/>
                </a:solidFill>
                <a:effectLst/>
                <a:uLnTx/>
                <a:uFillTx/>
              </a:rPr>
              <a:t>) and Attenuation of LDL Response Over Time</a:t>
            </a:r>
          </a:p>
        </p:txBody>
      </p:sp>
      <p:sp>
        <p:nvSpPr>
          <p:cNvPr id="83" name="TextBox 82"/>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102533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561296791"/>
              </p:ext>
            </p:extLst>
          </p:nvPr>
        </p:nvGraphicFramePr>
        <p:xfrm>
          <a:off x="1201418" y="1085629"/>
          <a:ext cx="6381135" cy="451710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rot="16200000">
            <a:off x="-792688" y="3424773"/>
            <a:ext cx="342273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ysClr val="windowText" lastClr="000000"/>
                </a:solidFill>
                <a:effectLst/>
                <a:uLnTx/>
                <a:uFillTx/>
              </a:rPr>
              <a:t>Bococizumab</a:t>
            </a:r>
            <a:r>
              <a:rPr kumimoji="0" lang="en-US" sz="1600" b="1" i="0" u="none" strike="noStrike" kern="0" cap="none" spc="0" normalizeH="0" baseline="0" noProof="0" dirty="0">
                <a:ln>
                  <a:noFill/>
                </a:ln>
                <a:solidFill>
                  <a:sysClr val="windowText" lastClr="000000"/>
                </a:solidFill>
                <a:effectLst/>
                <a:uLnTx/>
                <a:uFillTx/>
              </a:rPr>
              <a:t> concentration (mcg/mL)</a:t>
            </a:r>
          </a:p>
        </p:txBody>
      </p:sp>
      <p:cxnSp>
        <p:nvCxnSpPr>
          <p:cNvPr id="20" name="Straight Connector 19"/>
          <p:cNvCxnSpPr/>
          <p:nvPr/>
        </p:nvCxnSpPr>
        <p:spPr>
          <a:xfrm>
            <a:off x="3029162" y="3119994"/>
            <a:ext cx="1251005" cy="25738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63734" y="3366433"/>
            <a:ext cx="1263347" cy="13065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27080" y="3497091"/>
            <a:ext cx="1240948" cy="9695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33475" y="2978876"/>
            <a:ext cx="125902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72979" y="2983097"/>
            <a:ext cx="12540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27080" y="2983103"/>
            <a:ext cx="1240948" cy="9050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118646" y="5662954"/>
            <a:ext cx="745717"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Weeks</a:t>
            </a:r>
          </a:p>
        </p:txBody>
      </p:sp>
      <p:cxnSp>
        <p:nvCxnSpPr>
          <p:cNvPr id="3" name="Straight Connector 2"/>
          <p:cNvCxnSpPr/>
          <p:nvPr/>
        </p:nvCxnSpPr>
        <p:spPr>
          <a:xfrm flipH="1" flipV="1">
            <a:off x="5527080" y="3196863"/>
            <a:ext cx="1232326" cy="5766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4292498" y="3073605"/>
            <a:ext cx="1234580" cy="1232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035935" y="3073610"/>
            <a:ext cx="1256562" cy="4752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74020" y="4289184"/>
            <a:ext cx="1253058" cy="3642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527080" y="4499216"/>
            <a:ext cx="1240948" cy="15421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36476" y="3766781"/>
            <a:ext cx="1256022" cy="5224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33773" y="4768105"/>
            <a:ext cx="168507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lumMod val="75000"/>
                  </a:schemeClr>
                </a:solidFill>
                <a:effectLst/>
                <a:uLnTx/>
                <a:uFillTx/>
              </a:rPr>
              <a:t>ADA </a:t>
            </a:r>
            <a:r>
              <a:rPr kumimoji="0" lang="en-US" sz="1200" b="1" i="0" u="sng" strike="noStrike" kern="0" cap="none" spc="0" normalizeH="0" baseline="0" noProof="0" dirty="0">
                <a:ln>
                  <a:noFill/>
                </a:ln>
                <a:solidFill>
                  <a:schemeClr val="accent1">
                    <a:lumMod val="75000"/>
                  </a:schemeClr>
                </a:solidFill>
                <a:effectLst/>
                <a:uLnTx/>
                <a:uFillTx/>
              </a:rPr>
              <a:t>&gt;</a:t>
            </a:r>
            <a:r>
              <a:rPr kumimoji="0" lang="en-US" sz="1200" b="1" i="0" u="none" strike="noStrike" kern="0" cap="none" spc="0" normalizeH="0" baseline="0" noProof="0" dirty="0">
                <a:ln>
                  <a:noFill/>
                </a:ln>
                <a:solidFill>
                  <a:schemeClr val="accent1">
                    <a:lumMod val="75000"/>
                  </a:schemeClr>
                </a:solidFill>
                <a:effectLst/>
                <a:uLnTx/>
                <a:uFillTx/>
              </a:rPr>
              <a:t> 1:5,674 (1 in 20) </a:t>
            </a:r>
          </a:p>
        </p:txBody>
      </p:sp>
      <p:sp>
        <p:nvSpPr>
          <p:cNvPr id="29" name="TextBox 28"/>
          <p:cNvSpPr txBox="1"/>
          <p:nvPr/>
        </p:nvSpPr>
        <p:spPr>
          <a:xfrm>
            <a:off x="7299391" y="3938537"/>
            <a:ext cx="167706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lumMod val="50000"/>
                  </a:schemeClr>
                </a:solidFill>
                <a:effectLst/>
                <a:uLnTx/>
                <a:uFillTx/>
              </a:rPr>
              <a:t>ADA </a:t>
            </a:r>
            <a:r>
              <a:rPr kumimoji="0" lang="en-US" sz="1200" b="1" i="0" u="sng" strike="noStrike" kern="0" cap="none" spc="0" normalizeH="0" baseline="0" noProof="0" dirty="0">
                <a:ln>
                  <a:noFill/>
                </a:ln>
                <a:solidFill>
                  <a:schemeClr val="bg2">
                    <a:lumMod val="50000"/>
                  </a:schemeClr>
                </a:solidFill>
                <a:effectLst/>
                <a:uLnTx/>
                <a:uFillTx/>
              </a:rPr>
              <a:t>&gt;</a:t>
            </a:r>
            <a:r>
              <a:rPr kumimoji="0" lang="en-US" sz="1200" b="1" i="0" u="none" strike="noStrike" kern="0" cap="none" spc="0" normalizeH="0" baseline="0" noProof="0" dirty="0">
                <a:ln>
                  <a:noFill/>
                </a:ln>
                <a:solidFill>
                  <a:schemeClr val="bg2">
                    <a:lumMod val="50000"/>
                  </a:schemeClr>
                </a:solidFill>
                <a:effectLst/>
                <a:uLnTx/>
                <a:uFillTx/>
              </a:rPr>
              <a:t> 1:1,176 (1 in 6)   </a:t>
            </a:r>
          </a:p>
        </p:txBody>
      </p:sp>
      <p:sp>
        <p:nvSpPr>
          <p:cNvPr id="30" name="TextBox 29"/>
          <p:cNvSpPr txBox="1"/>
          <p:nvPr/>
        </p:nvSpPr>
        <p:spPr>
          <a:xfrm>
            <a:off x="7323761" y="3567228"/>
            <a:ext cx="119616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2B800"/>
                </a:solidFill>
                <a:effectLst/>
                <a:uLnTx/>
                <a:uFillTx/>
              </a:rPr>
              <a:t>ADA &lt; 1:1,176   </a:t>
            </a:r>
          </a:p>
        </p:txBody>
      </p:sp>
      <p:sp>
        <p:nvSpPr>
          <p:cNvPr id="32" name="TextBox 31"/>
          <p:cNvSpPr txBox="1"/>
          <p:nvPr/>
        </p:nvSpPr>
        <p:spPr>
          <a:xfrm>
            <a:off x="7307453" y="3312199"/>
            <a:ext cx="119455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2"/>
                </a:solidFill>
                <a:effectLst/>
                <a:uLnTx/>
                <a:uFillTx/>
              </a:rPr>
              <a:t>ADA negative    </a:t>
            </a:r>
          </a:p>
        </p:txBody>
      </p:sp>
      <p:sp>
        <p:nvSpPr>
          <p:cNvPr id="25" name="Rectangle 24"/>
          <p:cNvSpPr/>
          <p:nvPr/>
        </p:nvSpPr>
        <p:spPr>
          <a:xfrm>
            <a:off x="3239924" y="5387228"/>
            <a:ext cx="759542" cy="25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p:cNvSpPr/>
          <p:nvPr/>
        </p:nvSpPr>
        <p:spPr>
          <a:xfrm>
            <a:off x="4459124" y="5415803"/>
            <a:ext cx="759542" cy="25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p:nvPr/>
        </p:nvSpPr>
        <p:spPr>
          <a:xfrm>
            <a:off x="5745000" y="5387228"/>
            <a:ext cx="759542" cy="25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TextBox 37"/>
          <p:cNvSpPr txBox="1"/>
          <p:nvPr/>
        </p:nvSpPr>
        <p:spPr>
          <a:xfrm>
            <a:off x="450853" y="311624"/>
            <a:ext cx="8597225"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The SPIRE </a:t>
            </a:r>
            <a:r>
              <a:rPr kumimoji="0" lang="en-US" sz="2400" b="1" i="0" u="none" strike="noStrike" kern="0" cap="none" spc="0" normalizeH="0" baseline="0" noProof="0" dirty="0" err="1">
                <a:ln>
                  <a:noFill/>
                </a:ln>
                <a:solidFill>
                  <a:srgbClr val="0070C0"/>
                </a:solidFill>
                <a:effectLst/>
                <a:uLnTx/>
                <a:uFillTx/>
              </a:rPr>
              <a:t>Bococizumab</a:t>
            </a:r>
            <a:r>
              <a:rPr kumimoji="0" lang="en-US" sz="2400" b="1" i="0" u="none" strike="noStrike" kern="0" cap="none" spc="0" normalizeH="0" baseline="0" noProof="0" dirty="0">
                <a:ln>
                  <a:noFill/>
                </a:ln>
                <a:solidFill>
                  <a:srgbClr val="0070C0"/>
                </a:solidFill>
                <a:effectLst/>
                <a:uLnTx/>
                <a:uFillTx/>
              </a:rPr>
              <a:t> Lipid Lowering Trials :</a:t>
            </a:r>
          </a:p>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0070C0"/>
                </a:solidFill>
              </a:rPr>
              <a:t>Impact of </a:t>
            </a:r>
            <a:r>
              <a:rPr kumimoji="0" lang="en-US" b="1" i="0" u="sng" strike="noStrike" kern="0" cap="none" spc="0" normalizeH="0" baseline="0" noProof="0" dirty="0">
                <a:ln>
                  <a:noFill/>
                </a:ln>
                <a:solidFill>
                  <a:srgbClr val="0070C0"/>
                </a:solidFill>
                <a:effectLst/>
                <a:uLnTx/>
                <a:uFillTx/>
              </a:rPr>
              <a:t>Antidrug Antibodies (ADAs) </a:t>
            </a:r>
            <a:r>
              <a:rPr kumimoji="0" lang="en-US" b="1" i="0" u="none" strike="noStrike" kern="0" cap="none" spc="0" normalizeH="0" baseline="0" noProof="0" dirty="0">
                <a:ln>
                  <a:noFill/>
                </a:ln>
                <a:solidFill>
                  <a:srgbClr val="0070C0"/>
                </a:solidFill>
                <a:effectLst/>
                <a:uLnTx/>
                <a:uFillTx/>
              </a:rPr>
              <a:t>on </a:t>
            </a:r>
            <a:r>
              <a:rPr kumimoji="0" lang="en-US" b="1" i="0" u="sng" strike="noStrike" kern="0" cap="none" spc="0" normalizeH="0" baseline="0" noProof="0" dirty="0">
                <a:ln>
                  <a:noFill/>
                </a:ln>
                <a:solidFill>
                  <a:srgbClr val="0070C0"/>
                </a:solidFill>
                <a:effectLst/>
                <a:uLnTx/>
                <a:uFillTx/>
              </a:rPr>
              <a:t>Plasma </a:t>
            </a:r>
            <a:r>
              <a:rPr kumimoji="0" lang="en-US" b="1" i="0" u="sng" strike="noStrike" kern="0" cap="none" spc="0" normalizeH="0" baseline="0" noProof="0" dirty="0" err="1">
                <a:ln>
                  <a:noFill/>
                </a:ln>
                <a:solidFill>
                  <a:srgbClr val="0070C0"/>
                </a:solidFill>
                <a:effectLst/>
                <a:uLnTx/>
                <a:uFillTx/>
              </a:rPr>
              <a:t>Bococizumab</a:t>
            </a:r>
            <a:r>
              <a:rPr kumimoji="0" lang="en-US" b="1" i="0" u="sng" strike="noStrike" kern="0" cap="none" spc="0" normalizeH="0" baseline="0" noProof="0" dirty="0">
                <a:ln>
                  <a:noFill/>
                </a:ln>
                <a:solidFill>
                  <a:srgbClr val="0070C0"/>
                </a:solidFill>
                <a:effectLst/>
                <a:uLnTx/>
                <a:uFillTx/>
              </a:rPr>
              <a:t> Concentration </a:t>
            </a:r>
            <a:r>
              <a:rPr kumimoji="0" lang="en-US" b="1" i="0" u="none" strike="noStrike" kern="0" cap="none" spc="0" normalizeH="0" baseline="0" noProof="0" dirty="0">
                <a:ln>
                  <a:noFill/>
                </a:ln>
                <a:solidFill>
                  <a:srgbClr val="0070C0"/>
                </a:solidFill>
                <a:effectLst/>
                <a:uLnTx/>
                <a:uFillTx/>
              </a:rPr>
              <a:t>Over Time</a:t>
            </a:r>
          </a:p>
        </p:txBody>
      </p:sp>
      <p:sp>
        <p:nvSpPr>
          <p:cNvPr id="40" name="TextBox 39"/>
          <p:cNvSpPr txBox="1"/>
          <p:nvPr/>
        </p:nvSpPr>
        <p:spPr>
          <a:xfrm>
            <a:off x="3397100" y="1594927"/>
            <a:ext cx="5436745" cy="738664"/>
          </a:xfrm>
          <a:prstGeom prst="rect">
            <a:avLst/>
          </a:prstGeom>
          <a:noFill/>
        </p:spPr>
        <p:txBody>
          <a:bodyPr wrap="none" rtlCol="0">
            <a:spAutoFit/>
          </a:bodyPr>
          <a:lstStyle/>
          <a:p>
            <a:r>
              <a:rPr lang="en-US" sz="1400" b="1" dirty="0"/>
              <a:t>ADA titer-dependent reductions in </a:t>
            </a:r>
            <a:r>
              <a:rPr lang="en-US" sz="1400" b="1" dirty="0" err="1"/>
              <a:t>bococizumab</a:t>
            </a:r>
            <a:r>
              <a:rPr lang="en-US" sz="1400" b="1" dirty="0"/>
              <a:t> concentration is likely</a:t>
            </a:r>
          </a:p>
          <a:p>
            <a:r>
              <a:rPr lang="en-US" sz="1400" b="1" dirty="0"/>
              <a:t>due to increased target-mediated clearance of unbound </a:t>
            </a:r>
            <a:r>
              <a:rPr lang="en-US" sz="1400" b="1" dirty="0" err="1"/>
              <a:t>bococizumab</a:t>
            </a:r>
            <a:endParaRPr lang="en-US" sz="1400" b="1" dirty="0"/>
          </a:p>
          <a:p>
            <a:r>
              <a:rPr lang="en-US" sz="1400" b="1" dirty="0"/>
              <a:t>and accelerated clearance of ADA bound </a:t>
            </a:r>
            <a:r>
              <a:rPr lang="en-US" sz="1400" b="1" dirty="0" err="1"/>
              <a:t>bococizumab</a:t>
            </a:r>
            <a:r>
              <a:rPr lang="en-US" sz="1400" b="1" dirty="0"/>
              <a:t>. </a:t>
            </a:r>
          </a:p>
        </p:txBody>
      </p:sp>
      <p:sp>
        <p:nvSpPr>
          <p:cNvPr id="41" name="TextBox 40"/>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208538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FD72DD6-9B08-4287-B6CB-8FB7462325A5}"/>
              </a:ext>
            </a:extLst>
          </p:cNvPr>
          <p:cNvGraphicFramePr>
            <a:graphicFrameLocks/>
          </p:cNvGraphicFramePr>
          <p:nvPr>
            <p:extLst>
              <p:ext uri="{D42A27DB-BD31-4B8C-83A1-F6EECF244321}">
                <p14:modId xmlns:p14="http://schemas.microsoft.com/office/powerpoint/2010/main" val="1412753306"/>
              </p:ext>
            </p:extLst>
          </p:nvPr>
        </p:nvGraphicFramePr>
        <p:xfrm>
          <a:off x="595426" y="318977"/>
          <a:ext cx="7171290" cy="57947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88950" y="304804"/>
            <a:ext cx="8394700" cy="1015663"/>
          </a:xfrm>
          <a:prstGeom prst="rect">
            <a:avLst/>
          </a:prstGeom>
          <a:noFill/>
        </p:spPr>
        <p:txBody>
          <a:bodyPr wrap="square" rtlCol="0">
            <a:spAutoFit/>
          </a:bodyPr>
          <a:lstStyle/>
          <a:p>
            <a:r>
              <a:rPr lang="en-US" sz="2400" b="1" dirty="0">
                <a:solidFill>
                  <a:srgbClr val="0070C0"/>
                </a:solidFill>
              </a:rPr>
              <a:t>The SPIRE </a:t>
            </a:r>
            <a:r>
              <a:rPr lang="en-US" sz="2400" b="1" dirty="0" err="1">
                <a:solidFill>
                  <a:srgbClr val="0070C0"/>
                </a:solidFill>
              </a:rPr>
              <a:t>Bococizumab</a:t>
            </a:r>
            <a:r>
              <a:rPr lang="en-US" sz="2400" b="1" dirty="0">
                <a:solidFill>
                  <a:srgbClr val="0070C0"/>
                </a:solidFill>
              </a:rPr>
              <a:t> Lipid Lowering Trials :</a:t>
            </a:r>
          </a:p>
          <a:p>
            <a:r>
              <a:rPr lang="en-US" b="1" dirty="0">
                <a:solidFill>
                  <a:srgbClr val="0070C0"/>
                </a:solidFill>
              </a:rPr>
              <a:t>Wide Individual Variation in Percent Change in LDLC at </a:t>
            </a:r>
            <a:r>
              <a:rPr lang="en-US" b="1" u="sng" dirty="0">
                <a:solidFill>
                  <a:srgbClr val="0070C0"/>
                </a:solidFill>
              </a:rPr>
              <a:t>52 Weeks </a:t>
            </a:r>
            <a:r>
              <a:rPr lang="en-US" b="1" dirty="0">
                <a:solidFill>
                  <a:srgbClr val="0070C0"/>
                </a:solidFill>
              </a:rPr>
              <a:t>with </a:t>
            </a:r>
            <a:r>
              <a:rPr lang="en-US" b="1" dirty="0" err="1">
                <a:solidFill>
                  <a:srgbClr val="0070C0"/>
                </a:solidFill>
              </a:rPr>
              <a:t>Bococizumab</a:t>
            </a:r>
            <a:r>
              <a:rPr lang="en-US" b="1" dirty="0">
                <a:solidFill>
                  <a:srgbClr val="0070C0"/>
                </a:solidFill>
              </a:rPr>
              <a:t>, </a:t>
            </a:r>
          </a:p>
          <a:p>
            <a:r>
              <a:rPr lang="en-US" b="1" u="sng" dirty="0">
                <a:solidFill>
                  <a:srgbClr val="0070C0"/>
                </a:solidFill>
              </a:rPr>
              <a:t>Even Among Those Who Are Antidrug Antibody Negative</a:t>
            </a:r>
            <a:r>
              <a:rPr lang="en-US" b="1" dirty="0">
                <a:solidFill>
                  <a:srgbClr val="0070C0"/>
                </a:solidFill>
              </a:rPr>
              <a:t>*</a:t>
            </a:r>
          </a:p>
        </p:txBody>
      </p:sp>
      <p:sp>
        <p:nvSpPr>
          <p:cNvPr id="5" name="TextBox 4"/>
          <p:cNvSpPr txBox="1"/>
          <p:nvPr/>
        </p:nvSpPr>
        <p:spPr>
          <a:xfrm>
            <a:off x="204714" y="6414445"/>
            <a:ext cx="4555158" cy="369332"/>
          </a:xfrm>
          <a:prstGeom prst="rect">
            <a:avLst/>
          </a:prstGeom>
          <a:noFill/>
        </p:spPr>
        <p:txBody>
          <a:bodyPr wrap="none" rtlCol="0">
            <a:spAutoFit/>
          </a:bodyPr>
          <a:lstStyle/>
          <a:p>
            <a:r>
              <a:rPr lang="en-US" dirty="0">
                <a:solidFill>
                  <a:srgbClr val="0070C0"/>
                </a:solidFill>
              </a:rPr>
              <a:t>* Analysis excludes non-compliant participants</a:t>
            </a:r>
          </a:p>
        </p:txBody>
      </p:sp>
      <p:sp>
        <p:nvSpPr>
          <p:cNvPr id="6" name="TextBox 5"/>
          <p:cNvSpPr txBox="1"/>
          <p:nvPr/>
        </p:nvSpPr>
        <p:spPr>
          <a:xfrm>
            <a:off x="7666068" y="3285460"/>
            <a:ext cx="1440587" cy="923330"/>
          </a:xfrm>
          <a:prstGeom prst="rect">
            <a:avLst/>
          </a:prstGeom>
          <a:noFill/>
        </p:spPr>
        <p:txBody>
          <a:bodyPr wrap="none" rtlCol="0">
            <a:spAutoFit/>
          </a:bodyPr>
          <a:lstStyle/>
          <a:p>
            <a:pPr algn="ctr"/>
            <a:r>
              <a:rPr lang="en-US" dirty="0"/>
              <a:t>52 weeks</a:t>
            </a:r>
          </a:p>
          <a:p>
            <a:pPr algn="ctr"/>
            <a:r>
              <a:rPr lang="en-US" dirty="0"/>
              <a:t>ADA negative</a:t>
            </a:r>
          </a:p>
          <a:p>
            <a:pPr algn="ctr"/>
            <a:r>
              <a:rPr lang="en-US" dirty="0"/>
              <a:t>(N=780)</a:t>
            </a:r>
          </a:p>
        </p:txBody>
      </p:sp>
      <p:sp>
        <p:nvSpPr>
          <p:cNvPr id="7" name="TextBox 6"/>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329416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451232"/>
            <a:ext cx="7886700" cy="1325563"/>
          </a:xfrm>
        </p:spPr>
        <p:txBody>
          <a:bodyPr>
            <a:normAutofit fontScale="90000"/>
          </a:bodyPr>
          <a:lstStyle/>
          <a:p>
            <a:r>
              <a:rPr lang="en-US" sz="2700" b="1" dirty="0"/>
              <a:t>On the basis of the completed SPIRE Lipid Lowering trials, the sponsor elected on November 1, 2016 to discontinue further development of </a:t>
            </a:r>
            <a:r>
              <a:rPr lang="en-US" sz="2700" b="1" dirty="0" err="1"/>
              <a:t>bococizumab</a:t>
            </a:r>
            <a:r>
              <a:rPr lang="en-US" sz="2700" b="1" dirty="0"/>
              <a:t>. </a:t>
            </a:r>
            <a:br>
              <a:rPr lang="en-US" sz="2700" b="1" dirty="0"/>
            </a:br>
            <a:br>
              <a:rPr lang="en-US" sz="2700" b="1" dirty="0"/>
            </a:br>
            <a:r>
              <a:rPr lang="en-US" sz="2700" b="1" dirty="0"/>
              <a:t>As a consequence of the data in the SPIRE Lipid Lowering trials, the sponsor elected to prematurely stop the ongoing SPIRE-1 and SPIRE-2 outcome trials which had, at that time, randomized 27,438 patients worldwide. </a:t>
            </a:r>
            <a:br>
              <a:rPr lang="en-US" sz="2700" b="1" dirty="0"/>
            </a:br>
            <a:br>
              <a:rPr lang="en-US" sz="2700" b="1" dirty="0"/>
            </a:br>
            <a:r>
              <a:rPr lang="en-US" sz="2700" b="1" dirty="0"/>
              <a:t>That decision was made with no knowledge by the sponsor or the investigators of any </a:t>
            </a:r>
            <a:r>
              <a:rPr lang="en-US" sz="2700" b="1" dirty="0" err="1"/>
              <a:t>unblinded</a:t>
            </a:r>
            <a:r>
              <a:rPr lang="en-US" sz="2700" b="1" dirty="0"/>
              <a:t> data within the SPIRE-1 or SPIRE-2 trials.</a:t>
            </a:r>
            <a:br>
              <a:rPr lang="en-US" sz="2700" b="1" dirty="0"/>
            </a:br>
            <a:r>
              <a:rPr lang="en-US" sz="2700" dirty="0"/>
              <a:t> </a:t>
            </a:r>
            <a:br>
              <a:rPr lang="en-US" sz="2700" dirty="0"/>
            </a:br>
            <a:endParaRPr lang="en-US" dirty="0"/>
          </a:p>
        </p:txBody>
      </p:sp>
      <p:sp>
        <p:nvSpPr>
          <p:cNvPr id="3" name="TextBox 2"/>
          <p:cNvSpPr txBox="1"/>
          <p:nvPr/>
        </p:nvSpPr>
        <p:spPr>
          <a:xfrm>
            <a:off x="488950" y="304804"/>
            <a:ext cx="8394700" cy="830997"/>
          </a:xfrm>
          <a:prstGeom prst="rect">
            <a:avLst/>
          </a:prstGeom>
          <a:noFill/>
        </p:spPr>
        <p:txBody>
          <a:bodyPr wrap="square" rtlCol="0">
            <a:spAutoFit/>
          </a:bodyPr>
          <a:lstStyle/>
          <a:p>
            <a:r>
              <a:rPr lang="en-US" sz="2400" b="1" dirty="0">
                <a:solidFill>
                  <a:srgbClr val="0070C0"/>
                </a:solidFill>
              </a:rPr>
              <a:t>Impact of the SPIRE Lipid Lowering Trials on the SPIRE-1 and SPIRE-2 Cardiovascular Outcomes Trials</a:t>
            </a:r>
            <a:endParaRPr lang="en-US" sz="2400" b="1" u="sng" dirty="0">
              <a:solidFill>
                <a:srgbClr val="0070C0"/>
              </a:solidFill>
            </a:endParaRPr>
          </a:p>
        </p:txBody>
      </p:sp>
      <p:sp>
        <p:nvSpPr>
          <p:cNvPr id="4" name="TextBox 3"/>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241615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a:spLocks noChangeArrowheads="1"/>
          </p:cNvSpPr>
          <p:nvPr/>
        </p:nvSpPr>
        <p:spPr bwMode="auto">
          <a:xfrm>
            <a:off x="1187624" y="1067703"/>
            <a:ext cx="956115" cy="430887"/>
          </a:xfrm>
          <a:prstGeom prst="rect">
            <a:avLst/>
          </a:prstGeom>
          <a:solidFill>
            <a:schemeClr val="bg1"/>
          </a:solidFill>
          <a:ln w="19050">
            <a:solidFill>
              <a:schemeClr val="tx1"/>
            </a:solid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weeks</a:t>
            </a:r>
          </a:p>
        </p:txBody>
      </p:sp>
      <p:sp>
        <p:nvSpPr>
          <p:cNvPr id="6" name="Rectangle 5"/>
          <p:cNvSpPr/>
          <p:nvPr/>
        </p:nvSpPr>
        <p:spPr bwMode="auto">
          <a:xfrm>
            <a:off x="3123054" y="704106"/>
            <a:ext cx="3120340" cy="504056"/>
          </a:xfrm>
          <a:prstGeom prst="rect">
            <a:avLst/>
          </a:prstGeom>
          <a:solidFill>
            <a:schemeClr val="tx1"/>
          </a:solidFill>
          <a:ln w="25400" cap="flat" cmpd="sng" algn="ctr">
            <a:noFill/>
            <a:prstDash val="solid"/>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Bococizumab 150 mg SC Q2 Weeks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maximally tolerated statin</a:t>
            </a:r>
          </a:p>
        </p:txBody>
      </p:sp>
      <p:sp>
        <p:nvSpPr>
          <p:cNvPr id="7" name="Rectangle 6"/>
          <p:cNvSpPr/>
          <p:nvPr/>
        </p:nvSpPr>
        <p:spPr bwMode="auto">
          <a:xfrm>
            <a:off x="3123054" y="1424187"/>
            <a:ext cx="3120340" cy="500546"/>
          </a:xfrm>
          <a:prstGeom prst="rect">
            <a:avLst/>
          </a:prstGeom>
          <a:solidFill>
            <a:schemeClr val="bg1">
              <a:lumMod val="85000"/>
            </a:schemeClr>
          </a:solidFill>
          <a:ln w="9525" cap="flat" cmpd="sng" algn="ctr">
            <a:solidFill>
              <a:schemeClr val="tx1"/>
            </a:solidFill>
            <a:prstDash val="solid"/>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SC Q2 Weeks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maximally tolerated statin</a:t>
            </a:r>
          </a:p>
        </p:txBody>
      </p:sp>
      <p:cxnSp>
        <p:nvCxnSpPr>
          <p:cNvPr id="8" name="Elbow Connector 7"/>
          <p:cNvCxnSpPr>
            <a:stCxn id="17" idx="6"/>
            <a:endCxn id="6" idx="1"/>
          </p:cNvCxnSpPr>
          <p:nvPr/>
        </p:nvCxnSpPr>
        <p:spPr>
          <a:xfrm flipV="1">
            <a:off x="2767212" y="956138"/>
            <a:ext cx="355842" cy="355255"/>
          </a:xfrm>
          <a:prstGeom prst="bentConnector3">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Elbow Connector 8"/>
          <p:cNvCxnSpPr>
            <a:stCxn id="17" idx="6"/>
            <a:endCxn id="7" idx="1"/>
          </p:cNvCxnSpPr>
          <p:nvPr/>
        </p:nvCxnSpPr>
        <p:spPr>
          <a:xfrm>
            <a:off x="2767212" y="1311395"/>
            <a:ext cx="355842" cy="363071"/>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5" idx="3"/>
          </p:cNvCxnSpPr>
          <p:nvPr/>
        </p:nvCxnSpPr>
        <p:spPr>
          <a:xfrm>
            <a:off x="2143739" y="1283147"/>
            <a:ext cx="792088" cy="153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Box 27"/>
          <p:cNvSpPr txBox="1">
            <a:spLocks noChangeArrowheads="1"/>
          </p:cNvSpPr>
          <p:nvPr/>
        </p:nvSpPr>
        <p:spPr bwMode="auto">
          <a:xfrm>
            <a:off x="3591050" y="2394168"/>
            <a:ext cx="2093873" cy="400110"/>
          </a:xfrm>
          <a:prstGeom prst="rect">
            <a:avLst/>
          </a:prstGeom>
          <a:noFill/>
          <a:ln w="9525">
            <a:noFill/>
            <a:miter lim="800000"/>
            <a:headEnd/>
            <a:tailEnd/>
          </a:ln>
        </p:spPr>
        <p:txBody>
          <a:bodyPr>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Treatment Period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(52 weeks)</a:t>
            </a:r>
          </a:p>
        </p:txBody>
      </p:sp>
      <p:sp>
        <p:nvSpPr>
          <p:cNvPr id="12" name="Right Brace 11"/>
          <p:cNvSpPr/>
          <p:nvPr/>
        </p:nvSpPr>
        <p:spPr>
          <a:xfrm rot="5400000">
            <a:off x="4474651" y="631308"/>
            <a:ext cx="409353" cy="3094080"/>
          </a:xfrm>
          <a:prstGeom prst="rightBrace">
            <a:avLst>
              <a:gd name="adj1" fmla="val 8333"/>
              <a:gd name="adj2" fmla="val 51614"/>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ight Brace 12"/>
          <p:cNvSpPr/>
          <p:nvPr/>
        </p:nvSpPr>
        <p:spPr>
          <a:xfrm rot="5400000">
            <a:off x="6348631" y="1875595"/>
            <a:ext cx="429548" cy="625703"/>
          </a:xfrm>
          <a:prstGeom prst="rightBrace">
            <a:avLst>
              <a:gd name="adj1" fmla="val 8333"/>
              <a:gd name="adj2" fmla="val 51614"/>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 Box 27"/>
          <p:cNvSpPr txBox="1">
            <a:spLocks noChangeArrowheads="1"/>
          </p:cNvSpPr>
          <p:nvPr/>
        </p:nvSpPr>
        <p:spPr bwMode="auto">
          <a:xfrm>
            <a:off x="5627206" y="2402681"/>
            <a:ext cx="1818080" cy="400110"/>
          </a:xfrm>
          <a:prstGeom prst="rect">
            <a:avLst/>
          </a:prstGeom>
          <a:noFill/>
          <a:ln w="9525">
            <a:noFill/>
            <a:miter lim="800000"/>
            <a:headEnd/>
            <a:tailEnd/>
          </a:ln>
        </p:spPr>
        <p:txBody>
          <a:bodyPr wrap="square">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a:cs typeface="Arial" panose="020B0604020202020204" pitchFamily="34" charset="0"/>
              </a:rPr>
              <a:t>Safety follow-up</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a:cs typeface="Arial" panose="020B0604020202020204" pitchFamily="34" charset="0"/>
              </a:rPr>
              <a:t>(6 weeks)</a:t>
            </a:r>
          </a:p>
        </p:txBody>
      </p:sp>
      <p:sp>
        <p:nvSpPr>
          <p:cNvPr id="15" name="TextBox 14"/>
          <p:cNvSpPr txBox="1"/>
          <p:nvPr/>
        </p:nvSpPr>
        <p:spPr>
          <a:xfrm>
            <a:off x="2106496" y="2009055"/>
            <a:ext cx="867546" cy="246221"/>
          </a:xfrm>
          <a:prstGeom prst="rect">
            <a:avLst/>
          </a:prstGeom>
          <a:noFill/>
        </p:spPr>
        <p:txBody>
          <a:bodyPr wrap="non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Randomize</a:t>
            </a:r>
          </a:p>
        </p:txBody>
      </p:sp>
      <p:sp>
        <p:nvSpPr>
          <p:cNvPr id="16" name="Down Arrow 15"/>
          <p:cNvSpPr/>
          <p:nvPr/>
        </p:nvSpPr>
        <p:spPr>
          <a:xfrm rot="10800000">
            <a:off x="2429822" y="1610333"/>
            <a:ext cx="243964" cy="314398"/>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val 16"/>
          <p:cNvSpPr/>
          <p:nvPr/>
        </p:nvSpPr>
        <p:spPr>
          <a:xfrm>
            <a:off x="2310011" y="1045398"/>
            <a:ext cx="457200" cy="531982"/>
          </a:xfrm>
          <a:prstGeom prst="ellipse">
            <a:avLst/>
          </a:prstGeom>
          <a:solidFill>
            <a:schemeClr val="bg1"/>
          </a:solidFill>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a:t>
            </a:r>
          </a:p>
        </p:txBody>
      </p:sp>
      <p:sp>
        <p:nvSpPr>
          <p:cNvPr id="18" name="Line 26"/>
          <p:cNvSpPr>
            <a:spLocks noChangeShapeType="1"/>
          </p:cNvSpPr>
          <p:nvPr/>
        </p:nvSpPr>
        <p:spPr bwMode="auto">
          <a:xfrm flipV="1">
            <a:off x="6226367" y="1667506"/>
            <a:ext cx="649892" cy="2"/>
          </a:xfrm>
          <a:prstGeom prst="line">
            <a:avLst/>
          </a:prstGeom>
          <a:noFill/>
          <a:ln w="19050">
            <a:solidFill>
              <a:schemeClr val="tx1"/>
            </a:solidFill>
            <a:round/>
            <a:headEnd/>
            <a:tailEnd type="oval"/>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19" name="Line 26"/>
          <p:cNvSpPr>
            <a:spLocks noChangeShapeType="1"/>
          </p:cNvSpPr>
          <p:nvPr/>
        </p:nvSpPr>
        <p:spPr bwMode="auto">
          <a:xfrm flipV="1">
            <a:off x="6226367" y="951192"/>
            <a:ext cx="649892" cy="2"/>
          </a:xfrm>
          <a:prstGeom prst="line">
            <a:avLst/>
          </a:prstGeom>
          <a:noFill/>
          <a:ln w="19050">
            <a:solidFill>
              <a:schemeClr val="tx1"/>
            </a:solidFill>
            <a:round/>
            <a:headEnd/>
            <a:tailEnd type="oval"/>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bwMode="auto">
          <a:xfrm>
            <a:off x="4551803" y="4101356"/>
            <a:ext cx="3120340" cy="504056"/>
          </a:xfrm>
          <a:prstGeom prst="rect">
            <a:avLst/>
          </a:prstGeom>
          <a:solidFill>
            <a:sysClr val="windowText" lastClr="000000"/>
          </a:solidFill>
          <a:ln w="25400" cap="flat" cmpd="sng" algn="ctr">
            <a:noFill/>
            <a:prstDash val="solid"/>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Bococizumab 150 mg SC Q2 Weeks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maximally tolerated statin </a:t>
            </a:r>
          </a:p>
        </p:txBody>
      </p:sp>
      <p:sp>
        <p:nvSpPr>
          <p:cNvPr id="22" name="Rectangle 21"/>
          <p:cNvSpPr/>
          <p:nvPr/>
        </p:nvSpPr>
        <p:spPr bwMode="auto">
          <a:xfrm>
            <a:off x="4551803" y="4821437"/>
            <a:ext cx="3120340" cy="500546"/>
          </a:xfrm>
          <a:prstGeom prst="rect">
            <a:avLst/>
          </a:prstGeom>
          <a:solidFill>
            <a:sysClr val="window" lastClr="FFFFFF">
              <a:lumMod val="85000"/>
            </a:sysClr>
          </a:solidFill>
          <a:ln w="9525" cap="flat" cmpd="sng" algn="ctr">
            <a:solidFill>
              <a:sysClr val="windowText" lastClr="000000"/>
            </a:solidFill>
            <a:prstDash val="solid"/>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SC Q2 Weeks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maximally tolerated statin </a:t>
            </a:r>
          </a:p>
        </p:txBody>
      </p:sp>
      <p:cxnSp>
        <p:nvCxnSpPr>
          <p:cNvPr id="23" name="Elbow Connector 22"/>
          <p:cNvCxnSpPr>
            <a:stCxn id="32" idx="6"/>
            <a:endCxn id="20" idx="1"/>
          </p:cNvCxnSpPr>
          <p:nvPr/>
        </p:nvCxnSpPr>
        <p:spPr>
          <a:xfrm flipV="1">
            <a:off x="4081661" y="4353390"/>
            <a:ext cx="470142" cy="355255"/>
          </a:xfrm>
          <a:prstGeom prst="bentConnector3">
            <a:avLst>
              <a:gd name="adj1" fmla="val 50000"/>
            </a:avLst>
          </a:prstGeom>
          <a:noFill/>
          <a:ln w="19050" cap="flat" cmpd="sng" algn="ctr">
            <a:solidFill>
              <a:sysClr val="windowText" lastClr="000000"/>
            </a:solidFill>
            <a:prstDash val="solid"/>
          </a:ln>
          <a:effectLst/>
        </p:spPr>
      </p:cxnSp>
      <p:cxnSp>
        <p:nvCxnSpPr>
          <p:cNvPr id="24" name="Elbow Connector 23"/>
          <p:cNvCxnSpPr/>
          <p:nvPr/>
        </p:nvCxnSpPr>
        <p:spPr>
          <a:xfrm>
            <a:off x="4081661" y="4708645"/>
            <a:ext cx="470142" cy="363071"/>
          </a:xfrm>
          <a:prstGeom prst="bentConnector3">
            <a:avLst>
              <a:gd name="adj1" fmla="val 50000"/>
            </a:avLst>
          </a:prstGeom>
          <a:noFill/>
          <a:ln w="19050" cap="flat" cmpd="sng" algn="ctr">
            <a:solidFill>
              <a:sysClr val="windowText" lastClr="000000"/>
            </a:solidFill>
            <a:prstDash val="solid"/>
          </a:ln>
          <a:effectLst/>
        </p:spPr>
      </p:cxnSp>
      <p:cxnSp>
        <p:nvCxnSpPr>
          <p:cNvPr id="25" name="Straight Connector 24"/>
          <p:cNvCxnSpPr/>
          <p:nvPr/>
        </p:nvCxnSpPr>
        <p:spPr>
          <a:xfrm>
            <a:off x="3314700" y="4683131"/>
            <a:ext cx="1030827" cy="12655"/>
          </a:xfrm>
          <a:prstGeom prst="line">
            <a:avLst/>
          </a:prstGeom>
          <a:noFill/>
          <a:ln w="25400" cap="flat" cmpd="sng" algn="ctr">
            <a:solidFill>
              <a:sysClr val="windowText" lastClr="000000"/>
            </a:solidFill>
            <a:prstDash val="solid"/>
          </a:ln>
          <a:effectLst/>
        </p:spPr>
      </p:cxnSp>
      <p:sp>
        <p:nvSpPr>
          <p:cNvPr id="26" name="Text Box 27"/>
          <p:cNvSpPr txBox="1">
            <a:spLocks noChangeArrowheads="1"/>
          </p:cNvSpPr>
          <p:nvPr/>
        </p:nvSpPr>
        <p:spPr bwMode="auto">
          <a:xfrm>
            <a:off x="5019800" y="5791418"/>
            <a:ext cx="2093873" cy="400110"/>
          </a:xfrm>
          <a:prstGeom prst="rect">
            <a:avLst/>
          </a:prstGeom>
          <a:noFill/>
          <a:ln w="9525">
            <a:noFill/>
            <a:miter lim="800000"/>
            <a:headEnd/>
            <a:tailEnd/>
          </a:ln>
        </p:spPr>
        <p:txBody>
          <a:bodyPr>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Treatment Period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(&gt;2 years)</a:t>
            </a:r>
          </a:p>
        </p:txBody>
      </p:sp>
      <p:sp>
        <p:nvSpPr>
          <p:cNvPr id="27" name="Right Brace 26"/>
          <p:cNvSpPr/>
          <p:nvPr/>
        </p:nvSpPr>
        <p:spPr>
          <a:xfrm rot="5400000">
            <a:off x="5903401" y="4028558"/>
            <a:ext cx="409353" cy="3094080"/>
          </a:xfrm>
          <a:prstGeom prst="rightBrace">
            <a:avLst>
              <a:gd name="adj1" fmla="val 8333"/>
              <a:gd name="adj2" fmla="val 51614"/>
            </a:avLst>
          </a:prstGeom>
          <a:no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ight Brace 27"/>
          <p:cNvSpPr/>
          <p:nvPr/>
        </p:nvSpPr>
        <p:spPr>
          <a:xfrm rot="5400000">
            <a:off x="7777381" y="5272851"/>
            <a:ext cx="429548" cy="625703"/>
          </a:xfrm>
          <a:prstGeom prst="rightBrace">
            <a:avLst>
              <a:gd name="adj1" fmla="val 8333"/>
              <a:gd name="adj2" fmla="val 51614"/>
            </a:avLst>
          </a:prstGeom>
          <a:noFill/>
          <a:ln w="19050" cap="flat" cmpd="sng" algn="ctr">
            <a:solidFill>
              <a:sysClr val="windowText" lastClr="000000"/>
            </a:solidFill>
            <a:prstDash val="sysDot"/>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 Box 27"/>
          <p:cNvSpPr txBox="1">
            <a:spLocks noChangeArrowheads="1"/>
          </p:cNvSpPr>
          <p:nvPr/>
        </p:nvSpPr>
        <p:spPr bwMode="auto">
          <a:xfrm>
            <a:off x="7055956" y="5799931"/>
            <a:ext cx="1818080" cy="400110"/>
          </a:xfrm>
          <a:prstGeom prst="rect">
            <a:avLst/>
          </a:prstGeom>
          <a:noFill/>
          <a:ln w="9525">
            <a:noFill/>
            <a:miter lim="800000"/>
            <a:headEnd/>
            <a:tailEnd/>
          </a:ln>
        </p:spPr>
        <p:txBody>
          <a:bodyPr wrap="square">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a:cs typeface="Arial" panose="020B0604020202020204" pitchFamily="34" charset="0"/>
              </a:rPr>
              <a:t>Safety follow-up</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a:cs typeface="Arial" panose="020B0604020202020204" pitchFamily="34" charset="0"/>
              </a:rPr>
              <a:t>(6 weeks)</a:t>
            </a:r>
          </a:p>
        </p:txBody>
      </p:sp>
      <p:sp>
        <p:nvSpPr>
          <p:cNvPr id="30" name="TextBox 29"/>
          <p:cNvSpPr txBox="1"/>
          <p:nvPr/>
        </p:nvSpPr>
        <p:spPr>
          <a:xfrm>
            <a:off x="3174883" y="5453926"/>
            <a:ext cx="1359668" cy="707886"/>
          </a:xfrm>
          <a:prstGeom prst="rect">
            <a:avLst/>
          </a:prstGeom>
          <a:noFill/>
        </p:spPr>
        <p:txBody>
          <a:bodyPr wrap="non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Randomize</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SPIRE-1 (N=16,817)</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SPIRE-2 (N=10,621)</a:t>
            </a:r>
          </a:p>
        </p:txBody>
      </p:sp>
      <p:sp>
        <p:nvSpPr>
          <p:cNvPr id="31" name="Down Arrow 30"/>
          <p:cNvSpPr/>
          <p:nvPr/>
        </p:nvSpPr>
        <p:spPr>
          <a:xfrm rot="10800000">
            <a:off x="3744273" y="5064733"/>
            <a:ext cx="243964" cy="314398"/>
          </a:xfrm>
          <a:prstGeom prst="downArrow">
            <a:avLst/>
          </a:prstGeom>
          <a:solidFill>
            <a:sysClr val="windowText" lastClr="000000"/>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Oval 31"/>
          <p:cNvSpPr/>
          <p:nvPr/>
        </p:nvSpPr>
        <p:spPr>
          <a:xfrm>
            <a:off x="3624461" y="4442648"/>
            <a:ext cx="457200" cy="531982"/>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
            </a:r>
          </a:p>
        </p:txBody>
      </p:sp>
      <p:sp>
        <p:nvSpPr>
          <p:cNvPr id="33" name="Line 26"/>
          <p:cNvSpPr>
            <a:spLocks noChangeShapeType="1"/>
          </p:cNvSpPr>
          <p:nvPr/>
        </p:nvSpPr>
        <p:spPr bwMode="auto">
          <a:xfrm flipV="1">
            <a:off x="7655116" y="5064756"/>
            <a:ext cx="649892" cy="2"/>
          </a:xfrm>
          <a:prstGeom prst="line">
            <a:avLst/>
          </a:prstGeom>
          <a:noFill/>
          <a:ln w="19050">
            <a:solidFill>
              <a:sysClr val="windowText" lastClr="000000"/>
            </a:solidFill>
            <a:round/>
            <a:headEnd/>
            <a:tailEnd type="oval"/>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4" name="Line 26"/>
          <p:cNvSpPr>
            <a:spLocks noChangeShapeType="1"/>
          </p:cNvSpPr>
          <p:nvPr/>
        </p:nvSpPr>
        <p:spPr bwMode="auto">
          <a:xfrm flipV="1">
            <a:off x="7655116" y="4348442"/>
            <a:ext cx="649892" cy="2"/>
          </a:xfrm>
          <a:prstGeom prst="line">
            <a:avLst/>
          </a:prstGeom>
          <a:noFill/>
          <a:ln w="19050">
            <a:solidFill>
              <a:sysClr val="windowText" lastClr="000000"/>
            </a:solidFill>
            <a:round/>
            <a:headEnd/>
            <a:tailEnd type="oval"/>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5" name="Rectangle 34"/>
          <p:cNvSpPr/>
          <p:nvPr/>
        </p:nvSpPr>
        <p:spPr>
          <a:xfrm>
            <a:off x="1673774" y="4471705"/>
            <a:ext cx="798995" cy="403325"/>
          </a:xfrm>
          <a:prstGeom prst="rect">
            <a:avLst/>
          </a:prstGeom>
          <a:gradFill rotWithShape="1">
            <a:gsLst>
              <a:gs pos="100000">
                <a:sysClr val="window" lastClr="FFFFFF"/>
              </a:gs>
              <a:gs pos="100000">
                <a:srgbClr val="4F81BD">
                  <a:tint val="50000"/>
                  <a:shade val="100000"/>
                  <a:satMod val="350000"/>
                </a:srgbClr>
              </a:gs>
            </a:gsLst>
            <a:lin ang="16200000" scaled="0"/>
          </a:grad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 days</a:t>
            </a:r>
          </a:p>
        </p:txBody>
      </p:sp>
      <p:sp>
        <p:nvSpPr>
          <p:cNvPr id="36" name="Rectangle 35"/>
          <p:cNvSpPr/>
          <p:nvPr/>
        </p:nvSpPr>
        <p:spPr>
          <a:xfrm>
            <a:off x="541834" y="4481230"/>
            <a:ext cx="1008112" cy="403325"/>
          </a:xfrm>
          <a:prstGeom prst="rect">
            <a:avLst/>
          </a:prstGeom>
          <a:gradFill rotWithShape="1">
            <a:gsLst>
              <a:gs pos="100000">
                <a:sysClr val="window" lastClr="FFFFFF"/>
              </a:gs>
              <a:gs pos="100000">
                <a:srgbClr val="4F81BD">
                  <a:tint val="50000"/>
                  <a:shade val="100000"/>
                  <a:satMod val="350000"/>
                </a:srgbClr>
              </a:gs>
            </a:gsLst>
            <a:lin ang="16200000" scaled="0"/>
          </a:grad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Pre-screen</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 days </a:t>
            </a:r>
          </a:p>
        </p:txBody>
      </p:sp>
      <p:sp>
        <p:nvSpPr>
          <p:cNvPr id="37" name="Rectangle 36"/>
          <p:cNvSpPr/>
          <p:nvPr/>
        </p:nvSpPr>
        <p:spPr>
          <a:xfrm>
            <a:off x="2589686" y="4475028"/>
            <a:ext cx="720080" cy="403325"/>
          </a:xfrm>
          <a:prstGeom prst="rect">
            <a:avLst/>
          </a:prstGeom>
          <a:gradFill rotWithShape="1">
            <a:gsLst>
              <a:gs pos="100000">
                <a:sysClr val="window" lastClr="FFFFFF"/>
              </a:gs>
              <a:gs pos="100000">
                <a:srgbClr val="4F81BD">
                  <a:tint val="50000"/>
                  <a:shade val="100000"/>
                  <a:satMod val="350000"/>
                </a:srgbClr>
              </a:gs>
            </a:gsLst>
            <a:lin ang="16200000" scaled="0"/>
          </a:grad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Run-in</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visits</a:t>
            </a:r>
          </a:p>
        </p:txBody>
      </p:sp>
      <p:cxnSp>
        <p:nvCxnSpPr>
          <p:cNvPr id="38" name="Straight Connector 37"/>
          <p:cNvCxnSpPr/>
          <p:nvPr/>
        </p:nvCxnSpPr>
        <p:spPr>
          <a:xfrm>
            <a:off x="2466975" y="4683125"/>
            <a:ext cx="133350" cy="0"/>
          </a:xfrm>
          <a:prstGeom prst="line">
            <a:avLst/>
          </a:prstGeom>
          <a:noFill/>
          <a:ln w="38100" cap="flat" cmpd="sng" algn="ctr">
            <a:solidFill>
              <a:sysClr val="windowText" lastClr="000000"/>
            </a:solidFill>
            <a:prstDash val="solid"/>
          </a:ln>
          <a:effectLst/>
        </p:spPr>
      </p:cxnSp>
      <p:cxnSp>
        <p:nvCxnSpPr>
          <p:cNvPr id="39" name="Straight Connector 38"/>
          <p:cNvCxnSpPr/>
          <p:nvPr/>
        </p:nvCxnSpPr>
        <p:spPr>
          <a:xfrm>
            <a:off x="1552575" y="4692650"/>
            <a:ext cx="133350" cy="0"/>
          </a:xfrm>
          <a:prstGeom prst="line">
            <a:avLst/>
          </a:prstGeom>
          <a:noFill/>
          <a:ln w="38100" cap="flat" cmpd="sng" algn="ctr">
            <a:solidFill>
              <a:sysClr val="windowText" lastClr="000000"/>
            </a:solidFill>
            <a:prstDash val="solid"/>
          </a:ln>
          <a:effectLst/>
        </p:spPr>
      </p:cxnSp>
      <p:sp>
        <p:nvSpPr>
          <p:cNvPr id="40" name="Text Box 27"/>
          <p:cNvSpPr txBox="1">
            <a:spLocks noChangeArrowheads="1"/>
          </p:cNvSpPr>
          <p:nvPr/>
        </p:nvSpPr>
        <p:spPr bwMode="auto">
          <a:xfrm>
            <a:off x="781175" y="5791418"/>
            <a:ext cx="2093873" cy="400110"/>
          </a:xfrm>
          <a:prstGeom prst="rect">
            <a:avLst/>
          </a:prstGeom>
          <a:noFill/>
          <a:ln w="9525">
            <a:noFill/>
            <a:miter lim="800000"/>
            <a:headEnd/>
            <a:tailEnd/>
          </a:ln>
        </p:spPr>
        <p:txBody>
          <a:bodyPr>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Pre-screening, Screening, and Three Run-in Visits</a:t>
            </a:r>
          </a:p>
        </p:txBody>
      </p:sp>
      <p:sp>
        <p:nvSpPr>
          <p:cNvPr id="41" name="Right Brace 40"/>
          <p:cNvSpPr/>
          <p:nvPr/>
        </p:nvSpPr>
        <p:spPr>
          <a:xfrm rot="5400000">
            <a:off x="1675021" y="4200732"/>
            <a:ext cx="409353" cy="2749740"/>
          </a:xfrm>
          <a:prstGeom prst="rightBrace">
            <a:avLst>
              <a:gd name="adj1" fmla="val 8333"/>
              <a:gd name="adj2" fmla="val 51614"/>
            </a:avLst>
          </a:prstGeom>
          <a:no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Box 41"/>
          <p:cNvSpPr txBox="1"/>
          <p:nvPr/>
        </p:nvSpPr>
        <p:spPr>
          <a:xfrm>
            <a:off x="56302" y="3517113"/>
            <a:ext cx="4145687" cy="738664"/>
          </a:xfrm>
          <a:prstGeom prst="rect">
            <a:avLst/>
          </a:prstGeom>
          <a:noFill/>
          <a:ln w="19050">
            <a:solidFill>
              <a:sysClr val="windowText" lastClr="000000"/>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Patients with or at high risk for cardiovascular events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SPIRE-1:  LDLC </a:t>
            </a:r>
            <a:r>
              <a:rPr kumimoji="0" lang="en-US" sz="1400" b="1" i="0" u="sng" strike="noStrike" kern="0" cap="none" spc="0" normalizeH="0" baseline="0" noProof="0" dirty="0">
                <a:ln>
                  <a:noFill/>
                </a:ln>
                <a:solidFill>
                  <a:srgbClr val="0070C0"/>
                </a:solidFill>
                <a:effectLst/>
                <a:uLnTx/>
                <a:uFillTx/>
              </a:rPr>
              <a:t>&gt;</a:t>
            </a:r>
            <a:r>
              <a:rPr kumimoji="0" lang="en-US" sz="1400" b="1" i="0" u="none" strike="noStrike" kern="0" cap="none" spc="0" normalizeH="0" baseline="0" noProof="0" dirty="0">
                <a:ln>
                  <a:noFill/>
                </a:ln>
                <a:solidFill>
                  <a:srgbClr val="0070C0"/>
                </a:solidFill>
                <a:effectLst/>
                <a:uLnTx/>
                <a:uFillTx/>
              </a:rPr>
              <a:t>70 mg/</a:t>
            </a:r>
            <a:r>
              <a:rPr kumimoji="0" lang="en-US" sz="1400" b="1" i="0" u="none" strike="noStrike" kern="0" cap="none" spc="0" normalizeH="0" baseline="0" noProof="0" dirty="0" err="1">
                <a:ln>
                  <a:noFill/>
                </a:ln>
                <a:solidFill>
                  <a:srgbClr val="0070C0"/>
                </a:solidFill>
                <a:effectLst/>
                <a:uLnTx/>
                <a:uFillTx/>
              </a:rPr>
              <a:t>dL</a:t>
            </a:r>
            <a:r>
              <a:rPr kumimoji="0" lang="en-US" sz="1400" b="1" i="0" u="none" strike="noStrike" kern="0" cap="none" spc="0" normalizeH="0" baseline="0" noProof="0" dirty="0">
                <a:ln>
                  <a:noFill/>
                </a:ln>
                <a:solidFill>
                  <a:srgbClr val="0070C0"/>
                </a:solidFill>
                <a:effectLst/>
                <a:uLnTx/>
                <a:uFillTx/>
              </a:rPr>
              <a:t> or non-HDLC </a:t>
            </a:r>
            <a:r>
              <a:rPr kumimoji="0" lang="en-US" sz="1400" b="1" i="0" u="sng" strike="noStrike" kern="0" cap="none" spc="0" normalizeH="0" baseline="0" noProof="0" dirty="0">
                <a:ln>
                  <a:noFill/>
                </a:ln>
                <a:solidFill>
                  <a:srgbClr val="0070C0"/>
                </a:solidFill>
                <a:effectLst/>
                <a:uLnTx/>
                <a:uFillTx/>
              </a:rPr>
              <a:t>&gt;</a:t>
            </a:r>
            <a:r>
              <a:rPr kumimoji="0" lang="en-US" sz="1400" b="1" i="0" u="none" strike="noStrike" kern="0" cap="none" spc="0" normalizeH="0" baseline="0" noProof="0" dirty="0">
                <a:ln>
                  <a:noFill/>
                </a:ln>
                <a:solidFill>
                  <a:srgbClr val="0070C0"/>
                </a:solidFill>
                <a:effectLst/>
                <a:uLnTx/>
                <a:uFillTx/>
              </a:rPr>
              <a:t>100mg/</a:t>
            </a:r>
            <a:r>
              <a:rPr kumimoji="0" lang="en-US" sz="1400" b="1" i="0" u="none" strike="noStrike" kern="0" cap="none" spc="0" normalizeH="0" baseline="0" noProof="0" dirty="0" err="1">
                <a:ln>
                  <a:noFill/>
                </a:ln>
                <a:solidFill>
                  <a:srgbClr val="0070C0"/>
                </a:solidFill>
                <a:effectLst/>
                <a:uLnTx/>
                <a:uFillTx/>
              </a:rPr>
              <a:t>dL</a:t>
            </a:r>
            <a:endParaRPr kumimoji="0" lang="en-US" sz="1400" b="1" i="0" u="none" strike="noStrike" kern="0" cap="none" spc="0" normalizeH="0" baseline="0" noProof="0" dirty="0">
              <a:ln>
                <a:noFill/>
              </a:ln>
              <a:solidFill>
                <a:srgbClr val="0070C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SPIRE-2:  LDLC </a:t>
            </a:r>
            <a:r>
              <a:rPr kumimoji="0" lang="en-US" sz="1400" b="1" i="0" u="sng" strike="noStrike" kern="0" cap="none" spc="0" normalizeH="0" baseline="0" noProof="0" dirty="0">
                <a:ln>
                  <a:noFill/>
                </a:ln>
                <a:solidFill>
                  <a:srgbClr val="0070C0"/>
                </a:solidFill>
                <a:effectLst/>
                <a:uLnTx/>
                <a:uFillTx/>
              </a:rPr>
              <a:t>&gt;</a:t>
            </a:r>
            <a:r>
              <a:rPr kumimoji="0" lang="en-US" sz="1400" b="1" i="0" u="none" strike="noStrike" kern="0" cap="none" spc="0" normalizeH="0" baseline="0" noProof="0" dirty="0">
                <a:ln>
                  <a:noFill/>
                </a:ln>
                <a:solidFill>
                  <a:srgbClr val="0070C0"/>
                </a:solidFill>
                <a:effectLst/>
                <a:uLnTx/>
                <a:uFillTx/>
              </a:rPr>
              <a:t>100 mg/</a:t>
            </a:r>
            <a:r>
              <a:rPr kumimoji="0" lang="en-US" sz="1400" b="1" i="0" u="none" strike="noStrike" kern="0" cap="none" spc="0" normalizeH="0" baseline="0" noProof="0" dirty="0" err="1">
                <a:ln>
                  <a:noFill/>
                </a:ln>
                <a:solidFill>
                  <a:srgbClr val="0070C0"/>
                </a:solidFill>
                <a:effectLst/>
                <a:uLnTx/>
                <a:uFillTx/>
              </a:rPr>
              <a:t>dL</a:t>
            </a:r>
            <a:r>
              <a:rPr kumimoji="0" lang="en-US" sz="1400" b="1" i="0" u="none" strike="noStrike" kern="0" cap="none" spc="0" normalizeH="0" baseline="0" noProof="0" dirty="0">
                <a:ln>
                  <a:noFill/>
                </a:ln>
                <a:solidFill>
                  <a:srgbClr val="0070C0"/>
                </a:solidFill>
                <a:effectLst/>
                <a:uLnTx/>
                <a:uFillTx/>
              </a:rPr>
              <a:t> or non-HDLC </a:t>
            </a:r>
            <a:r>
              <a:rPr kumimoji="0" lang="en-US" sz="1400" b="1" i="0" u="sng" strike="noStrike" kern="0" cap="none" spc="0" normalizeH="0" baseline="0" noProof="0" dirty="0">
                <a:ln>
                  <a:noFill/>
                </a:ln>
                <a:solidFill>
                  <a:srgbClr val="0070C0"/>
                </a:solidFill>
                <a:effectLst/>
                <a:uLnTx/>
                <a:uFillTx/>
              </a:rPr>
              <a:t>&gt;</a:t>
            </a:r>
            <a:r>
              <a:rPr kumimoji="0" lang="en-US" sz="1400" b="1" i="0" u="none" strike="noStrike" kern="0" cap="none" spc="0" normalizeH="0" baseline="0" noProof="0" dirty="0">
                <a:ln>
                  <a:noFill/>
                </a:ln>
                <a:solidFill>
                  <a:srgbClr val="0070C0"/>
                </a:solidFill>
                <a:effectLst/>
                <a:uLnTx/>
                <a:uFillTx/>
              </a:rPr>
              <a:t>130mg/</a:t>
            </a:r>
            <a:r>
              <a:rPr kumimoji="0" lang="en-US" sz="1400" b="1" i="0" u="none" strike="noStrike" kern="0" cap="none" spc="0" normalizeH="0" baseline="0" noProof="0" dirty="0" err="1">
                <a:ln>
                  <a:noFill/>
                </a:ln>
                <a:solidFill>
                  <a:srgbClr val="0070C0"/>
                </a:solidFill>
                <a:effectLst/>
                <a:uLnTx/>
                <a:uFillTx/>
              </a:rPr>
              <a:t>dL</a:t>
            </a:r>
            <a:r>
              <a:rPr kumimoji="0" lang="en-US" sz="1400" b="1" i="0" u="none" strike="noStrike" kern="0" cap="none" spc="0" normalizeH="0" baseline="0" noProof="0" dirty="0">
                <a:ln>
                  <a:noFill/>
                </a:ln>
                <a:solidFill>
                  <a:srgbClr val="0070C0"/>
                </a:solidFill>
                <a:effectLst/>
                <a:uLnTx/>
                <a:uFillTx/>
              </a:rPr>
              <a:t> </a:t>
            </a:r>
          </a:p>
        </p:txBody>
      </p:sp>
      <p:sp>
        <p:nvSpPr>
          <p:cNvPr id="2" name="TextBox 1"/>
          <p:cNvSpPr txBox="1"/>
          <p:nvPr/>
        </p:nvSpPr>
        <p:spPr>
          <a:xfrm>
            <a:off x="370383" y="198330"/>
            <a:ext cx="512789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rPr>
              <a:t>The Six SPIRE Lipid Lowering Trials (N=4,449)</a:t>
            </a:r>
          </a:p>
        </p:txBody>
      </p:sp>
      <p:sp>
        <p:nvSpPr>
          <p:cNvPr id="43" name="TextBox 42"/>
          <p:cNvSpPr txBox="1"/>
          <p:nvPr/>
        </p:nvSpPr>
        <p:spPr>
          <a:xfrm>
            <a:off x="299133" y="3109600"/>
            <a:ext cx="758608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rPr>
              <a:t>The SPIRE 1 and SPIRE 2 Cardiovascular Outcome Trials (N = 27,438)</a:t>
            </a:r>
          </a:p>
        </p:txBody>
      </p:sp>
      <p:sp>
        <p:nvSpPr>
          <p:cNvPr id="3" name="TextBox 2"/>
          <p:cNvSpPr txBox="1"/>
          <p:nvPr/>
        </p:nvSpPr>
        <p:spPr>
          <a:xfrm>
            <a:off x="7137402" y="1085850"/>
            <a:ext cx="1829347" cy="523220"/>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12 week and 52 week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Change in Lipid Levels</a:t>
            </a:r>
          </a:p>
        </p:txBody>
      </p:sp>
      <p:sp>
        <p:nvSpPr>
          <p:cNvPr id="45" name="TextBox 44"/>
          <p:cNvSpPr txBox="1"/>
          <p:nvPr/>
        </p:nvSpPr>
        <p:spPr>
          <a:xfrm>
            <a:off x="7912373" y="4523874"/>
            <a:ext cx="1127232" cy="338554"/>
          </a:xfrm>
          <a:prstGeom prst="rect">
            <a:avLst/>
          </a:prstGeom>
          <a:noFill/>
          <a:ln>
            <a:solidFill>
              <a:schemeClr val="tx1"/>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CV Events*</a:t>
            </a:r>
          </a:p>
        </p:txBody>
      </p:sp>
      <p:cxnSp>
        <p:nvCxnSpPr>
          <p:cNvPr id="47" name="Straight Connector 46"/>
          <p:cNvCxnSpPr/>
          <p:nvPr/>
        </p:nvCxnSpPr>
        <p:spPr>
          <a:xfrm>
            <a:off x="103515" y="2988770"/>
            <a:ext cx="8842075" cy="717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63544" y="6230680"/>
            <a:ext cx="7592143" cy="52322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rPr>
              <a:t>*Nonfatal myocardial infarction, nonfatal stroke, hospitalization for unstable angina requiring urgent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rPr>
              <a:t>  revascularization, or cardiovascular death</a:t>
            </a:r>
          </a:p>
        </p:txBody>
      </p:sp>
      <p:sp>
        <p:nvSpPr>
          <p:cNvPr id="48" name="TextBox 47"/>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303940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851" y="6350"/>
            <a:ext cx="7510389"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1">
                    <a:lumMod val="75000"/>
                  </a:schemeClr>
                </a:solidFill>
                <a:effectLst/>
                <a:uLnTx/>
                <a:uFillTx/>
              </a:rPr>
              <a:t>The SPIRE-1 and SPIRE-2 Cardiovascular Outcomes Trials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1">
                    <a:lumMod val="75000"/>
                  </a:schemeClr>
                </a:solidFill>
                <a:effectLst/>
                <a:uLnTx/>
                <a:uFillTx/>
              </a:rPr>
              <a:t>Baseline Clinical Characteristics</a:t>
            </a:r>
          </a:p>
        </p:txBody>
      </p:sp>
      <p:graphicFrame>
        <p:nvGraphicFramePr>
          <p:cNvPr id="3" name="Table 2"/>
          <p:cNvGraphicFramePr>
            <a:graphicFrameLocks noGrp="1"/>
          </p:cNvGraphicFramePr>
          <p:nvPr>
            <p:extLst>
              <p:ext uri="{D42A27DB-BD31-4B8C-83A1-F6EECF244321}">
                <p14:modId xmlns:p14="http://schemas.microsoft.com/office/powerpoint/2010/main" val="173838463"/>
              </p:ext>
            </p:extLst>
          </p:nvPr>
        </p:nvGraphicFramePr>
        <p:xfrm>
          <a:off x="313806" y="839625"/>
          <a:ext cx="8557239" cy="5643880"/>
        </p:xfrm>
        <a:graphic>
          <a:graphicData uri="http://schemas.openxmlformats.org/drawingml/2006/table">
            <a:tbl>
              <a:tblPr firstRow="1" bandRow="1">
                <a:tableStyleId>{5C22544A-7EE6-4342-B048-85BDC9FD1C3A}</a:tableStyleId>
              </a:tblPr>
              <a:tblGrid>
                <a:gridCol w="2544440">
                  <a:extLst>
                    <a:ext uri="{9D8B030D-6E8A-4147-A177-3AD203B41FA5}">
                      <a16:colId xmlns:a16="http://schemas.microsoft.com/office/drawing/2014/main" val="3371565137"/>
                    </a:ext>
                  </a:extLst>
                </a:gridCol>
                <a:gridCol w="1517865">
                  <a:extLst>
                    <a:ext uri="{9D8B030D-6E8A-4147-A177-3AD203B41FA5}">
                      <a16:colId xmlns:a16="http://schemas.microsoft.com/office/drawing/2014/main" val="3739640532"/>
                    </a:ext>
                  </a:extLst>
                </a:gridCol>
                <a:gridCol w="1473682">
                  <a:extLst>
                    <a:ext uri="{9D8B030D-6E8A-4147-A177-3AD203B41FA5}">
                      <a16:colId xmlns:a16="http://schemas.microsoft.com/office/drawing/2014/main" val="4224871949"/>
                    </a:ext>
                  </a:extLst>
                </a:gridCol>
                <a:gridCol w="1518052">
                  <a:extLst>
                    <a:ext uri="{9D8B030D-6E8A-4147-A177-3AD203B41FA5}">
                      <a16:colId xmlns:a16="http://schemas.microsoft.com/office/drawing/2014/main" val="1717427563"/>
                    </a:ext>
                  </a:extLst>
                </a:gridCol>
                <a:gridCol w="1503200">
                  <a:extLst>
                    <a:ext uri="{9D8B030D-6E8A-4147-A177-3AD203B41FA5}">
                      <a16:colId xmlns:a16="http://schemas.microsoft.com/office/drawing/2014/main" val="1405881790"/>
                    </a:ext>
                  </a:extLst>
                </a:gridCol>
              </a:tblGrid>
              <a:tr h="370840">
                <a:tc>
                  <a:txBody>
                    <a:bodyPr/>
                    <a:lstStyle/>
                    <a:p>
                      <a:r>
                        <a:rPr lang="en-US" sz="1600" dirty="0"/>
                        <a:t>Characteristic</a:t>
                      </a:r>
                    </a:p>
                  </a:txBody>
                  <a:tcPr/>
                </a:tc>
                <a:tc>
                  <a:txBody>
                    <a:bodyPr/>
                    <a:lstStyle/>
                    <a:p>
                      <a:r>
                        <a:rPr lang="en-US" sz="1600" dirty="0"/>
                        <a:t>SPIRE-1</a:t>
                      </a:r>
                    </a:p>
                    <a:p>
                      <a:r>
                        <a:rPr lang="en-US" sz="1600" dirty="0" err="1"/>
                        <a:t>Bococizumab</a:t>
                      </a:r>
                      <a:endParaRPr lang="en-US" sz="1600" dirty="0"/>
                    </a:p>
                    <a:p>
                      <a:r>
                        <a:rPr lang="en-US" sz="1600" dirty="0"/>
                        <a:t>(N=8408)</a:t>
                      </a:r>
                    </a:p>
                  </a:txBody>
                  <a:tcPr/>
                </a:tc>
                <a:tc>
                  <a:txBody>
                    <a:bodyPr/>
                    <a:lstStyle/>
                    <a:p>
                      <a:r>
                        <a:rPr lang="en-US" sz="1600" dirty="0"/>
                        <a:t>SPIRE-1</a:t>
                      </a:r>
                    </a:p>
                    <a:p>
                      <a:r>
                        <a:rPr lang="en-US" sz="1600" dirty="0"/>
                        <a:t>Placebo</a:t>
                      </a:r>
                    </a:p>
                    <a:p>
                      <a:r>
                        <a:rPr lang="en-US" sz="1600" dirty="0"/>
                        <a:t>(N=8409)</a:t>
                      </a:r>
                    </a:p>
                  </a:txBody>
                  <a:tcPr/>
                </a:tc>
                <a:tc>
                  <a:txBody>
                    <a:bodyPr/>
                    <a:lstStyle/>
                    <a:p>
                      <a:r>
                        <a:rPr lang="en-US" sz="1600" dirty="0"/>
                        <a:t>SPIRE-2</a:t>
                      </a:r>
                    </a:p>
                    <a:p>
                      <a:r>
                        <a:rPr lang="en-US" sz="1600" dirty="0" err="1"/>
                        <a:t>Bococizumab</a:t>
                      </a:r>
                      <a:endParaRPr lang="en-US" sz="1600" dirty="0"/>
                    </a:p>
                    <a:p>
                      <a:r>
                        <a:rPr lang="en-US" sz="1600" dirty="0"/>
                        <a:t>(N=5212)</a:t>
                      </a:r>
                    </a:p>
                  </a:txBody>
                  <a:tcPr/>
                </a:tc>
                <a:tc>
                  <a:txBody>
                    <a:bodyPr/>
                    <a:lstStyle/>
                    <a:p>
                      <a:r>
                        <a:rPr lang="en-US" sz="1600" dirty="0"/>
                        <a:t>SPIRE-2</a:t>
                      </a:r>
                    </a:p>
                    <a:p>
                      <a:r>
                        <a:rPr lang="en-US" sz="1600" dirty="0"/>
                        <a:t>Placebo</a:t>
                      </a:r>
                    </a:p>
                    <a:p>
                      <a:r>
                        <a:rPr lang="en-US" sz="1600" dirty="0"/>
                        <a:t>(N=5309)</a:t>
                      </a:r>
                    </a:p>
                  </a:txBody>
                  <a:tcPr/>
                </a:tc>
                <a:extLst>
                  <a:ext uri="{0D108BD9-81ED-4DB2-BD59-A6C34878D82A}">
                    <a16:rowId xmlns:a16="http://schemas.microsoft.com/office/drawing/2014/main" val="2802313156"/>
                  </a:ext>
                </a:extLst>
              </a:tr>
              <a:tr h="370840">
                <a:tc>
                  <a:txBody>
                    <a:bodyPr/>
                    <a:lstStyle/>
                    <a:p>
                      <a:r>
                        <a:rPr lang="en-US" dirty="0"/>
                        <a:t>Age (years)</a:t>
                      </a:r>
                    </a:p>
                  </a:txBody>
                  <a:tcPr/>
                </a:tc>
                <a:tc>
                  <a:txBody>
                    <a:bodyPr/>
                    <a:lstStyle/>
                    <a:p>
                      <a:r>
                        <a:rPr lang="en-US" dirty="0"/>
                        <a:t>63.3</a:t>
                      </a:r>
                    </a:p>
                  </a:txBody>
                  <a:tcPr/>
                </a:tc>
                <a:tc>
                  <a:txBody>
                    <a:bodyPr/>
                    <a:lstStyle/>
                    <a:p>
                      <a:r>
                        <a:rPr lang="en-US" dirty="0"/>
                        <a:t>63.3</a:t>
                      </a:r>
                    </a:p>
                  </a:txBody>
                  <a:tcPr/>
                </a:tc>
                <a:tc>
                  <a:txBody>
                    <a:bodyPr/>
                    <a:lstStyle/>
                    <a:p>
                      <a:r>
                        <a:rPr lang="en-US" dirty="0"/>
                        <a:t>62.2</a:t>
                      </a:r>
                    </a:p>
                  </a:txBody>
                  <a:tcPr/>
                </a:tc>
                <a:tc>
                  <a:txBody>
                    <a:bodyPr/>
                    <a:lstStyle/>
                    <a:p>
                      <a:r>
                        <a:rPr lang="en-US" dirty="0"/>
                        <a:t>62.6</a:t>
                      </a:r>
                    </a:p>
                  </a:txBody>
                  <a:tcPr/>
                </a:tc>
                <a:extLst>
                  <a:ext uri="{0D108BD9-81ED-4DB2-BD59-A6C34878D82A}">
                    <a16:rowId xmlns:a16="http://schemas.microsoft.com/office/drawing/2014/main" val="527185071"/>
                  </a:ext>
                </a:extLst>
              </a:tr>
              <a:tr h="370840">
                <a:tc>
                  <a:txBody>
                    <a:bodyPr/>
                    <a:lstStyle/>
                    <a:p>
                      <a:r>
                        <a:rPr lang="en-US" dirty="0"/>
                        <a:t>Female</a:t>
                      </a:r>
                      <a:r>
                        <a:rPr lang="en-US" baseline="0" dirty="0"/>
                        <a:t> (%)</a:t>
                      </a:r>
                      <a:endParaRPr lang="en-US" dirty="0"/>
                    </a:p>
                  </a:txBody>
                  <a:tcPr/>
                </a:tc>
                <a:tc>
                  <a:txBody>
                    <a:bodyPr/>
                    <a:lstStyle/>
                    <a:p>
                      <a:r>
                        <a:rPr lang="en-US" dirty="0"/>
                        <a:t>26.3</a:t>
                      </a:r>
                    </a:p>
                  </a:txBody>
                  <a:tcPr/>
                </a:tc>
                <a:tc>
                  <a:txBody>
                    <a:bodyPr/>
                    <a:lstStyle/>
                    <a:p>
                      <a:r>
                        <a:rPr lang="en-US" dirty="0">
                          <a:solidFill>
                            <a:schemeClr val="tx1"/>
                          </a:solidFill>
                        </a:rPr>
                        <a:t>26.5</a:t>
                      </a:r>
                    </a:p>
                  </a:txBody>
                  <a:tcPr/>
                </a:tc>
                <a:tc>
                  <a:txBody>
                    <a:bodyPr/>
                    <a:lstStyle/>
                    <a:p>
                      <a:r>
                        <a:rPr lang="en-US" dirty="0">
                          <a:solidFill>
                            <a:schemeClr val="tx1"/>
                          </a:solidFill>
                        </a:rPr>
                        <a:t>34.1</a:t>
                      </a:r>
                    </a:p>
                  </a:txBody>
                  <a:tcPr>
                    <a:solidFill>
                      <a:srgbClr val="EAEAEE"/>
                    </a:solidFill>
                  </a:tcPr>
                </a:tc>
                <a:tc>
                  <a:txBody>
                    <a:bodyPr/>
                    <a:lstStyle/>
                    <a:p>
                      <a:r>
                        <a:rPr lang="en-US" dirty="0"/>
                        <a:t>35.1</a:t>
                      </a:r>
                    </a:p>
                  </a:txBody>
                  <a:tcPr>
                    <a:solidFill>
                      <a:srgbClr val="EAEAEE"/>
                    </a:solidFill>
                  </a:tcPr>
                </a:tc>
                <a:extLst>
                  <a:ext uri="{0D108BD9-81ED-4DB2-BD59-A6C34878D82A}">
                    <a16:rowId xmlns:a16="http://schemas.microsoft.com/office/drawing/2014/main" val="3117389963"/>
                  </a:ext>
                </a:extLst>
              </a:tr>
              <a:tr h="370840">
                <a:tc>
                  <a:txBody>
                    <a:bodyPr/>
                    <a:lstStyle/>
                    <a:p>
                      <a:r>
                        <a:rPr lang="en-US" dirty="0"/>
                        <a:t>Diabetes (%)</a:t>
                      </a:r>
                    </a:p>
                  </a:txBody>
                  <a:tcPr/>
                </a:tc>
                <a:tc>
                  <a:txBody>
                    <a:bodyPr/>
                    <a:lstStyle/>
                    <a:p>
                      <a:r>
                        <a:rPr lang="en-US" dirty="0"/>
                        <a:t>48.3</a:t>
                      </a:r>
                    </a:p>
                  </a:txBody>
                  <a:tcPr/>
                </a:tc>
                <a:tc>
                  <a:txBody>
                    <a:bodyPr/>
                    <a:lstStyle/>
                    <a:p>
                      <a:r>
                        <a:rPr lang="en-US" dirty="0"/>
                        <a:t>47.4</a:t>
                      </a:r>
                    </a:p>
                  </a:txBody>
                  <a:tcPr/>
                </a:tc>
                <a:tc>
                  <a:txBody>
                    <a:bodyPr/>
                    <a:lstStyle/>
                    <a:p>
                      <a:r>
                        <a:rPr lang="en-US" dirty="0"/>
                        <a:t>47.8</a:t>
                      </a:r>
                    </a:p>
                  </a:txBody>
                  <a:tcPr/>
                </a:tc>
                <a:tc>
                  <a:txBody>
                    <a:bodyPr/>
                    <a:lstStyle/>
                    <a:p>
                      <a:r>
                        <a:rPr lang="en-US" dirty="0"/>
                        <a:t>46.1</a:t>
                      </a:r>
                    </a:p>
                  </a:txBody>
                  <a:tcPr/>
                </a:tc>
                <a:extLst>
                  <a:ext uri="{0D108BD9-81ED-4DB2-BD59-A6C34878D82A}">
                    <a16:rowId xmlns:a16="http://schemas.microsoft.com/office/drawing/2014/main" val="4110492278"/>
                  </a:ext>
                </a:extLst>
              </a:tr>
              <a:tr h="370840">
                <a:tc>
                  <a:txBody>
                    <a:bodyPr/>
                    <a:lstStyle/>
                    <a:p>
                      <a:r>
                        <a:rPr lang="en-US" dirty="0"/>
                        <a:t>Smokers</a:t>
                      </a:r>
                      <a:r>
                        <a:rPr lang="en-US" baseline="0" dirty="0"/>
                        <a:t> (%)</a:t>
                      </a:r>
                      <a:endParaRPr lang="en-US" dirty="0"/>
                    </a:p>
                  </a:txBody>
                  <a:tcPr/>
                </a:tc>
                <a:tc>
                  <a:txBody>
                    <a:bodyPr/>
                    <a:lstStyle/>
                    <a:p>
                      <a:r>
                        <a:rPr lang="en-US" dirty="0"/>
                        <a:t>22.8</a:t>
                      </a:r>
                    </a:p>
                  </a:txBody>
                  <a:tcPr/>
                </a:tc>
                <a:tc>
                  <a:txBody>
                    <a:bodyPr/>
                    <a:lstStyle/>
                    <a:p>
                      <a:r>
                        <a:rPr lang="en-US" dirty="0"/>
                        <a:t>23.0</a:t>
                      </a:r>
                    </a:p>
                  </a:txBody>
                  <a:tcPr/>
                </a:tc>
                <a:tc>
                  <a:txBody>
                    <a:bodyPr/>
                    <a:lstStyle/>
                    <a:p>
                      <a:r>
                        <a:rPr lang="en-US" dirty="0"/>
                        <a:t>27.7</a:t>
                      </a:r>
                    </a:p>
                  </a:txBody>
                  <a:tcPr/>
                </a:tc>
                <a:tc>
                  <a:txBody>
                    <a:bodyPr/>
                    <a:lstStyle/>
                    <a:p>
                      <a:r>
                        <a:rPr lang="en-US" dirty="0"/>
                        <a:t>26.6</a:t>
                      </a:r>
                    </a:p>
                  </a:txBody>
                  <a:tcPr/>
                </a:tc>
                <a:extLst>
                  <a:ext uri="{0D108BD9-81ED-4DB2-BD59-A6C34878D82A}">
                    <a16:rowId xmlns:a16="http://schemas.microsoft.com/office/drawing/2014/main" val="1224791056"/>
                  </a:ext>
                </a:extLst>
              </a:tr>
              <a:tr h="370840">
                <a:tc>
                  <a:txBody>
                    <a:bodyPr/>
                    <a:lstStyle/>
                    <a:p>
                      <a:r>
                        <a:rPr lang="en-US" dirty="0"/>
                        <a:t>FH (%)</a:t>
                      </a:r>
                    </a:p>
                  </a:txBody>
                  <a:tcPr/>
                </a:tc>
                <a:tc>
                  <a:txBody>
                    <a:bodyPr/>
                    <a:lstStyle/>
                    <a:p>
                      <a:r>
                        <a:rPr lang="en-US" dirty="0"/>
                        <a:t>1.7</a:t>
                      </a:r>
                    </a:p>
                  </a:txBody>
                  <a:tcPr/>
                </a:tc>
                <a:tc>
                  <a:txBody>
                    <a:bodyPr/>
                    <a:lstStyle/>
                    <a:p>
                      <a:r>
                        <a:rPr lang="en-US" dirty="0"/>
                        <a:t>1.8</a:t>
                      </a:r>
                    </a:p>
                  </a:txBody>
                  <a:tcPr/>
                </a:tc>
                <a:tc>
                  <a:txBody>
                    <a:bodyPr/>
                    <a:lstStyle/>
                    <a:p>
                      <a:r>
                        <a:rPr lang="en-US" dirty="0"/>
                        <a:t>7.0</a:t>
                      </a:r>
                    </a:p>
                  </a:txBody>
                  <a:tcPr>
                    <a:solidFill>
                      <a:srgbClr val="D6DCEB"/>
                    </a:solidFill>
                  </a:tcPr>
                </a:tc>
                <a:tc>
                  <a:txBody>
                    <a:bodyPr/>
                    <a:lstStyle/>
                    <a:p>
                      <a:r>
                        <a:rPr lang="en-US" dirty="0"/>
                        <a:t>7.6</a:t>
                      </a:r>
                    </a:p>
                  </a:txBody>
                  <a:tcPr>
                    <a:solidFill>
                      <a:srgbClr val="D6DCEB"/>
                    </a:solidFill>
                  </a:tcPr>
                </a:tc>
                <a:extLst>
                  <a:ext uri="{0D108BD9-81ED-4DB2-BD59-A6C34878D82A}">
                    <a16:rowId xmlns:a16="http://schemas.microsoft.com/office/drawing/2014/main" val="104593723"/>
                  </a:ext>
                </a:extLst>
              </a:tr>
              <a:tr h="370840">
                <a:tc>
                  <a:txBody>
                    <a:bodyPr/>
                    <a:lstStyle/>
                    <a:p>
                      <a:r>
                        <a:rPr lang="en-US" dirty="0"/>
                        <a:t>Statin Use (%)</a:t>
                      </a:r>
                    </a:p>
                  </a:txBody>
                  <a:tcPr/>
                </a:tc>
                <a:tc>
                  <a:txBody>
                    <a:bodyPr/>
                    <a:lstStyle/>
                    <a:p>
                      <a:r>
                        <a:rPr lang="en-US" dirty="0"/>
                        <a:t>99.1</a:t>
                      </a:r>
                    </a:p>
                  </a:txBody>
                  <a:tcPr/>
                </a:tc>
                <a:tc>
                  <a:txBody>
                    <a:bodyPr/>
                    <a:lstStyle/>
                    <a:p>
                      <a:r>
                        <a:rPr lang="en-US" dirty="0"/>
                        <a:t>99.2</a:t>
                      </a:r>
                    </a:p>
                  </a:txBody>
                  <a:tcPr/>
                </a:tc>
                <a:tc>
                  <a:txBody>
                    <a:bodyPr/>
                    <a:lstStyle/>
                    <a:p>
                      <a:r>
                        <a:rPr lang="en-US" dirty="0"/>
                        <a:t>83.2</a:t>
                      </a:r>
                    </a:p>
                  </a:txBody>
                  <a:tcPr>
                    <a:solidFill>
                      <a:srgbClr val="EAEAEA"/>
                    </a:solidFill>
                  </a:tcPr>
                </a:tc>
                <a:tc>
                  <a:txBody>
                    <a:bodyPr/>
                    <a:lstStyle/>
                    <a:p>
                      <a:r>
                        <a:rPr lang="en-US" dirty="0"/>
                        <a:t>83.1</a:t>
                      </a:r>
                    </a:p>
                  </a:txBody>
                  <a:tcPr>
                    <a:solidFill>
                      <a:srgbClr val="EAEAEA"/>
                    </a:solidFill>
                  </a:tcPr>
                </a:tc>
                <a:extLst>
                  <a:ext uri="{0D108BD9-81ED-4DB2-BD59-A6C34878D82A}">
                    <a16:rowId xmlns:a16="http://schemas.microsoft.com/office/drawing/2014/main" val="3562628150"/>
                  </a:ext>
                </a:extLst>
              </a:tr>
              <a:tr h="370840">
                <a:tc>
                  <a:txBody>
                    <a:bodyPr/>
                    <a:lstStyle/>
                    <a:p>
                      <a:r>
                        <a:rPr lang="en-US" sz="1600" dirty="0"/>
                        <a:t>Primary</a:t>
                      </a:r>
                      <a:r>
                        <a:rPr lang="en-US" sz="1600" baseline="0" dirty="0"/>
                        <a:t> Prevention (%)</a:t>
                      </a:r>
                      <a:endParaRPr lang="en-US" sz="1600" dirty="0"/>
                    </a:p>
                  </a:txBody>
                  <a:tcPr/>
                </a:tc>
                <a:tc>
                  <a:txBody>
                    <a:bodyPr/>
                    <a:lstStyle/>
                    <a:p>
                      <a:r>
                        <a:rPr lang="en-US" dirty="0"/>
                        <a:t>13.0</a:t>
                      </a:r>
                    </a:p>
                  </a:txBody>
                  <a:tcPr/>
                </a:tc>
                <a:tc>
                  <a:txBody>
                    <a:bodyPr/>
                    <a:lstStyle/>
                    <a:p>
                      <a:r>
                        <a:rPr lang="en-US" dirty="0"/>
                        <a:t>13.8</a:t>
                      </a:r>
                    </a:p>
                  </a:txBody>
                  <a:tcPr/>
                </a:tc>
                <a:tc>
                  <a:txBody>
                    <a:bodyPr/>
                    <a:lstStyle/>
                    <a:p>
                      <a:r>
                        <a:rPr lang="en-US" dirty="0"/>
                        <a:t>18.9</a:t>
                      </a:r>
                    </a:p>
                  </a:txBody>
                  <a:tcPr>
                    <a:solidFill>
                      <a:schemeClr val="tx2">
                        <a:lumMod val="20000"/>
                        <a:lumOff val="80000"/>
                      </a:schemeClr>
                    </a:solidFill>
                  </a:tcPr>
                </a:tc>
                <a:tc>
                  <a:txBody>
                    <a:bodyPr/>
                    <a:lstStyle/>
                    <a:p>
                      <a:r>
                        <a:rPr lang="en-US" dirty="0"/>
                        <a:t>18.5</a:t>
                      </a:r>
                    </a:p>
                  </a:txBody>
                  <a:tcPr>
                    <a:solidFill>
                      <a:schemeClr val="tx2">
                        <a:lumMod val="20000"/>
                        <a:lumOff val="80000"/>
                      </a:schemeClr>
                    </a:solidFill>
                  </a:tcPr>
                </a:tc>
                <a:extLst>
                  <a:ext uri="{0D108BD9-81ED-4DB2-BD59-A6C34878D82A}">
                    <a16:rowId xmlns:a16="http://schemas.microsoft.com/office/drawing/2014/main" val="734783217"/>
                  </a:ext>
                </a:extLst>
              </a:tr>
              <a:tr h="370840">
                <a:tc>
                  <a:txBody>
                    <a:bodyPr/>
                    <a:lstStyle/>
                    <a:p>
                      <a:r>
                        <a:rPr lang="en-US" dirty="0"/>
                        <a:t>LDLC (mg/</a:t>
                      </a:r>
                      <a:r>
                        <a:rPr lang="en-US" dirty="0" err="1"/>
                        <a:t>dL</a:t>
                      </a:r>
                      <a:r>
                        <a:rPr lang="en-US" dirty="0"/>
                        <a:t>)</a:t>
                      </a:r>
                    </a:p>
                  </a:txBody>
                  <a:tcPr/>
                </a:tc>
                <a:tc>
                  <a:txBody>
                    <a:bodyPr/>
                    <a:lstStyle/>
                    <a:p>
                      <a:r>
                        <a:rPr lang="en-US" dirty="0"/>
                        <a:t>94</a:t>
                      </a:r>
                    </a:p>
                  </a:txBody>
                  <a:tcPr/>
                </a:tc>
                <a:tc>
                  <a:txBody>
                    <a:bodyPr/>
                    <a:lstStyle/>
                    <a:p>
                      <a:r>
                        <a:rPr lang="en-US" dirty="0"/>
                        <a:t>94</a:t>
                      </a:r>
                    </a:p>
                  </a:txBody>
                  <a:tcPr/>
                </a:tc>
                <a:tc>
                  <a:txBody>
                    <a:bodyPr/>
                    <a:lstStyle/>
                    <a:p>
                      <a:r>
                        <a:rPr lang="en-US" dirty="0"/>
                        <a:t>134</a:t>
                      </a:r>
                    </a:p>
                  </a:txBody>
                  <a:tcPr>
                    <a:solidFill>
                      <a:srgbClr val="EAEAEA"/>
                    </a:solidFill>
                  </a:tcPr>
                </a:tc>
                <a:tc>
                  <a:txBody>
                    <a:bodyPr/>
                    <a:lstStyle/>
                    <a:p>
                      <a:r>
                        <a:rPr lang="en-US" dirty="0">
                          <a:solidFill>
                            <a:schemeClr val="tx1"/>
                          </a:solidFill>
                        </a:rPr>
                        <a:t>133</a:t>
                      </a:r>
                    </a:p>
                  </a:txBody>
                  <a:tcPr>
                    <a:solidFill>
                      <a:srgbClr val="EAEAEA"/>
                    </a:solidFill>
                  </a:tcPr>
                </a:tc>
                <a:extLst>
                  <a:ext uri="{0D108BD9-81ED-4DB2-BD59-A6C34878D82A}">
                    <a16:rowId xmlns:a16="http://schemas.microsoft.com/office/drawing/2014/main" val="1721014093"/>
                  </a:ext>
                </a:extLst>
              </a:tr>
              <a:tr h="370840">
                <a:tc>
                  <a:txBody>
                    <a:bodyPr/>
                    <a:lstStyle/>
                    <a:p>
                      <a:r>
                        <a:rPr lang="en-US" dirty="0"/>
                        <a:t>Apo B (mg/</a:t>
                      </a:r>
                      <a:r>
                        <a:rPr lang="en-US" dirty="0" err="1"/>
                        <a:t>dL</a:t>
                      </a:r>
                      <a:r>
                        <a:rPr lang="en-US" dirty="0"/>
                        <a:t>)</a:t>
                      </a:r>
                    </a:p>
                  </a:txBody>
                  <a:tcPr/>
                </a:tc>
                <a:tc>
                  <a:txBody>
                    <a:bodyPr/>
                    <a:lstStyle/>
                    <a:p>
                      <a:r>
                        <a:rPr lang="en-US" dirty="0"/>
                        <a:t>80</a:t>
                      </a:r>
                    </a:p>
                  </a:txBody>
                  <a:tcPr/>
                </a:tc>
                <a:tc>
                  <a:txBody>
                    <a:bodyPr/>
                    <a:lstStyle/>
                    <a:p>
                      <a:r>
                        <a:rPr lang="en-US" dirty="0"/>
                        <a:t>80</a:t>
                      </a:r>
                    </a:p>
                  </a:txBody>
                  <a:tcPr/>
                </a:tc>
                <a:tc>
                  <a:txBody>
                    <a:bodyPr/>
                    <a:lstStyle/>
                    <a:p>
                      <a:r>
                        <a:rPr lang="en-US" dirty="0"/>
                        <a:t>106</a:t>
                      </a:r>
                    </a:p>
                  </a:txBody>
                  <a:tcPr/>
                </a:tc>
                <a:tc>
                  <a:txBody>
                    <a:bodyPr/>
                    <a:lstStyle/>
                    <a:p>
                      <a:r>
                        <a:rPr lang="en-US" dirty="0"/>
                        <a:t>106</a:t>
                      </a:r>
                    </a:p>
                  </a:txBody>
                  <a:tcPr/>
                </a:tc>
                <a:extLst>
                  <a:ext uri="{0D108BD9-81ED-4DB2-BD59-A6C34878D82A}">
                    <a16:rowId xmlns:a16="http://schemas.microsoft.com/office/drawing/2014/main" val="2578513739"/>
                  </a:ext>
                </a:extLst>
              </a:tr>
              <a:tr h="370840">
                <a:tc>
                  <a:txBody>
                    <a:bodyPr/>
                    <a:lstStyle/>
                    <a:p>
                      <a:r>
                        <a:rPr lang="en-US" dirty="0"/>
                        <a:t>TG (mg/</a:t>
                      </a:r>
                      <a:r>
                        <a:rPr lang="en-US" dirty="0" err="1"/>
                        <a:t>dL</a:t>
                      </a:r>
                      <a:r>
                        <a:rPr lang="en-US" dirty="0"/>
                        <a:t>)</a:t>
                      </a:r>
                    </a:p>
                  </a:txBody>
                  <a:tcPr/>
                </a:tc>
                <a:tc>
                  <a:txBody>
                    <a:bodyPr/>
                    <a:lstStyle/>
                    <a:p>
                      <a:r>
                        <a:rPr lang="en-US" dirty="0"/>
                        <a:t>124</a:t>
                      </a:r>
                    </a:p>
                  </a:txBody>
                  <a:tcPr/>
                </a:tc>
                <a:tc>
                  <a:txBody>
                    <a:bodyPr/>
                    <a:lstStyle/>
                    <a:p>
                      <a:r>
                        <a:rPr lang="en-US" dirty="0"/>
                        <a:t>125</a:t>
                      </a:r>
                    </a:p>
                  </a:txBody>
                  <a:tcPr/>
                </a:tc>
                <a:tc>
                  <a:txBody>
                    <a:bodyPr/>
                    <a:lstStyle/>
                    <a:p>
                      <a:r>
                        <a:rPr lang="en-US" dirty="0"/>
                        <a:t>157</a:t>
                      </a:r>
                    </a:p>
                  </a:txBody>
                  <a:tcPr/>
                </a:tc>
                <a:tc>
                  <a:txBody>
                    <a:bodyPr/>
                    <a:lstStyle/>
                    <a:p>
                      <a:r>
                        <a:rPr lang="en-US" dirty="0"/>
                        <a:t>154</a:t>
                      </a:r>
                    </a:p>
                  </a:txBody>
                  <a:tcPr/>
                </a:tc>
                <a:extLst>
                  <a:ext uri="{0D108BD9-81ED-4DB2-BD59-A6C34878D82A}">
                    <a16:rowId xmlns:a16="http://schemas.microsoft.com/office/drawing/2014/main" val="1921971631"/>
                  </a:ext>
                </a:extLst>
              </a:tr>
              <a:tr h="370840">
                <a:tc>
                  <a:txBody>
                    <a:bodyPr/>
                    <a:lstStyle/>
                    <a:p>
                      <a:r>
                        <a:rPr lang="en-US" dirty="0" err="1"/>
                        <a:t>Lp</a:t>
                      </a:r>
                      <a:r>
                        <a:rPr lang="en-US" dirty="0"/>
                        <a:t>(a) (mg/</a:t>
                      </a:r>
                      <a:r>
                        <a:rPr lang="en-US" dirty="0" err="1"/>
                        <a:t>dL</a:t>
                      </a:r>
                      <a:r>
                        <a:rPr lang="en-US" dirty="0"/>
                        <a:t>)</a:t>
                      </a:r>
                    </a:p>
                  </a:txBody>
                  <a:tcPr/>
                </a:tc>
                <a:tc>
                  <a:txBody>
                    <a:bodyPr/>
                    <a:lstStyle/>
                    <a:p>
                      <a:r>
                        <a:rPr lang="en-US" dirty="0"/>
                        <a:t>19</a:t>
                      </a:r>
                    </a:p>
                  </a:txBody>
                  <a:tcPr/>
                </a:tc>
                <a:tc>
                  <a:txBody>
                    <a:bodyPr/>
                    <a:lstStyle/>
                    <a:p>
                      <a:r>
                        <a:rPr lang="en-US" dirty="0"/>
                        <a:t>19</a:t>
                      </a:r>
                    </a:p>
                  </a:txBody>
                  <a:tcPr/>
                </a:tc>
                <a:tc>
                  <a:txBody>
                    <a:bodyPr/>
                    <a:lstStyle/>
                    <a:p>
                      <a:r>
                        <a:rPr lang="en-US" dirty="0"/>
                        <a:t>19</a:t>
                      </a:r>
                    </a:p>
                  </a:txBody>
                  <a:tcPr/>
                </a:tc>
                <a:tc>
                  <a:txBody>
                    <a:bodyPr/>
                    <a:lstStyle/>
                    <a:p>
                      <a:r>
                        <a:rPr lang="en-US" dirty="0"/>
                        <a:t>20</a:t>
                      </a:r>
                    </a:p>
                  </a:txBody>
                  <a:tcPr/>
                </a:tc>
                <a:extLst>
                  <a:ext uri="{0D108BD9-81ED-4DB2-BD59-A6C34878D82A}">
                    <a16:rowId xmlns:a16="http://schemas.microsoft.com/office/drawing/2014/main" val="3553106857"/>
                  </a:ext>
                </a:extLst>
              </a:tr>
              <a:tr h="370840">
                <a:tc>
                  <a:txBody>
                    <a:bodyPr/>
                    <a:lstStyle/>
                    <a:p>
                      <a:r>
                        <a:rPr lang="en-US" dirty="0" err="1"/>
                        <a:t>hsCRP</a:t>
                      </a:r>
                      <a:r>
                        <a:rPr lang="en-US" dirty="0"/>
                        <a:t> (mg/L)</a:t>
                      </a:r>
                    </a:p>
                  </a:txBody>
                  <a:tcPr/>
                </a:tc>
                <a:tc>
                  <a:txBody>
                    <a:bodyPr/>
                    <a:lstStyle/>
                    <a:p>
                      <a:r>
                        <a:rPr lang="en-US" dirty="0"/>
                        <a:t>1.8</a:t>
                      </a:r>
                    </a:p>
                  </a:txBody>
                  <a:tcPr/>
                </a:tc>
                <a:tc>
                  <a:txBody>
                    <a:bodyPr/>
                    <a:lstStyle/>
                    <a:p>
                      <a:r>
                        <a:rPr lang="en-US" dirty="0"/>
                        <a:t>1.7</a:t>
                      </a:r>
                    </a:p>
                  </a:txBody>
                  <a:tcPr/>
                </a:tc>
                <a:tc>
                  <a:txBody>
                    <a:bodyPr/>
                    <a:lstStyle/>
                    <a:p>
                      <a:r>
                        <a:rPr lang="en-US" dirty="0"/>
                        <a:t>2.3</a:t>
                      </a:r>
                    </a:p>
                  </a:txBody>
                  <a:tcPr/>
                </a:tc>
                <a:tc>
                  <a:txBody>
                    <a:bodyPr/>
                    <a:lstStyle/>
                    <a:p>
                      <a:r>
                        <a:rPr lang="en-US" dirty="0"/>
                        <a:t>2.3</a:t>
                      </a:r>
                    </a:p>
                  </a:txBody>
                  <a:tcPr/>
                </a:tc>
                <a:extLst>
                  <a:ext uri="{0D108BD9-81ED-4DB2-BD59-A6C34878D82A}">
                    <a16:rowId xmlns:a16="http://schemas.microsoft.com/office/drawing/2014/main" val="2107220698"/>
                  </a:ext>
                </a:extLst>
              </a:tr>
              <a:tr h="370840">
                <a:tc>
                  <a:txBody>
                    <a:bodyPr/>
                    <a:lstStyle/>
                    <a:p>
                      <a:r>
                        <a:rPr lang="en-US" sz="1600" dirty="0"/>
                        <a:t>Absolute</a:t>
                      </a:r>
                      <a:r>
                        <a:rPr lang="en-US" sz="1600" baseline="0" dirty="0"/>
                        <a:t> risk (MACE+)*</a:t>
                      </a:r>
                      <a:endParaRPr lang="en-US" sz="1600" dirty="0"/>
                    </a:p>
                  </a:txBody>
                  <a:tcPr/>
                </a:tc>
                <a:tc gridSpan="2">
                  <a:txBody>
                    <a:bodyPr/>
                    <a:lstStyle/>
                    <a:p>
                      <a:r>
                        <a:rPr lang="en-US" sz="1400" dirty="0"/>
                        <a:t>3.02 per 100 person-years</a:t>
                      </a:r>
                    </a:p>
                  </a:txBody>
                  <a:tcPr/>
                </a:tc>
                <a:tc hMerge="1">
                  <a:txBody>
                    <a:bodyPr/>
                    <a:lstStyle/>
                    <a:p>
                      <a:endParaRPr lang="en-US" dirty="0"/>
                    </a:p>
                  </a:txBody>
                  <a:tcPr/>
                </a:tc>
                <a:tc gridSpan="2">
                  <a:txBody>
                    <a:bodyPr/>
                    <a:lstStyle/>
                    <a:p>
                      <a:r>
                        <a:rPr lang="en-US" sz="1400" dirty="0"/>
                        <a:t>4.19 per 100 person-years</a:t>
                      </a:r>
                    </a:p>
                  </a:txBody>
                  <a:tcPr>
                    <a:solidFill>
                      <a:srgbClr val="EAEAEA"/>
                    </a:solidFill>
                  </a:tcPr>
                </a:tc>
                <a:tc hMerge="1">
                  <a:txBody>
                    <a:bodyPr/>
                    <a:lstStyle/>
                    <a:p>
                      <a:endParaRPr lang="en-US" dirty="0"/>
                    </a:p>
                  </a:txBody>
                  <a:tcPr/>
                </a:tc>
                <a:extLst>
                  <a:ext uri="{0D108BD9-81ED-4DB2-BD59-A6C34878D82A}">
                    <a16:rowId xmlns:a16="http://schemas.microsoft.com/office/drawing/2014/main" val="1893312782"/>
                  </a:ext>
                </a:extLst>
              </a:tr>
            </a:tbl>
          </a:graphicData>
        </a:graphic>
      </p:graphicFrame>
      <p:sp>
        <p:nvSpPr>
          <p:cNvPr id="4" name="Rectangle 3"/>
          <p:cNvSpPr/>
          <p:nvPr/>
        </p:nvSpPr>
        <p:spPr>
          <a:xfrm>
            <a:off x="2896286" y="4290167"/>
            <a:ext cx="2237913" cy="295485"/>
          </a:xfrm>
          <a:prstGeom prst="rect">
            <a:avLst/>
          </a:prstGeom>
          <a:noFill/>
          <a:ln w="22225">
            <a:solidFill>
              <a:srgbClr val="FF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222" y="6152550"/>
            <a:ext cx="2114937" cy="284672"/>
          </a:xfrm>
          <a:prstGeom prst="rect">
            <a:avLst/>
          </a:prstGeom>
          <a:noFill/>
          <a:ln w="22225">
            <a:solidFill>
              <a:srgbClr val="FF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12122" y="4283072"/>
            <a:ext cx="2181000" cy="302581"/>
          </a:xfrm>
          <a:prstGeom prst="rect">
            <a:avLst/>
          </a:prstGeom>
          <a:noFill/>
          <a:ln w="22225">
            <a:solidFill>
              <a:srgbClr val="FF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00426" y="6142439"/>
            <a:ext cx="2114937" cy="284672"/>
          </a:xfrm>
          <a:prstGeom prst="rect">
            <a:avLst/>
          </a:prstGeom>
          <a:noFill/>
          <a:ln w="22225">
            <a:solidFill>
              <a:srgbClr val="FF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97837" y="6547345"/>
            <a:ext cx="1215717" cy="276999"/>
          </a:xfrm>
          <a:prstGeom prst="rect">
            <a:avLst/>
          </a:prstGeom>
          <a:noFill/>
        </p:spPr>
        <p:txBody>
          <a:bodyPr wrap="none" rtlCol="0">
            <a:spAutoFit/>
          </a:bodyPr>
          <a:lstStyle/>
          <a:p>
            <a:r>
              <a:rPr lang="en-US" sz="1200" dirty="0"/>
              <a:t>Ridker ACC 2017</a:t>
            </a:r>
          </a:p>
        </p:txBody>
      </p:sp>
      <p:sp>
        <p:nvSpPr>
          <p:cNvPr id="5" name="TextBox 4"/>
          <p:cNvSpPr txBox="1"/>
          <p:nvPr/>
        </p:nvSpPr>
        <p:spPr>
          <a:xfrm>
            <a:off x="300722" y="6487942"/>
            <a:ext cx="2420278" cy="338554"/>
          </a:xfrm>
          <a:prstGeom prst="rect">
            <a:avLst/>
          </a:prstGeom>
          <a:noFill/>
        </p:spPr>
        <p:txBody>
          <a:bodyPr wrap="none" rtlCol="0">
            <a:spAutoFit/>
          </a:bodyPr>
          <a:lstStyle/>
          <a:p>
            <a:r>
              <a:rPr lang="en-US" sz="1600" dirty="0"/>
              <a:t>* Placebo group event rate</a:t>
            </a:r>
          </a:p>
        </p:txBody>
      </p:sp>
    </p:spTree>
    <p:extLst>
      <p:ext uri="{BB962C8B-B14F-4D97-AF65-F5344CB8AC3E}">
        <p14:creationId xmlns:p14="http://schemas.microsoft.com/office/powerpoint/2010/main" val="82942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noGrp="1"/>
          </p:cNvGraphicFramePr>
          <p:nvPr>
            <p:ph sz="quarter" idx="4294967295"/>
            <p:extLst/>
          </p:nvPr>
        </p:nvGraphicFramePr>
        <p:xfrm>
          <a:off x="4343400" y="1295400"/>
          <a:ext cx="47244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8"/>
          <p:cNvGraphicFramePr>
            <a:graphicFrameLocks/>
          </p:cNvGraphicFramePr>
          <p:nvPr>
            <p:extLst/>
          </p:nvPr>
        </p:nvGraphicFramePr>
        <p:xfrm>
          <a:off x="76200" y="1295400"/>
          <a:ext cx="485394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28600" y="5830675"/>
            <a:ext cx="8610600" cy="646331"/>
          </a:xfrm>
          <a:prstGeom prst="rect">
            <a:avLst/>
          </a:prstGeom>
          <a:noFill/>
          <a:ln>
            <a:noFill/>
          </a:ln>
        </p:spPr>
        <p:txBody>
          <a:bodyPr wrap="square" rtlCol="0">
            <a:spAutoFit/>
          </a:bodyPr>
          <a:lstStyle/>
          <a:p>
            <a:endParaRPr lang="en-US" sz="1200" b="1" dirty="0">
              <a:solidFill>
                <a:prstClr val="black"/>
              </a:solidFill>
            </a:endParaRPr>
          </a:p>
          <a:p>
            <a:r>
              <a:rPr lang="en-US" sz="800" b="1" dirty="0">
                <a:solidFill>
                  <a:prstClr val="black"/>
                </a:solidFill>
              </a:rPr>
              <a:t>Placebo</a:t>
            </a:r>
            <a:r>
              <a:rPr lang="en-US" sz="800" dirty="0">
                <a:solidFill>
                  <a:prstClr val="black"/>
                </a:solidFill>
              </a:rPr>
              <a:t> 	8409     7417     7071      6464      5086      3437     2259     925     356      172       57 	</a:t>
            </a:r>
            <a:r>
              <a:rPr lang="en-US" sz="800" b="1" dirty="0">
                <a:solidFill>
                  <a:prstClr val="black"/>
                </a:solidFill>
              </a:rPr>
              <a:t>Placebo</a:t>
            </a:r>
            <a:r>
              <a:rPr lang="en-US" sz="800" dirty="0">
                <a:solidFill>
                  <a:prstClr val="black"/>
                </a:solidFill>
              </a:rPr>
              <a:t>             5309     4743     4606     4734     4909     4320     2713     1027     301      132      42 </a:t>
            </a:r>
          </a:p>
          <a:p>
            <a:r>
              <a:rPr lang="en-US" sz="800" b="1" dirty="0">
                <a:solidFill>
                  <a:prstClr val="black"/>
                </a:solidFill>
              </a:rPr>
              <a:t>Bococizumab</a:t>
            </a:r>
            <a:r>
              <a:rPr lang="en-US" sz="800" dirty="0">
                <a:solidFill>
                  <a:prstClr val="black"/>
                </a:solidFill>
              </a:rPr>
              <a:t>	8408     7392     7082      6452      5081      3429     2297     931     341      177       66	</a:t>
            </a:r>
            <a:r>
              <a:rPr lang="en-US" sz="800" b="1" dirty="0" err="1">
                <a:solidFill>
                  <a:prstClr val="black"/>
                </a:solidFill>
              </a:rPr>
              <a:t>Bococizumab</a:t>
            </a:r>
            <a:r>
              <a:rPr lang="en-US" sz="800" dirty="0">
                <a:solidFill>
                  <a:prstClr val="black"/>
                </a:solidFill>
              </a:rPr>
              <a:t>   5312     4763     4609     4680     4908     4352     2798     1084     312      139      47</a:t>
            </a:r>
          </a:p>
          <a:p>
            <a:r>
              <a:rPr lang="en-US" sz="800" dirty="0">
                <a:solidFill>
                  <a:prstClr val="black"/>
                </a:solidFill>
              </a:rPr>
              <a:t>                                                                                                                 </a:t>
            </a:r>
            <a:endParaRPr lang="en-US" sz="800" b="1" dirty="0">
              <a:solidFill>
                <a:prstClr val="black"/>
              </a:solidFill>
            </a:endParaRPr>
          </a:p>
        </p:txBody>
      </p:sp>
      <p:sp>
        <p:nvSpPr>
          <p:cNvPr id="2" name="TextBox 1"/>
          <p:cNvSpPr txBox="1"/>
          <p:nvPr/>
        </p:nvSpPr>
        <p:spPr>
          <a:xfrm>
            <a:off x="1577644" y="943198"/>
            <a:ext cx="2417970" cy="338554"/>
          </a:xfrm>
          <a:prstGeom prst="rect">
            <a:avLst/>
          </a:prstGeom>
          <a:noFill/>
        </p:spPr>
        <p:txBody>
          <a:bodyPr wrap="none" rtlCol="0">
            <a:spAutoFit/>
          </a:bodyPr>
          <a:lstStyle/>
          <a:p>
            <a:r>
              <a:rPr lang="en-US" sz="1600" b="1" dirty="0"/>
              <a:t>SPIRE-1 (LDLC </a:t>
            </a:r>
            <a:r>
              <a:rPr lang="en-US" sz="1600" b="1" u="sng" dirty="0"/>
              <a:t>&gt;</a:t>
            </a:r>
            <a:r>
              <a:rPr lang="en-US" sz="1600" b="1" dirty="0"/>
              <a:t> 70 mg/</a:t>
            </a:r>
            <a:r>
              <a:rPr lang="en-US" sz="1600" b="1" dirty="0" err="1"/>
              <a:t>dL</a:t>
            </a:r>
            <a:r>
              <a:rPr lang="en-US" sz="1600" b="1" dirty="0"/>
              <a:t>)</a:t>
            </a:r>
          </a:p>
        </p:txBody>
      </p:sp>
      <p:sp>
        <p:nvSpPr>
          <p:cNvPr id="9" name="TextBox 8"/>
          <p:cNvSpPr txBox="1"/>
          <p:nvPr/>
        </p:nvSpPr>
        <p:spPr>
          <a:xfrm>
            <a:off x="5931634" y="960075"/>
            <a:ext cx="2522165" cy="338554"/>
          </a:xfrm>
          <a:prstGeom prst="rect">
            <a:avLst/>
          </a:prstGeom>
          <a:noFill/>
        </p:spPr>
        <p:txBody>
          <a:bodyPr wrap="none" rtlCol="0">
            <a:spAutoFit/>
          </a:bodyPr>
          <a:lstStyle/>
          <a:p>
            <a:r>
              <a:rPr lang="en-US" sz="1600" b="1" dirty="0"/>
              <a:t>SPIRE-2 (LDLC </a:t>
            </a:r>
            <a:r>
              <a:rPr lang="en-US" sz="1600" b="1" u="sng" dirty="0"/>
              <a:t>&gt;</a:t>
            </a:r>
            <a:r>
              <a:rPr lang="en-US" sz="1600" b="1" dirty="0"/>
              <a:t> 100 mg/</a:t>
            </a:r>
            <a:r>
              <a:rPr lang="en-US" sz="1600" b="1" dirty="0" err="1"/>
              <a:t>dL</a:t>
            </a:r>
            <a:r>
              <a:rPr lang="en-US" sz="1600" b="1" dirty="0"/>
              <a:t>)</a:t>
            </a:r>
          </a:p>
        </p:txBody>
      </p:sp>
      <p:sp>
        <p:nvSpPr>
          <p:cNvPr id="10" name="TextBox 9"/>
          <p:cNvSpPr txBox="1"/>
          <p:nvPr/>
        </p:nvSpPr>
        <p:spPr>
          <a:xfrm>
            <a:off x="450854" y="109438"/>
            <a:ext cx="635141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1">
                    <a:lumMod val="75000"/>
                  </a:schemeClr>
                </a:solidFill>
                <a:effectLst/>
                <a:uLnTx/>
                <a:uFillTx/>
              </a:rPr>
              <a:t>The SPIRE 1 and SPIRE 2 Cardiovascular Outcomes Trials:</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accent1">
                    <a:lumMod val="75000"/>
                  </a:schemeClr>
                </a:solidFill>
              </a:rPr>
              <a:t>Confirmation of</a:t>
            </a:r>
            <a:r>
              <a:rPr kumimoji="0" lang="en-US" sz="2000" b="1" i="0" u="none" strike="noStrike" kern="0" cap="none" spc="0" normalizeH="0" baseline="0" noProof="0" dirty="0">
                <a:ln>
                  <a:noFill/>
                </a:ln>
                <a:solidFill>
                  <a:schemeClr val="accent1">
                    <a:lumMod val="75000"/>
                  </a:schemeClr>
                </a:solidFill>
                <a:effectLst/>
                <a:uLnTx/>
                <a:uFillTx/>
              </a:rPr>
              <a:t> Attenuation in LDLC Reduction Over Time</a:t>
            </a:r>
            <a:endParaRPr kumimoji="0" lang="en-US" sz="2000" b="1" i="0" u="none" strike="noStrike" kern="0" cap="none" spc="0" normalizeH="0" baseline="0" noProof="0" dirty="0">
              <a:ln>
                <a:noFill/>
              </a:ln>
              <a:solidFill>
                <a:schemeClr val="accent1"/>
              </a:solidFill>
              <a:effectLst/>
              <a:uLnTx/>
              <a:uFillTx/>
            </a:endParaRPr>
          </a:p>
        </p:txBody>
      </p:sp>
      <p:sp>
        <p:nvSpPr>
          <p:cNvPr id="11" name="TextBox 10"/>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21013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411" t="20509" r="698" b="1315"/>
          <a:stretch/>
        </p:blipFill>
        <p:spPr>
          <a:xfrm>
            <a:off x="2004424" y="1320703"/>
            <a:ext cx="4874051" cy="2700474"/>
          </a:xfrm>
          <a:prstGeom prst="rect">
            <a:avLst/>
          </a:prstGeom>
        </p:spPr>
      </p:pic>
      <p:sp>
        <p:nvSpPr>
          <p:cNvPr id="3" name="TextBox 1"/>
          <p:cNvSpPr txBox="1"/>
          <p:nvPr/>
        </p:nvSpPr>
        <p:spPr>
          <a:xfrm rot="16200000">
            <a:off x="799507" y="2304568"/>
            <a:ext cx="1914528" cy="28338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n-lt"/>
                <a:ea typeface="+mn-ea"/>
                <a:cs typeface="+mn-cs"/>
              </a:rPr>
              <a:t>Percent Change in LDLC </a:t>
            </a:r>
          </a:p>
        </p:txBody>
      </p:sp>
      <p:sp>
        <p:nvSpPr>
          <p:cNvPr id="5" name="TextBox 4"/>
          <p:cNvSpPr txBox="1"/>
          <p:nvPr/>
        </p:nvSpPr>
        <p:spPr>
          <a:xfrm>
            <a:off x="450850" y="336550"/>
            <a:ext cx="7609776"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1">
                    <a:lumMod val="75000"/>
                  </a:schemeClr>
                </a:solidFill>
                <a:effectLst/>
                <a:uLnTx/>
                <a:uFillTx/>
              </a:rPr>
              <a:t>The SPIRE 1 and SPIRE 2 Cardiovascular Outcomes Trials:</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accent1">
                    <a:lumMod val="75000"/>
                  </a:schemeClr>
                </a:solidFill>
              </a:rPr>
              <a:t>Confirmation of</a:t>
            </a:r>
            <a:r>
              <a:rPr kumimoji="0" lang="en-US" sz="2000" b="1" i="0" u="none" strike="noStrike" kern="0" cap="none" spc="0" normalizeH="0" baseline="0" noProof="0" dirty="0">
                <a:ln>
                  <a:noFill/>
                </a:ln>
                <a:solidFill>
                  <a:schemeClr val="accent1">
                    <a:lumMod val="75000"/>
                  </a:schemeClr>
                </a:solidFill>
                <a:effectLst/>
                <a:uLnTx/>
                <a:uFillTx/>
              </a:rPr>
              <a:t> Wide Individual Variability in Percent LDLC Reduction</a:t>
            </a:r>
            <a:endParaRPr kumimoji="0" lang="en-US" sz="2000" b="1" i="0" u="none" strike="noStrike" kern="0" cap="none" spc="0" normalizeH="0" baseline="0" noProof="0" dirty="0">
              <a:ln>
                <a:noFill/>
              </a:ln>
              <a:solidFill>
                <a:schemeClr val="accent1"/>
              </a:solidFill>
              <a:effectLst/>
              <a:uLnTx/>
              <a:uFillTx/>
            </a:endParaRPr>
          </a:p>
        </p:txBody>
      </p:sp>
      <p:sp>
        <p:nvSpPr>
          <p:cNvPr id="4" name="TextBox 3"/>
          <p:cNvSpPr txBox="1"/>
          <p:nvPr/>
        </p:nvSpPr>
        <p:spPr>
          <a:xfrm>
            <a:off x="4003092" y="1079555"/>
            <a:ext cx="1057341" cy="369332"/>
          </a:xfrm>
          <a:prstGeom prst="rect">
            <a:avLst/>
          </a:prstGeom>
          <a:noFill/>
        </p:spPr>
        <p:txBody>
          <a:bodyPr wrap="none" rtlCol="0">
            <a:spAutoFit/>
          </a:bodyPr>
          <a:lstStyle/>
          <a:p>
            <a:r>
              <a:rPr lang="en-US" dirty="0"/>
              <a:t>14 weeks</a:t>
            </a:r>
          </a:p>
        </p:txBody>
      </p:sp>
      <p:pic>
        <p:nvPicPr>
          <p:cNvPr id="7" name="Picture 6"/>
          <p:cNvPicPr>
            <a:picLocks noChangeAspect="1"/>
          </p:cNvPicPr>
          <p:nvPr/>
        </p:nvPicPr>
        <p:blipFill rotWithShape="1">
          <a:blip r:embed="rId3" cstate="print"/>
          <a:srcRect l="7343" t="19338" r="1847" b="1783"/>
          <a:stretch/>
        </p:blipFill>
        <p:spPr>
          <a:xfrm>
            <a:off x="2068167" y="4180044"/>
            <a:ext cx="4927193" cy="2608664"/>
          </a:xfrm>
          <a:prstGeom prst="rect">
            <a:avLst/>
          </a:prstGeom>
        </p:spPr>
      </p:pic>
      <p:sp>
        <p:nvSpPr>
          <p:cNvPr id="8" name="TextBox 7"/>
          <p:cNvSpPr txBox="1"/>
          <p:nvPr/>
        </p:nvSpPr>
        <p:spPr>
          <a:xfrm rot="16200000">
            <a:off x="866248" y="5146154"/>
            <a:ext cx="192873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Percent Change in LDLC</a:t>
            </a:r>
          </a:p>
        </p:txBody>
      </p:sp>
      <p:sp>
        <p:nvSpPr>
          <p:cNvPr id="9" name="TextBox 8"/>
          <p:cNvSpPr txBox="1"/>
          <p:nvPr/>
        </p:nvSpPr>
        <p:spPr>
          <a:xfrm>
            <a:off x="4055658" y="4020759"/>
            <a:ext cx="1057341" cy="369332"/>
          </a:xfrm>
          <a:prstGeom prst="rect">
            <a:avLst/>
          </a:prstGeom>
          <a:noFill/>
        </p:spPr>
        <p:txBody>
          <a:bodyPr wrap="none" rtlCol="0">
            <a:spAutoFit/>
          </a:bodyPr>
          <a:lstStyle/>
          <a:p>
            <a:r>
              <a:rPr lang="en-US" dirty="0"/>
              <a:t>52 weeks</a:t>
            </a:r>
          </a:p>
        </p:txBody>
      </p:sp>
      <p:sp>
        <p:nvSpPr>
          <p:cNvPr id="10" name="TextBox 9"/>
          <p:cNvSpPr txBox="1"/>
          <p:nvPr/>
        </p:nvSpPr>
        <p:spPr>
          <a:xfrm>
            <a:off x="7928284" y="6570374"/>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392103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4651" y="1432974"/>
            <a:ext cx="3619499"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Placebo		</a:t>
            </a:r>
            <a:r>
              <a:rPr kumimoji="0" lang="en-US" sz="1400" b="1" i="0" u="none" strike="noStrike" kern="0" cap="none" spc="0" normalizeH="0" baseline="0" noProof="0" dirty="0">
                <a:ln>
                  <a:noFill/>
                </a:ln>
                <a:solidFill>
                  <a:srgbClr val="0070C0"/>
                </a:solidFill>
                <a:effectLst/>
                <a:uLnTx/>
                <a:uFillTx/>
              </a:rPr>
              <a:t>173 events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prstClr val="black"/>
                </a:solidFill>
                <a:effectLst/>
                <a:uLnTx/>
                <a:uFillTx/>
              </a:rPr>
              <a:t>Bococizumab</a:t>
            </a:r>
            <a:r>
              <a:rPr kumimoji="0" lang="en-US" sz="1400" b="1" i="0" u="none" strike="noStrike" kern="0" cap="none" spc="0" normalizeH="0" baseline="0" noProof="0" dirty="0">
                <a:ln>
                  <a:noFill/>
                </a:ln>
                <a:solidFill>
                  <a:prstClr val="black"/>
                </a:solidFill>
                <a:effectLst/>
                <a:uLnTx/>
                <a:uFillTx/>
              </a:rPr>
              <a:t> 150 mg	</a:t>
            </a:r>
            <a:r>
              <a:rPr kumimoji="0" lang="en-US" sz="1400" b="1" i="0" u="none" strike="noStrike" kern="0" cap="none" spc="0" normalizeH="0" baseline="0" noProof="0" dirty="0">
                <a:ln>
                  <a:noFill/>
                </a:ln>
                <a:solidFill>
                  <a:srgbClr val="0070C0"/>
                </a:solidFill>
                <a:effectLst/>
                <a:uLnTx/>
                <a:uFillTx/>
              </a:rPr>
              <a:t>173 events</a:t>
            </a:r>
          </a:p>
        </p:txBody>
      </p:sp>
      <p:sp>
        <p:nvSpPr>
          <p:cNvPr id="6" name="TextBox 5"/>
          <p:cNvSpPr txBox="1"/>
          <p:nvPr/>
        </p:nvSpPr>
        <p:spPr>
          <a:xfrm rot="16200000">
            <a:off x="-1049328" y="3159135"/>
            <a:ext cx="3398687" cy="307777"/>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Cumulative proportion with MACE + UARUR</a:t>
            </a:r>
          </a:p>
        </p:txBody>
      </p:sp>
      <p:sp>
        <p:nvSpPr>
          <p:cNvPr id="7" name="TextBox 6"/>
          <p:cNvSpPr txBox="1"/>
          <p:nvPr/>
        </p:nvSpPr>
        <p:spPr>
          <a:xfrm>
            <a:off x="4321178" y="5463369"/>
            <a:ext cx="1292225" cy="338554"/>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Weeks</a:t>
            </a:r>
          </a:p>
        </p:txBody>
      </p:sp>
      <p:sp>
        <p:nvSpPr>
          <p:cNvPr id="8" name="TextBox 7"/>
          <p:cNvSpPr txBox="1"/>
          <p:nvPr/>
        </p:nvSpPr>
        <p:spPr>
          <a:xfrm>
            <a:off x="450853" y="336550"/>
            <a:ext cx="7585731"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1">
                    <a:lumMod val="75000"/>
                  </a:schemeClr>
                </a:solidFill>
                <a:effectLst/>
                <a:uLnTx/>
                <a:uFillTx/>
              </a:rPr>
              <a:t>The SPIRE-1 Cardiovascular Outcomes Trial: Baseline LDLC </a:t>
            </a:r>
            <a:r>
              <a:rPr kumimoji="0" lang="en-US" sz="2000" b="1" i="0" u="sng" strike="noStrike" kern="0" cap="none" spc="0" normalizeH="0" baseline="0" noProof="0" dirty="0">
                <a:ln>
                  <a:noFill/>
                </a:ln>
                <a:solidFill>
                  <a:schemeClr val="accent1">
                    <a:lumMod val="75000"/>
                  </a:schemeClr>
                </a:solidFill>
                <a:effectLst/>
                <a:uLnTx/>
                <a:uFillTx/>
              </a:rPr>
              <a:t>&gt;</a:t>
            </a:r>
            <a:r>
              <a:rPr kumimoji="0" lang="en-US" sz="2000" b="1" i="0" u="none" strike="noStrike" kern="0" cap="none" spc="0" normalizeH="0" baseline="0" noProof="0" dirty="0">
                <a:ln>
                  <a:noFill/>
                </a:ln>
                <a:solidFill>
                  <a:schemeClr val="accent1">
                    <a:lumMod val="75000"/>
                  </a:schemeClr>
                </a:solidFill>
                <a:effectLst/>
                <a:uLnTx/>
                <a:uFillTx/>
              </a:rPr>
              <a:t> 70 mg/</a:t>
            </a:r>
            <a:r>
              <a:rPr kumimoji="0" lang="en-US" sz="2000" b="1" i="0" u="none" strike="noStrike" kern="0" cap="none" spc="0" normalizeH="0" baseline="0" noProof="0" dirty="0" err="1">
                <a:ln>
                  <a:noFill/>
                </a:ln>
                <a:solidFill>
                  <a:schemeClr val="accent1">
                    <a:lumMod val="75000"/>
                  </a:schemeClr>
                </a:solidFill>
                <a:effectLst/>
                <a:uLnTx/>
                <a:uFillTx/>
              </a:rPr>
              <a:t>dL</a:t>
            </a:r>
            <a:endParaRPr kumimoji="0" lang="en-US" sz="2000" b="1" i="0" u="none" strike="noStrike" kern="0" cap="none" spc="0" normalizeH="0" baseline="0" noProof="0" dirty="0">
              <a:ln>
                <a:noFill/>
              </a:ln>
              <a:solidFill>
                <a:schemeClr val="accent1">
                  <a:lumMod val="7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accent1">
                    <a:lumMod val="75000"/>
                  </a:schemeClr>
                </a:solidFill>
              </a:rPr>
              <a:t>Primary Pre-Specified Endpoint*</a:t>
            </a:r>
            <a:endParaRPr kumimoji="0" lang="en-US" sz="2000" b="1" i="0" u="none" strike="noStrike" kern="0" cap="none" spc="0" normalizeH="0" baseline="0" noProof="0" dirty="0">
              <a:ln>
                <a:noFill/>
              </a:ln>
              <a:solidFill>
                <a:schemeClr val="accent1"/>
              </a:solidFill>
              <a:effectLst/>
              <a:uLnTx/>
              <a:uFillTx/>
            </a:endParaRPr>
          </a:p>
        </p:txBody>
      </p:sp>
      <p:sp>
        <p:nvSpPr>
          <p:cNvPr id="9" name="TextBox 8"/>
          <p:cNvSpPr txBox="1"/>
          <p:nvPr/>
        </p:nvSpPr>
        <p:spPr>
          <a:xfrm>
            <a:off x="6846845" y="1994906"/>
            <a:ext cx="1213794" cy="646331"/>
          </a:xfrm>
          <a:prstGeom prst="rect">
            <a:avLst/>
          </a:prstGeom>
          <a:noFill/>
        </p:spPr>
        <p:txBody>
          <a:bodyPr wrap="none" rtlCol="0">
            <a:spAutoFit/>
          </a:bodyPr>
          <a:lstStyle/>
          <a:p>
            <a:pPr algn="ctr"/>
            <a:r>
              <a:rPr lang="en-US" sz="1200" b="1" dirty="0">
                <a:solidFill>
                  <a:srgbClr val="0070C0"/>
                </a:solidFill>
              </a:rPr>
              <a:t>HR 0.99</a:t>
            </a:r>
          </a:p>
          <a:p>
            <a:pPr algn="ctr"/>
            <a:r>
              <a:rPr lang="en-US" sz="1200" b="1" dirty="0">
                <a:solidFill>
                  <a:srgbClr val="0070C0"/>
                </a:solidFill>
              </a:rPr>
              <a:t>95%CI 0.80-1.22</a:t>
            </a:r>
          </a:p>
          <a:p>
            <a:pPr algn="ctr"/>
            <a:r>
              <a:rPr lang="en-US" sz="1200" b="1" dirty="0">
                <a:solidFill>
                  <a:srgbClr val="0070C0"/>
                </a:solidFill>
              </a:rPr>
              <a:t>P = 0.94</a:t>
            </a:r>
          </a:p>
        </p:txBody>
      </p:sp>
      <p:sp>
        <p:nvSpPr>
          <p:cNvPr id="10" name="TextBox 9"/>
          <p:cNvSpPr txBox="1"/>
          <p:nvPr/>
        </p:nvSpPr>
        <p:spPr>
          <a:xfrm>
            <a:off x="6973034" y="1280581"/>
            <a:ext cx="796308" cy="276999"/>
          </a:xfrm>
          <a:prstGeom prst="rect">
            <a:avLst/>
          </a:prstGeom>
          <a:noFill/>
        </p:spPr>
        <p:txBody>
          <a:bodyPr wrap="none" rtlCol="0">
            <a:spAutoFit/>
          </a:bodyPr>
          <a:lstStyle/>
          <a:p>
            <a:pPr algn="ctr"/>
            <a:r>
              <a:rPr lang="en-US" sz="1200" b="1" dirty="0">
                <a:solidFill>
                  <a:srgbClr val="0070C0"/>
                </a:solidFill>
              </a:rPr>
              <a:t>(referent)</a:t>
            </a:r>
          </a:p>
        </p:txBody>
      </p:sp>
      <p:sp>
        <p:nvSpPr>
          <p:cNvPr id="11" name="TextBox 10"/>
          <p:cNvSpPr txBox="1"/>
          <p:nvPr/>
        </p:nvSpPr>
        <p:spPr>
          <a:xfrm>
            <a:off x="5899217" y="3377485"/>
            <a:ext cx="2943947" cy="646331"/>
          </a:xfrm>
          <a:prstGeom prst="rect">
            <a:avLst/>
          </a:prstGeom>
          <a:noFill/>
        </p:spPr>
        <p:txBody>
          <a:bodyPr wrap="none" rtlCol="0">
            <a:spAutoFit/>
          </a:bodyPr>
          <a:lstStyle/>
          <a:p>
            <a:pPr algn="ctr"/>
            <a:r>
              <a:rPr lang="en-US" sz="1200" b="1" dirty="0">
                <a:solidFill>
                  <a:srgbClr val="0070C0"/>
                </a:solidFill>
              </a:rPr>
              <a:t>Baseline LDLC 94 mg/</a:t>
            </a:r>
            <a:r>
              <a:rPr lang="en-US" sz="1200" b="1" dirty="0" err="1">
                <a:solidFill>
                  <a:srgbClr val="0070C0"/>
                </a:solidFill>
              </a:rPr>
              <a:t>dL</a:t>
            </a:r>
            <a:endParaRPr lang="en-US" sz="1200" b="1" dirty="0">
              <a:solidFill>
                <a:srgbClr val="0070C0"/>
              </a:solidFill>
            </a:endParaRPr>
          </a:p>
          <a:p>
            <a:pPr algn="ctr"/>
            <a:r>
              <a:rPr lang="en-US" sz="1200" b="1" dirty="0">
                <a:solidFill>
                  <a:srgbClr val="0070C0"/>
                </a:solidFill>
              </a:rPr>
              <a:t>Placebo Event Rate 3.02 / 100-person years</a:t>
            </a:r>
          </a:p>
          <a:p>
            <a:pPr algn="ctr"/>
            <a:r>
              <a:rPr lang="en-US" sz="1200" b="1" dirty="0">
                <a:solidFill>
                  <a:srgbClr val="0070C0"/>
                </a:solidFill>
              </a:rPr>
              <a:t>Median follow-up 7 months</a:t>
            </a:r>
          </a:p>
        </p:txBody>
      </p:sp>
      <p:sp>
        <p:nvSpPr>
          <p:cNvPr id="3" name="TextBox 2"/>
          <p:cNvSpPr txBox="1"/>
          <p:nvPr/>
        </p:nvSpPr>
        <p:spPr>
          <a:xfrm>
            <a:off x="3794081" y="1619483"/>
            <a:ext cx="184731" cy="646331"/>
          </a:xfrm>
          <a:prstGeom prst="rect">
            <a:avLst/>
          </a:prstGeom>
          <a:noFill/>
        </p:spPr>
        <p:txBody>
          <a:bodyPr wrap="none" rtlCol="0">
            <a:spAutoFit/>
          </a:bodyPr>
          <a:lstStyle/>
          <a:p>
            <a:endParaRPr lang="en-US" dirty="0"/>
          </a:p>
          <a:p>
            <a:endParaRPr lang="en-US" dirty="0"/>
          </a:p>
        </p:txBody>
      </p:sp>
      <p:sp>
        <p:nvSpPr>
          <p:cNvPr id="12" name="TextBox 11"/>
          <p:cNvSpPr txBox="1"/>
          <p:nvPr/>
        </p:nvSpPr>
        <p:spPr>
          <a:xfrm>
            <a:off x="794449" y="5947482"/>
            <a:ext cx="7525458" cy="523220"/>
          </a:xfrm>
          <a:prstGeom prst="rect">
            <a:avLst/>
          </a:prstGeom>
          <a:noFill/>
          <a:ln>
            <a:noFill/>
          </a:ln>
        </p:spPr>
        <p:txBody>
          <a:bodyPr wrap="none" rtlCol="0">
            <a:spAutoFit/>
          </a:bodyPr>
          <a:lstStyle/>
          <a:p>
            <a:r>
              <a:rPr lang="en-US" sz="1400" dirty="0">
                <a:solidFill>
                  <a:srgbClr val="0070C0"/>
                </a:solidFill>
              </a:rPr>
              <a:t>*Nonfatal myocardial infarction, nonfatal stroke, hospitalization for unstable angina requiring urgent </a:t>
            </a:r>
          </a:p>
          <a:p>
            <a:r>
              <a:rPr lang="en-US" sz="1400" dirty="0">
                <a:solidFill>
                  <a:srgbClr val="0070C0"/>
                </a:solidFill>
              </a:rPr>
              <a:t>  revascularization, or cardiovascular death</a:t>
            </a:r>
          </a:p>
        </p:txBody>
      </p:sp>
      <p:sp>
        <p:nvSpPr>
          <p:cNvPr id="13" name="TextBox 12"/>
          <p:cNvSpPr txBox="1"/>
          <p:nvPr/>
        </p:nvSpPr>
        <p:spPr>
          <a:xfrm>
            <a:off x="7928284" y="6570374"/>
            <a:ext cx="1215717" cy="276999"/>
          </a:xfrm>
          <a:prstGeom prst="rect">
            <a:avLst/>
          </a:prstGeom>
          <a:noFill/>
        </p:spPr>
        <p:txBody>
          <a:bodyPr wrap="none" rtlCol="0">
            <a:spAutoFit/>
          </a:bodyPr>
          <a:lstStyle/>
          <a:p>
            <a:r>
              <a:rPr lang="en-US" sz="1200" dirty="0"/>
              <a:t>Ridker ACC 2017</a:t>
            </a:r>
          </a:p>
        </p:txBody>
      </p:sp>
      <p:pic>
        <p:nvPicPr>
          <p:cNvPr id="2" name="Picture 1"/>
          <p:cNvPicPr/>
          <p:nvPr/>
        </p:nvPicPr>
        <p:blipFill rotWithShape="1">
          <a:blip r:embed="rId2" cstate="print">
            <a:extLst>
              <a:ext uri="{28A0092B-C50C-407E-A947-70E740481C1C}">
                <a14:useLocalDpi xmlns:a14="http://schemas.microsoft.com/office/drawing/2010/main" val="0"/>
              </a:ext>
            </a:extLst>
          </a:blip>
          <a:srcRect b="12127"/>
          <a:stretch/>
        </p:blipFill>
        <p:spPr bwMode="auto">
          <a:xfrm>
            <a:off x="457200" y="685800"/>
            <a:ext cx="8229600" cy="4821072"/>
          </a:xfrm>
          <a:prstGeom prst="rect">
            <a:avLst/>
          </a:prstGeom>
          <a:noFill/>
          <a:ln>
            <a:noFill/>
          </a:ln>
        </p:spPr>
      </p:pic>
    </p:spTree>
    <p:extLst>
      <p:ext uri="{BB962C8B-B14F-4D97-AF65-F5344CB8AC3E}">
        <p14:creationId xmlns:p14="http://schemas.microsoft.com/office/powerpoint/2010/main" val="207262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b="12029"/>
          <a:stretch/>
        </p:blipFill>
        <p:spPr bwMode="auto">
          <a:xfrm>
            <a:off x="457200" y="666750"/>
            <a:ext cx="8229600" cy="4826474"/>
          </a:xfrm>
          <a:prstGeom prst="rect">
            <a:avLst/>
          </a:prstGeom>
          <a:noFill/>
          <a:ln>
            <a:noFill/>
          </a:ln>
        </p:spPr>
      </p:pic>
      <p:sp>
        <p:nvSpPr>
          <p:cNvPr id="4" name="TextBox 3"/>
          <p:cNvSpPr txBox="1"/>
          <p:nvPr/>
        </p:nvSpPr>
        <p:spPr>
          <a:xfrm>
            <a:off x="1625601" y="1413924"/>
            <a:ext cx="3619499" cy="523220"/>
          </a:xfrm>
          <a:prstGeom prst="rect">
            <a:avLst/>
          </a:prstGeom>
          <a:solidFill>
            <a:schemeClr val="bg1"/>
          </a:solidFill>
        </p:spPr>
        <p:txBody>
          <a:bodyPr wrap="square" rtlCol="0">
            <a:spAutoFit/>
          </a:bodyPr>
          <a:lstStyle/>
          <a:p>
            <a:r>
              <a:rPr lang="en-US" sz="1400" b="1" dirty="0"/>
              <a:t>Placebo		</a:t>
            </a:r>
            <a:r>
              <a:rPr lang="en-US" sz="1400" b="1" dirty="0">
                <a:solidFill>
                  <a:srgbClr val="0070C0"/>
                </a:solidFill>
              </a:rPr>
              <a:t>224 events</a:t>
            </a:r>
          </a:p>
          <a:p>
            <a:r>
              <a:rPr lang="en-US" sz="1400" b="1" dirty="0" err="1"/>
              <a:t>Bococizumab</a:t>
            </a:r>
            <a:r>
              <a:rPr lang="en-US" sz="1400" b="1" dirty="0"/>
              <a:t> 150 mg	</a:t>
            </a:r>
            <a:r>
              <a:rPr lang="en-US" sz="1400" b="1" dirty="0">
                <a:solidFill>
                  <a:srgbClr val="0070C0"/>
                </a:solidFill>
              </a:rPr>
              <a:t>179 events</a:t>
            </a:r>
          </a:p>
        </p:txBody>
      </p:sp>
      <p:sp>
        <p:nvSpPr>
          <p:cNvPr id="5" name="TextBox 4"/>
          <p:cNvSpPr txBox="1"/>
          <p:nvPr/>
        </p:nvSpPr>
        <p:spPr>
          <a:xfrm rot="16200000">
            <a:off x="-1030825" y="3159135"/>
            <a:ext cx="3387081" cy="307777"/>
          </a:xfrm>
          <a:prstGeom prst="rect">
            <a:avLst/>
          </a:prstGeom>
          <a:solidFill>
            <a:schemeClr val="bg1"/>
          </a:solidFill>
        </p:spPr>
        <p:txBody>
          <a:bodyPr wrap="none" rtlCol="0">
            <a:spAutoFit/>
          </a:bodyPr>
          <a:lstStyle/>
          <a:p>
            <a:r>
              <a:rPr lang="en-US" sz="1400" dirty="0"/>
              <a:t>Cumulative proportion with MACE + UARUR</a:t>
            </a:r>
          </a:p>
        </p:txBody>
      </p:sp>
      <p:sp>
        <p:nvSpPr>
          <p:cNvPr id="6" name="TextBox 5"/>
          <p:cNvSpPr txBox="1"/>
          <p:nvPr/>
        </p:nvSpPr>
        <p:spPr>
          <a:xfrm>
            <a:off x="450850" y="336550"/>
            <a:ext cx="7715574"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1">
                    <a:lumMod val="75000"/>
                  </a:schemeClr>
                </a:solidFill>
                <a:effectLst/>
                <a:uLnTx/>
                <a:uFillTx/>
              </a:rPr>
              <a:t>The SPIRE-2 Cardiovascular Outcomes Trial: Baseline LDLC </a:t>
            </a:r>
            <a:r>
              <a:rPr kumimoji="0" lang="en-US" sz="2000" b="1" i="0" u="sng" strike="noStrike" kern="0" cap="none" spc="0" normalizeH="0" baseline="0" noProof="0" dirty="0">
                <a:ln>
                  <a:noFill/>
                </a:ln>
                <a:solidFill>
                  <a:schemeClr val="accent1">
                    <a:lumMod val="75000"/>
                  </a:schemeClr>
                </a:solidFill>
                <a:effectLst/>
                <a:uLnTx/>
                <a:uFillTx/>
              </a:rPr>
              <a:t>&gt;</a:t>
            </a:r>
            <a:r>
              <a:rPr kumimoji="0" lang="en-US" sz="2000" b="1" i="0" u="none" strike="noStrike" kern="0" cap="none" spc="0" normalizeH="0" baseline="0" noProof="0" dirty="0">
                <a:ln>
                  <a:noFill/>
                </a:ln>
                <a:solidFill>
                  <a:schemeClr val="accent1">
                    <a:lumMod val="75000"/>
                  </a:schemeClr>
                </a:solidFill>
                <a:effectLst/>
                <a:uLnTx/>
                <a:uFillTx/>
              </a:rPr>
              <a:t> 100 mg/</a:t>
            </a:r>
            <a:r>
              <a:rPr kumimoji="0" lang="en-US" sz="2000" b="1" i="0" u="none" strike="noStrike" kern="0" cap="none" spc="0" normalizeH="0" baseline="0" noProof="0" dirty="0" err="1">
                <a:ln>
                  <a:noFill/>
                </a:ln>
                <a:solidFill>
                  <a:schemeClr val="accent1">
                    <a:lumMod val="75000"/>
                  </a:schemeClr>
                </a:solidFill>
                <a:effectLst/>
                <a:uLnTx/>
                <a:uFillTx/>
              </a:rPr>
              <a:t>dL</a:t>
            </a:r>
            <a:endParaRPr kumimoji="0" lang="en-US" sz="2000" b="1" i="0" u="none" strike="noStrike" kern="0" cap="none" spc="0" normalizeH="0" baseline="0" noProof="0" dirty="0">
              <a:ln>
                <a:noFill/>
              </a:ln>
              <a:solidFill>
                <a:schemeClr val="accent1">
                  <a:lumMod val="7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accent1">
                    <a:lumMod val="75000"/>
                  </a:schemeClr>
                </a:solidFill>
              </a:rPr>
              <a:t>Primary Pre-Specified Endpoint*</a:t>
            </a:r>
            <a:endParaRPr kumimoji="0" lang="en-US" sz="2000" b="1" i="0" u="none" strike="noStrike" kern="0" cap="none" spc="0" normalizeH="0" baseline="0" noProof="0" dirty="0">
              <a:ln>
                <a:noFill/>
              </a:ln>
              <a:solidFill>
                <a:schemeClr val="accent1"/>
              </a:solidFill>
              <a:effectLst/>
              <a:uLnTx/>
              <a:uFillTx/>
            </a:endParaRPr>
          </a:p>
        </p:txBody>
      </p:sp>
      <p:sp>
        <p:nvSpPr>
          <p:cNvPr id="7" name="TextBox 6"/>
          <p:cNvSpPr txBox="1"/>
          <p:nvPr/>
        </p:nvSpPr>
        <p:spPr>
          <a:xfrm>
            <a:off x="6846844" y="2772831"/>
            <a:ext cx="1213794" cy="646331"/>
          </a:xfrm>
          <a:prstGeom prst="rect">
            <a:avLst/>
          </a:prstGeom>
          <a:noFill/>
        </p:spPr>
        <p:txBody>
          <a:bodyPr wrap="none" rtlCol="0">
            <a:spAutoFit/>
          </a:bodyPr>
          <a:lstStyle/>
          <a:p>
            <a:pPr algn="ctr"/>
            <a:r>
              <a:rPr lang="en-US" sz="1200" b="1" dirty="0">
                <a:solidFill>
                  <a:srgbClr val="0070C0"/>
                </a:solidFill>
              </a:rPr>
              <a:t>HR 0.79</a:t>
            </a:r>
          </a:p>
          <a:p>
            <a:pPr algn="ctr"/>
            <a:r>
              <a:rPr lang="en-US" sz="1200" b="1" dirty="0">
                <a:solidFill>
                  <a:srgbClr val="0070C0"/>
                </a:solidFill>
              </a:rPr>
              <a:t>95%CI 0.65-0.97</a:t>
            </a:r>
          </a:p>
          <a:p>
            <a:pPr algn="ctr"/>
            <a:r>
              <a:rPr lang="en-US" sz="1200" b="1" dirty="0">
                <a:solidFill>
                  <a:srgbClr val="0070C0"/>
                </a:solidFill>
              </a:rPr>
              <a:t>P = 0.021</a:t>
            </a:r>
          </a:p>
        </p:txBody>
      </p:sp>
      <p:sp>
        <p:nvSpPr>
          <p:cNvPr id="8" name="TextBox 7"/>
          <p:cNvSpPr txBox="1"/>
          <p:nvPr/>
        </p:nvSpPr>
        <p:spPr>
          <a:xfrm>
            <a:off x="6973034" y="1274231"/>
            <a:ext cx="796308" cy="276999"/>
          </a:xfrm>
          <a:prstGeom prst="rect">
            <a:avLst/>
          </a:prstGeom>
          <a:noFill/>
        </p:spPr>
        <p:txBody>
          <a:bodyPr wrap="none" rtlCol="0">
            <a:spAutoFit/>
          </a:bodyPr>
          <a:lstStyle/>
          <a:p>
            <a:pPr algn="ctr"/>
            <a:r>
              <a:rPr lang="en-US" sz="1200" b="1" dirty="0">
                <a:solidFill>
                  <a:srgbClr val="0070C0"/>
                </a:solidFill>
              </a:rPr>
              <a:t>(referent)</a:t>
            </a:r>
          </a:p>
        </p:txBody>
      </p:sp>
      <p:sp>
        <p:nvSpPr>
          <p:cNvPr id="9" name="TextBox 8"/>
          <p:cNvSpPr txBox="1"/>
          <p:nvPr/>
        </p:nvSpPr>
        <p:spPr>
          <a:xfrm>
            <a:off x="5899217" y="3917236"/>
            <a:ext cx="2943947" cy="646331"/>
          </a:xfrm>
          <a:prstGeom prst="rect">
            <a:avLst/>
          </a:prstGeom>
          <a:noFill/>
        </p:spPr>
        <p:txBody>
          <a:bodyPr wrap="none" rtlCol="0">
            <a:spAutoFit/>
          </a:bodyPr>
          <a:lstStyle/>
          <a:p>
            <a:pPr algn="ctr"/>
            <a:r>
              <a:rPr lang="en-US" sz="1200" b="1" dirty="0">
                <a:solidFill>
                  <a:srgbClr val="0070C0"/>
                </a:solidFill>
              </a:rPr>
              <a:t>Baseline LDLC 133 mg/</a:t>
            </a:r>
            <a:r>
              <a:rPr lang="en-US" sz="1200" b="1" dirty="0" err="1">
                <a:solidFill>
                  <a:srgbClr val="0070C0"/>
                </a:solidFill>
              </a:rPr>
              <a:t>dL</a:t>
            </a:r>
            <a:endParaRPr lang="en-US" sz="1200" b="1" dirty="0">
              <a:solidFill>
                <a:srgbClr val="0070C0"/>
              </a:solidFill>
            </a:endParaRPr>
          </a:p>
          <a:p>
            <a:pPr algn="ctr"/>
            <a:r>
              <a:rPr lang="en-US" sz="1200" b="1" dirty="0">
                <a:solidFill>
                  <a:srgbClr val="0070C0"/>
                </a:solidFill>
              </a:rPr>
              <a:t>Placebo Event Rate 4.19 / 100-person years</a:t>
            </a:r>
          </a:p>
          <a:p>
            <a:pPr algn="ctr"/>
            <a:r>
              <a:rPr lang="en-US" sz="1200" b="1" dirty="0">
                <a:solidFill>
                  <a:srgbClr val="0070C0"/>
                </a:solidFill>
              </a:rPr>
              <a:t>Median follow-up 12 months</a:t>
            </a:r>
          </a:p>
        </p:txBody>
      </p:sp>
      <p:sp>
        <p:nvSpPr>
          <p:cNvPr id="10" name="TextBox 9"/>
          <p:cNvSpPr txBox="1"/>
          <p:nvPr/>
        </p:nvSpPr>
        <p:spPr>
          <a:xfrm>
            <a:off x="870621" y="5869013"/>
            <a:ext cx="7525458" cy="523220"/>
          </a:xfrm>
          <a:prstGeom prst="rect">
            <a:avLst/>
          </a:prstGeom>
          <a:noFill/>
          <a:ln>
            <a:noFill/>
          </a:ln>
        </p:spPr>
        <p:txBody>
          <a:bodyPr wrap="none" rtlCol="0">
            <a:spAutoFit/>
          </a:bodyPr>
          <a:lstStyle/>
          <a:p>
            <a:r>
              <a:rPr lang="en-US" sz="1400" dirty="0">
                <a:solidFill>
                  <a:srgbClr val="0070C0"/>
                </a:solidFill>
              </a:rPr>
              <a:t>*Nonfatal myocardial infarction, nonfatal stroke, hospitalization for unstable angina requiring urgent </a:t>
            </a:r>
          </a:p>
          <a:p>
            <a:r>
              <a:rPr lang="en-US" sz="1400" dirty="0">
                <a:solidFill>
                  <a:srgbClr val="0070C0"/>
                </a:solidFill>
              </a:rPr>
              <a:t>  revascularization, or cardiovascular death</a:t>
            </a:r>
          </a:p>
        </p:txBody>
      </p:sp>
      <p:sp>
        <p:nvSpPr>
          <p:cNvPr id="11" name="TextBox 10"/>
          <p:cNvSpPr txBox="1"/>
          <p:nvPr/>
        </p:nvSpPr>
        <p:spPr>
          <a:xfrm>
            <a:off x="7928284" y="6570374"/>
            <a:ext cx="1215717" cy="276999"/>
          </a:xfrm>
          <a:prstGeom prst="rect">
            <a:avLst/>
          </a:prstGeom>
          <a:noFill/>
        </p:spPr>
        <p:txBody>
          <a:bodyPr wrap="none" rtlCol="0">
            <a:spAutoFit/>
          </a:bodyPr>
          <a:lstStyle/>
          <a:p>
            <a:r>
              <a:rPr lang="en-US" sz="1200" dirty="0"/>
              <a:t>Ridker ACC 2017</a:t>
            </a:r>
          </a:p>
        </p:txBody>
      </p:sp>
      <p:sp>
        <p:nvSpPr>
          <p:cNvPr id="12" name="TextBox 11"/>
          <p:cNvSpPr txBox="1"/>
          <p:nvPr/>
        </p:nvSpPr>
        <p:spPr>
          <a:xfrm>
            <a:off x="4321178" y="5463369"/>
            <a:ext cx="1292225" cy="338554"/>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Weeks</a:t>
            </a:r>
          </a:p>
        </p:txBody>
      </p:sp>
    </p:spTree>
    <p:extLst>
      <p:ext uri="{BB962C8B-B14F-4D97-AF65-F5344CB8AC3E}">
        <p14:creationId xmlns:p14="http://schemas.microsoft.com/office/powerpoint/2010/main" val="132949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6787" name="Picture 3" descr="F1_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828" y="1371603"/>
            <a:ext cx="4790387" cy="5166317"/>
          </a:xfrm>
          <a:prstGeom prst="rect">
            <a:avLst/>
          </a:prstGeom>
          <a:noFill/>
          <a:ln w="25400">
            <a:solidFill>
              <a:schemeClr val="accent4">
                <a:lumMod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46789" name="Text Box 5"/>
          <p:cNvSpPr txBox="1">
            <a:spLocks noChangeArrowheads="1"/>
          </p:cNvSpPr>
          <p:nvPr/>
        </p:nvSpPr>
        <p:spPr bwMode="auto">
          <a:xfrm>
            <a:off x="5486400" y="1560513"/>
            <a:ext cx="341632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err="1">
                <a:ln>
                  <a:noFill/>
                </a:ln>
                <a:solidFill>
                  <a:schemeClr val="accent4">
                    <a:lumMod val="10000"/>
                  </a:schemeClr>
                </a:solidFill>
                <a:effectLst/>
                <a:uLnTx/>
                <a:uFillTx/>
                <a:latin typeface="Arial" panose="020B0604020202020204" pitchFamily="34" charset="0"/>
                <a:cs typeface="Arial" panose="020B0604020202020204" pitchFamily="34" charset="0"/>
              </a:rPr>
              <a:t>Evolocumab</a:t>
            </a: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 (Amgen)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FOURIER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NCT 01764633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err="1">
                <a:ln>
                  <a:noFill/>
                </a:ln>
                <a:solidFill>
                  <a:schemeClr val="accent4">
                    <a:lumMod val="10000"/>
                  </a:schemeClr>
                </a:solidFill>
                <a:effectLst/>
                <a:uLnTx/>
                <a:uFillTx/>
                <a:latin typeface="Arial" panose="020B0604020202020204" pitchFamily="34" charset="0"/>
                <a:cs typeface="Arial" panose="020B0604020202020204" pitchFamily="34" charset="0"/>
              </a:rPr>
              <a:t>Alirocumab</a:t>
            </a: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 (Sanofi/Regeneron)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ODYSSEY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NCT 01663402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err="1">
                <a:ln>
                  <a:noFill/>
                </a:ln>
                <a:solidFill>
                  <a:schemeClr val="accent4">
                    <a:lumMod val="10000"/>
                  </a:schemeClr>
                </a:solidFill>
                <a:effectLst/>
                <a:uLnTx/>
                <a:uFillTx/>
                <a:latin typeface="Arial" panose="020B0604020202020204" pitchFamily="34" charset="0"/>
                <a:cs typeface="Arial" panose="020B0604020202020204" pitchFamily="34" charset="0"/>
              </a:rPr>
              <a:t>Bococizumab</a:t>
            </a: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 (Pfizer)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SPIRE-1, SPIRE-2</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NCT 01975376</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accent4">
                    <a:lumMod val="10000"/>
                  </a:schemeClr>
                </a:solidFill>
                <a:effectLst/>
                <a:uLnTx/>
                <a:uFillTx/>
                <a:latin typeface="Arial" panose="020B0604020202020204" pitchFamily="34" charset="0"/>
                <a:cs typeface="Arial" panose="020B0604020202020204" pitchFamily="34" charset="0"/>
              </a:rPr>
              <a:t>NCT 01975389</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292102" y="274533"/>
            <a:ext cx="8610620" cy="830997"/>
          </a:xfrm>
          <a:prstGeom prst="rect">
            <a:avLst/>
          </a:prstGeom>
          <a:noFill/>
        </p:spPr>
        <p:txBody>
          <a:bodyPr wrap="square" rtlCol="0">
            <a:spAutoFit/>
          </a:bodyPr>
          <a:lstStyle/>
          <a:p>
            <a:pPr algn="ctr"/>
            <a:r>
              <a:rPr lang="en-US" sz="2400" dirty="0">
                <a:solidFill>
                  <a:srgbClr val="0070C0"/>
                </a:solidFill>
                <a:latin typeface="Calibri"/>
              </a:rPr>
              <a:t>Monoclonal Antibodies to PCSK9 and Recycling of the LDL Receptor: Cardiovascular Outcomes Trials</a:t>
            </a:r>
          </a:p>
        </p:txBody>
      </p:sp>
      <p:sp>
        <p:nvSpPr>
          <p:cNvPr id="8" name="TextBox 7"/>
          <p:cNvSpPr txBox="1"/>
          <p:nvPr/>
        </p:nvSpPr>
        <p:spPr>
          <a:xfrm>
            <a:off x="7928284" y="6581007"/>
            <a:ext cx="1215717" cy="276999"/>
          </a:xfrm>
          <a:prstGeom prst="rect">
            <a:avLst/>
          </a:prstGeom>
          <a:noFill/>
        </p:spPr>
        <p:txBody>
          <a:bodyPr wrap="none" rtlCol="0">
            <a:spAutoFit/>
          </a:bodyPr>
          <a:lstStyle/>
          <a:p>
            <a:r>
              <a:rPr lang="en-US" sz="1200" dirty="0">
                <a:solidFill>
                  <a:prstClr val="black"/>
                </a:solidFill>
                <a:latin typeface="Calibri"/>
              </a:rPr>
              <a:t>Ridker ACC 2017</a:t>
            </a:r>
          </a:p>
        </p:txBody>
      </p:sp>
    </p:spTree>
    <p:extLst>
      <p:ext uri="{BB962C8B-B14F-4D97-AF65-F5344CB8AC3E}">
        <p14:creationId xmlns:p14="http://schemas.microsoft.com/office/powerpoint/2010/main" val="19144278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b="14615"/>
          <a:stretch/>
        </p:blipFill>
        <p:spPr bwMode="auto">
          <a:xfrm>
            <a:off x="457200" y="685800"/>
            <a:ext cx="8229600" cy="4684594"/>
          </a:xfrm>
          <a:prstGeom prst="rect">
            <a:avLst/>
          </a:prstGeom>
          <a:noFill/>
          <a:ln>
            <a:noFill/>
          </a:ln>
        </p:spPr>
      </p:pic>
      <p:sp>
        <p:nvSpPr>
          <p:cNvPr id="3" name="TextBox 2"/>
          <p:cNvSpPr txBox="1"/>
          <p:nvPr/>
        </p:nvSpPr>
        <p:spPr>
          <a:xfrm rot="16200000">
            <a:off x="-1113373" y="2953807"/>
            <a:ext cx="3387081" cy="307777"/>
          </a:xfrm>
          <a:prstGeom prst="rect">
            <a:avLst/>
          </a:prstGeom>
          <a:solidFill>
            <a:schemeClr val="bg1"/>
          </a:solidFill>
        </p:spPr>
        <p:txBody>
          <a:bodyPr wrap="none" rtlCol="0">
            <a:spAutoFit/>
          </a:bodyPr>
          <a:lstStyle/>
          <a:p>
            <a:r>
              <a:rPr lang="en-US" sz="1400" dirty="0"/>
              <a:t>Cumulative proportion with MACE + UARUR</a:t>
            </a:r>
          </a:p>
        </p:txBody>
      </p:sp>
      <p:sp>
        <p:nvSpPr>
          <p:cNvPr id="4" name="TextBox 3"/>
          <p:cNvSpPr txBox="1"/>
          <p:nvPr/>
        </p:nvSpPr>
        <p:spPr>
          <a:xfrm>
            <a:off x="1532469" y="1443555"/>
            <a:ext cx="4104059" cy="738664"/>
          </a:xfrm>
          <a:prstGeom prst="rect">
            <a:avLst/>
          </a:prstGeom>
          <a:solidFill>
            <a:schemeClr val="bg1"/>
          </a:solidFill>
        </p:spPr>
        <p:txBody>
          <a:bodyPr wrap="square" rtlCol="0">
            <a:spAutoFit/>
          </a:bodyPr>
          <a:lstStyle/>
          <a:p>
            <a:r>
              <a:rPr lang="en-US" sz="1400" b="1" dirty="0"/>
              <a:t>Placebo</a:t>
            </a:r>
          </a:p>
          <a:p>
            <a:r>
              <a:rPr lang="en-US" sz="1400" b="1" dirty="0" err="1"/>
              <a:t>Bococizumab</a:t>
            </a:r>
            <a:r>
              <a:rPr lang="en-US" sz="1400" b="1" dirty="0"/>
              <a:t> 150 mg, &lt; median % LDLC reduction</a:t>
            </a:r>
          </a:p>
          <a:p>
            <a:r>
              <a:rPr lang="en-US" sz="1400" b="1" dirty="0" err="1"/>
              <a:t>Bococizumab</a:t>
            </a:r>
            <a:r>
              <a:rPr lang="en-US" sz="1400" b="1" dirty="0"/>
              <a:t> 150 mg, </a:t>
            </a:r>
            <a:r>
              <a:rPr lang="en-US" sz="1400" b="1" u="sng" dirty="0"/>
              <a:t>&gt;</a:t>
            </a:r>
            <a:r>
              <a:rPr lang="en-US" sz="1400" b="1" dirty="0"/>
              <a:t> median % LDLC reduction</a:t>
            </a:r>
          </a:p>
        </p:txBody>
      </p:sp>
      <p:sp>
        <p:nvSpPr>
          <p:cNvPr id="6" name="TextBox 5"/>
          <p:cNvSpPr txBox="1"/>
          <p:nvPr/>
        </p:nvSpPr>
        <p:spPr>
          <a:xfrm>
            <a:off x="450850" y="336550"/>
            <a:ext cx="83693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1">
                    <a:lumMod val="75000"/>
                  </a:schemeClr>
                </a:solidFill>
                <a:effectLst/>
                <a:uLnTx/>
                <a:uFillTx/>
              </a:rPr>
              <a:t>The SPIRE 1 and SPIRE 2 Cardiovascular Outcomes Trials: Combined Trials</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accent1">
                    <a:lumMod val="75000"/>
                  </a:schemeClr>
                </a:solidFill>
              </a:rPr>
              <a:t>Primary Endpoint*, </a:t>
            </a:r>
            <a:r>
              <a:rPr lang="en-US" sz="2000" b="1" u="sng" kern="0" dirty="0">
                <a:solidFill>
                  <a:schemeClr val="accent1">
                    <a:lumMod val="75000"/>
                  </a:schemeClr>
                </a:solidFill>
              </a:rPr>
              <a:t>Stratified By Magnitude of LDLC Reduction (%)</a:t>
            </a:r>
            <a:endParaRPr kumimoji="0" lang="en-US" sz="2000" b="1" i="0" u="sng" strike="noStrike" kern="0" cap="none" spc="0" normalizeH="0" baseline="0" noProof="0" dirty="0">
              <a:ln>
                <a:noFill/>
              </a:ln>
              <a:solidFill>
                <a:schemeClr val="accent1"/>
              </a:solidFill>
              <a:effectLst/>
              <a:uLnTx/>
              <a:uFillTx/>
            </a:endParaRPr>
          </a:p>
        </p:txBody>
      </p:sp>
      <p:sp>
        <p:nvSpPr>
          <p:cNvPr id="7" name="TextBox 6"/>
          <p:cNvSpPr txBox="1"/>
          <p:nvPr/>
        </p:nvSpPr>
        <p:spPr>
          <a:xfrm>
            <a:off x="6846845" y="2051045"/>
            <a:ext cx="1213794" cy="646331"/>
          </a:xfrm>
          <a:prstGeom prst="rect">
            <a:avLst/>
          </a:prstGeom>
          <a:noFill/>
        </p:spPr>
        <p:txBody>
          <a:bodyPr wrap="none" rtlCol="0">
            <a:spAutoFit/>
          </a:bodyPr>
          <a:lstStyle/>
          <a:p>
            <a:pPr algn="ctr"/>
            <a:r>
              <a:rPr lang="en-US" sz="1200" b="1" dirty="0">
                <a:solidFill>
                  <a:srgbClr val="0070C0"/>
                </a:solidFill>
              </a:rPr>
              <a:t>HR 0.94</a:t>
            </a:r>
          </a:p>
          <a:p>
            <a:pPr algn="ctr"/>
            <a:r>
              <a:rPr lang="en-US" sz="1200" b="1" dirty="0">
                <a:solidFill>
                  <a:srgbClr val="0070C0"/>
                </a:solidFill>
              </a:rPr>
              <a:t>95%CI 0.77-1.14</a:t>
            </a:r>
          </a:p>
          <a:p>
            <a:pPr algn="ctr"/>
            <a:r>
              <a:rPr lang="en-US" sz="1200" b="1" dirty="0">
                <a:solidFill>
                  <a:srgbClr val="0070C0"/>
                </a:solidFill>
              </a:rPr>
              <a:t>P = 0.51</a:t>
            </a:r>
          </a:p>
        </p:txBody>
      </p:sp>
      <p:sp>
        <p:nvSpPr>
          <p:cNvPr id="8" name="TextBox 7"/>
          <p:cNvSpPr txBox="1"/>
          <p:nvPr/>
        </p:nvSpPr>
        <p:spPr>
          <a:xfrm>
            <a:off x="6846845" y="3067047"/>
            <a:ext cx="1213794" cy="646331"/>
          </a:xfrm>
          <a:prstGeom prst="rect">
            <a:avLst/>
          </a:prstGeom>
          <a:noFill/>
        </p:spPr>
        <p:txBody>
          <a:bodyPr wrap="none" rtlCol="0">
            <a:spAutoFit/>
          </a:bodyPr>
          <a:lstStyle/>
          <a:p>
            <a:pPr algn="ctr"/>
            <a:r>
              <a:rPr lang="en-US" sz="1200" b="1" dirty="0">
                <a:solidFill>
                  <a:srgbClr val="0070C0"/>
                </a:solidFill>
              </a:rPr>
              <a:t>HR 0.75</a:t>
            </a:r>
          </a:p>
          <a:p>
            <a:pPr algn="ctr"/>
            <a:r>
              <a:rPr lang="en-US" sz="1200" b="1" dirty="0">
                <a:solidFill>
                  <a:srgbClr val="0070C0"/>
                </a:solidFill>
              </a:rPr>
              <a:t>95%CI 0.61-0.92</a:t>
            </a:r>
          </a:p>
          <a:p>
            <a:pPr algn="ctr"/>
            <a:r>
              <a:rPr lang="en-US" sz="1200" b="1" dirty="0">
                <a:solidFill>
                  <a:srgbClr val="0070C0"/>
                </a:solidFill>
              </a:rPr>
              <a:t>P = 0.006</a:t>
            </a:r>
          </a:p>
        </p:txBody>
      </p:sp>
      <p:sp>
        <p:nvSpPr>
          <p:cNvPr id="9" name="TextBox 8"/>
          <p:cNvSpPr txBox="1"/>
          <p:nvPr/>
        </p:nvSpPr>
        <p:spPr>
          <a:xfrm>
            <a:off x="7004784" y="1289047"/>
            <a:ext cx="796308" cy="276999"/>
          </a:xfrm>
          <a:prstGeom prst="rect">
            <a:avLst/>
          </a:prstGeom>
          <a:noFill/>
        </p:spPr>
        <p:txBody>
          <a:bodyPr wrap="none" rtlCol="0">
            <a:spAutoFit/>
          </a:bodyPr>
          <a:lstStyle/>
          <a:p>
            <a:pPr algn="ctr"/>
            <a:r>
              <a:rPr lang="en-US" sz="1200" b="1" dirty="0">
                <a:solidFill>
                  <a:srgbClr val="0070C0"/>
                </a:solidFill>
              </a:rPr>
              <a:t>(referent)</a:t>
            </a:r>
          </a:p>
        </p:txBody>
      </p:sp>
      <p:sp>
        <p:nvSpPr>
          <p:cNvPr id="10" name="TextBox 9"/>
          <p:cNvSpPr txBox="1"/>
          <p:nvPr/>
        </p:nvSpPr>
        <p:spPr>
          <a:xfrm>
            <a:off x="911563" y="5793951"/>
            <a:ext cx="7525458" cy="523220"/>
          </a:xfrm>
          <a:prstGeom prst="rect">
            <a:avLst/>
          </a:prstGeom>
          <a:noFill/>
          <a:ln>
            <a:noFill/>
          </a:ln>
        </p:spPr>
        <p:txBody>
          <a:bodyPr wrap="none" rtlCol="0">
            <a:spAutoFit/>
          </a:bodyPr>
          <a:lstStyle/>
          <a:p>
            <a:r>
              <a:rPr lang="en-US" sz="1400" dirty="0">
                <a:solidFill>
                  <a:srgbClr val="0070C0"/>
                </a:solidFill>
              </a:rPr>
              <a:t>*Nonfatal myocardial infarction, nonfatal stroke, hospitalization for unstable angina requiring urgent </a:t>
            </a:r>
          </a:p>
          <a:p>
            <a:r>
              <a:rPr lang="en-US" sz="1400" dirty="0">
                <a:solidFill>
                  <a:srgbClr val="0070C0"/>
                </a:solidFill>
              </a:rPr>
              <a:t>  revascularization, or cardiovascular death</a:t>
            </a:r>
          </a:p>
        </p:txBody>
      </p:sp>
      <p:sp>
        <p:nvSpPr>
          <p:cNvPr id="11" name="TextBox 10"/>
          <p:cNvSpPr txBox="1"/>
          <p:nvPr/>
        </p:nvSpPr>
        <p:spPr>
          <a:xfrm>
            <a:off x="7928284" y="6570374"/>
            <a:ext cx="1215717" cy="276999"/>
          </a:xfrm>
          <a:prstGeom prst="rect">
            <a:avLst/>
          </a:prstGeom>
          <a:noFill/>
        </p:spPr>
        <p:txBody>
          <a:bodyPr wrap="none" rtlCol="0">
            <a:spAutoFit/>
          </a:bodyPr>
          <a:lstStyle/>
          <a:p>
            <a:r>
              <a:rPr lang="en-US" sz="1200" dirty="0"/>
              <a:t>Ridker ACC 2017</a:t>
            </a:r>
          </a:p>
        </p:txBody>
      </p:sp>
      <p:sp>
        <p:nvSpPr>
          <p:cNvPr id="12" name="TextBox 11"/>
          <p:cNvSpPr txBox="1"/>
          <p:nvPr/>
        </p:nvSpPr>
        <p:spPr>
          <a:xfrm>
            <a:off x="4211994" y="5408777"/>
            <a:ext cx="1292225" cy="338554"/>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Weeks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t="5136" r="3442" b="14003"/>
          <a:stretch/>
        </p:blipFill>
        <p:spPr bwMode="auto">
          <a:xfrm>
            <a:off x="152391" y="1917019"/>
            <a:ext cx="5774279" cy="3388909"/>
          </a:xfrm>
          <a:prstGeom prst="rect">
            <a:avLst/>
          </a:prstGeom>
          <a:noFill/>
          <a:ln>
            <a:noFill/>
          </a:ln>
        </p:spPr>
      </p:pic>
      <p:sp>
        <p:nvSpPr>
          <p:cNvPr id="3" name="TextBox 2"/>
          <p:cNvSpPr txBox="1"/>
          <p:nvPr/>
        </p:nvSpPr>
        <p:spPr>
          <a:xfrm rot="16200000">
            <a:off x="-1188694" y="3572457"/>
            <a:ext cx="2923877" cy="276999"/>
          </a:xfrm>
          <a:prstGeom prst="rect">
            <a:avLst/>
          </a:prstGeom>
          <a:solidFill>
            <a:schemeClr val="bg1"/>
          </a:solidFill>
        </p:spPr>
        <p:txBody>
          <a:bodyPr wrap="none" rtlCol="0">
            <a:spAutoFit/>
          </a:bodyPr>
          <a:lstStyle/>
          <a:p>
            <a:r>
              <a:rPr lang="en-US" sz="1200" dirty="0"/>
              <a:t>Cumulative proportion with MACE + UARUR</a:t>
            </a:r>
          </a:p>
        </p:txBody>
      </p:sp>
      <p:sp>
        <p:nvSpPr>
          <p:cNvPr id="4" name="TextBox 3"/>
          <p:cNvSpPr txBox="1"/>
          <p:nvPr/>
        </p:nvSpPr>
        <p:spPr>
          <a:xfrm>
            <a:off x="1876904" y="1271924"/>
            <a:ext cx="2549525" cy="646331"/>
          </a:xfrm>
          <a:prstGeom prst="rect">
            <a:avLst/>
          </a:prstGeom>
          <a:solidFill>
            <a:schemeClr val="bg1"/>
          </a:solidFill>
        </p:spPr>
        <p:txBody>
          <a:bodyPr wrap="square" rtlCol="0">
            <a:spAutoFit/>
          </a:bodyPr>
          <a:lstStyle/>
          <a:p>
            <a:pPr algn="ctr"/>
            <a:r>
              <a:rPr lang="en-US" sz="1200" b="1" dirty="0"/>
              <a:t>Longer Duration of Exposure</a:t>
            </a:r>
          </a:p>
          <a:p>
            <a:pPr algn="ctr"/>
            <a:r>
              <a:rPr lang="en-US" sz="1200" b="1" dirty="0"/>
              <a:t>(Randomized before median date)</a:t>
            </a:r>
          </a:p>
          <a:p>
            <a:pPr algn="ctr"/>
            <a:r>
              <a:rPr lang="en-US" sz="1200" b="1" dirty="0">
                <a:solidFill>
                  <a:srgbClr val="1C79B3"/>
                </a:solidFill>
              </a:rPr>
              <a:t>Mean exposure period 13.6 months</a:t>
            </a:r>
          </a:p>
        </p:txBody>
      </p:sp>
      <p:sp>
        <p:nvSpPr>
          <p:cNvPr id="5" name="TextBox 4"/>
          <p:cNvSpPr txBox="1"/>
          <p:nvPr/>
        </p:nvSpPr>
        <p:spPr>
          <a:xfrm>
            <a:off x="6244857" y="1243760"/>
            <a:ext cx="2549525" cy="646331"/>
          </a:xfrm>
          <a:prstGeom prst="rect">
            <a:avLst/>
          </a:prstGeom>
          <a:solidFill>
            <a:schemeClr val="bg1"/>
          </a:solidFill>
        </p:spPr>
        <p:txBody>
          <a:bodyPr wrap="square" rtlCol="0">
            <a:spAutoFit/>
          </a:bodyPr>
          <a:lstStyle/>
          <a:p>
            <a:pPr algn="ctr"/>
            <a:r>
              <a:rPr lang="en-US" sz="1200" b="1" dirty="0"/>
              <a:t>Shorter Duration of Exposure</a:t>
            </a:r>
          </a:p>
          <a:p>
            <a:pPr algn="ctr"/>
            <a:r>
              <a:rPr lang="en-US" sz="1200" b="1" dirty="0"/>
              <a:t>(Randomized after median date)</a:t>
            </a:r>
          </a:p>
          <a:p>
            <a:pPr algn="ctr"/>
            <a:r>
              <a:rPr lang="en-US" sz="1200" b="1" dirty="0">
                <a:solidFill>
                  <a:srgbClr val="1C79B3"/>
                </a:solidFill>
              </a:rPr>
              <a:t>Mean exposure period 5.6 months</a:t>
            </a:r>
          </a:p>
        </p:txBody>
      </p:sp>
      <p:sp>
        <p:nvSpPr>
          <p:cNvPr id="8" name="TextBox 7"/>
          <p:cNvSpPr txBox="1"/>
          <p:nvPr/>
        </p:nvSpPr>
        <p:spPr>
          <a:xfrm>
            <a:off x="977897" y="2247904"/>
            <a:ext cx="1746249" cy="461665"/>
          </a:xfrm>
          <a:prstGeom prst="rect">
            <a:avLst/>
          </a:prstGeom>
          <a:solidFill>
            <a:schemeClr val="bg1"/>
          </a:solidFill>
        </p:spPr>
        <p:txBody>
          <a:bodyPr wrap="square" rtlCol="0">
            <a:spAutoFit/>
          </a:bodyPr>
          <a:lstStyle/>
          <a:p>
            <a:r>
              <a:rPr lang="en-US" sz="1200" dirty="0"/>
              <a:t>Placebo</a:t>
            </a:r>
          </a:p>
          <a:p>
            <a:r>
              <a:rPr lang="en-US" sz="1200" dirty="0" err="1"/>
              <a:t>Bococizumab</a:t>
            </a:r>
            <a:r>
              <a:rPr lang="en-US" sz="1200" dirty="0"/>
              <a:t> 150 mg</a:t>
            </a: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r="57363" b="12933"/>
          <a:stretch/>
        </p:blipFill>
        <p:spPr bwMode="auto">
          <a:xfrm>
            <a:off x="5783462" y="1727200"/>
            <a:ext cx="2898941" cy="3626854"/>
          </a:xfrm>
          <a:prstGeom prst="rect">
            <a:avLst/>
          </a:prstGeom>
          <a:noFill/>
          <a:ln>
            <a:noFill/>
          </a:ln>
        </p:spPr>
      </p:pic>
      <p:sp>
        <p:nvSpPr>
          <p:cNvPr id="10" name="TextBox 9"/>
          <p:cNvSpPr txBox="1"/>
          <p:nvPr/>
        </p:nvSpPr>
        <p:spPr>
          <a:xfrm>
            <a:off x="2768264" y="5386023"/>
            <a:ext cx="1292225" cy="307777"/>
          </a:xfrm>
          <a:prstGeom prst="rect">
            <a:avLst/>
          </a:prstGeom>
          <a:solidFill>
            <a:schemeClr val="bg1"/>
          </a:solidFill>
        </p:spPr>
        <p:txBody>
          <a:bodyPr wrap="square" rtlCol="0">
            <a:spAutoFit/>
          </a:bodyPr>
          <a:lstStyle/>
          <a:p>
            <a:r>
              <a:rPr lang="en-US" sz="1400" dirty="0"/>
              <a:t>Weeks</a:t>
            </a:r>
          </a:p>
        </p:txBody>
      </p:sp>
      <p:sp>
        <p:nvSpPr>
          <p:cNvPr id="11" name="TextBox 10"/>
          <p:cNvSpPr txBox="1"/>
          <p:nvPr/>
        </p:nvSpPr>
        <p:spPr>
          <a:xfrm>
            <a:off x="7164028" y="5348365"/>
            <a:ext cx="1292225" cy="307777"/>
          </a:xfrm>
          <a:prstGeom prst="rect">
            <a:avLst/>
          </a:prstGeom>
          <a:solidFill>
            <a:schemeClr val="bg1"/>
          </a:solidFill>
        </p:spPr>
        <p:txBody>
          <a:bodyPr wrap="square" rtlCol="0">
            <a:spAutoFit/>
          </a:bodyPr>
          <a:lstStyle/>
          <a:p>
            <a:r>
              <a:rPr lang="en-US" sz="1400" dirty="0"/>
              <a:t>Weeks</a:t>
            </a:r>
          </a:p>
        </p:txBody>
      </p:sp>
      <p:sp>
        <p:nvSpPr>
          <p:cNvPr id="12" name="TextBox 11"/>
          <p:cNvSpPr txBox="1"/>
          <p:nvPr/>
        </p:nvSpPr>
        <p:spPr>
          <a:xfrm>
            <a:off x="4442313" y="3071290"/>
            <a:ext cx="1213794" cy="646331"/>
          </a:xfrm>
          <a:prstGeom prst="rect">
            <a:avLst/>
          </a:prstGeom>
          <a:noFill/>
        </p:spPr>
        <p:txBody>
          <a:bodyPr wrap="none" rtlCol="0">
            <a:spAutoFit/>
          </a:bodyPr>
          <a:lstStyle/>
          <a:p>
            <a:pPr algn="ctr"/>
            <a:r>
              <a:rPr lang="en-US" sz="1200" b="1" dirty="0">
                <a:solidFill>
                  <a:schemeClr val="accent1"/>
                </a:solidFill>
              </a:rPr>
              <a:t>HR 0.83</a:t>
            </a:r>
          </a:p>
          <a:p>
            <a:pPr algn="ctr"/>
            <a:r>
              <a:rPr lang="en-US" sz="1200" b="1" dirty="0">
                <a:solidFill>
                  <a:schemeClr val="accent1"/>
                </a:solidFill>
              </a:rPr>
              <a:t>95%CI 0.70-0.98</a:t>
            </a:r>
          </a:p>
          <a:p>
            <a:pPr algn="ctr"/>
            <a:r>
              <a:rPr lang="en-US" sz="1200" b="1" dirty="0">
                <a:solidFill>
                  <a:schemeClr val="accent1"/>
                </a:solidFill>
              </a:rPr>
              <a:t>P = 0.028</a:t>
            </a:r>
          </a:p>
        </p:txBody>
      </p:sp>
      <p:sp>
        <p:nvSpPr>
          <p:cNvPr id="13" name="TextBox 12"/>
          <p:cNvSpPr txBox="1"/>
          <p:nvPr/>
        </p:nvSpPr>
        <p:spPr>
          <a:xfrm>
            <a:off x="4651054" y="2080686"/>
            <a:ext cx="796308" cy="276999"/>
          </a:xfrm>
          <a:prstGeom prst="rect">
            <a:avLst/>
          </a:prstGeom>
          <a:noFill/>
        </p:spPr>
        <p:txBody>
          <a:bodyPr wrap="none" rtlCol="0">
            <a:spAutoFit/>
          </a:bodyPr>
          <a:lstStyle/>
          <a:p>
            <a:pPr algn="ctr"/>
            <a:r>
              <a:rPr lang="en-US" sz="1200" b="1" dirty="0">
                <a:solidFill>
                  <a:schemeClr val="accent1"/>
                </a:solidFill>
              </a:rPr>
              <a:t>(referent)</a:t>
            </a:r>
          </a:p>
        </p:txBody>
      </p:sp>
      <p:sp>
        <p:nvSpPr>
          <p:cNvPr id="14" name="TextBox 13"/>
          <p:cNvSpPr txBox="1"/>
          <p:nvPr/>
        </p:nvSpPr>
        <p:spPr>
          <a:xfrm>
            <a:off x="7715257" y="4411128"/>
            <a:ext cx="1039067" cy="553998"/>
          </a:xfrm>
          <a:prstGeom prst="rect">
            <a:avLst/>
          </a:prstGeom>
          <a:noFill/>
        </p:spPr>
        <p:txBody>
          <a:bodyPr wrap="none" rtlCol="0">
            <a:spAutoFit/>
          </a:bodyPr>
          <a:lstStyle/>
          <a:p>
            <a:pPr algn="ctr"/>
            <a:r>
              <a:rPr lang="en-US" sz="1000" b="1" dirty="0">
                <a:solidFill>
                  <a:schemeClr val="accent1"/>
                </a:solidFill>
              </a:rPr>
              <a:t>HR 1.03</a:t>
            </a:r>
          </a:p>
          <a:p>
            <a:pPr algn="ctr"/>
            <a:r>
              <a:rPr lang="en-US" sz="1000" b="1" dirty="0">
                <a:solidFill>
                  <a:schemeClr val="accent1"/>
                </a:solidFill>
              </a:rPr>
              <a:t>95%CI 0.78-1.35</a:t>
            </a:r>
          </a:p>
          <a:p>
            <a:pPr algn="ctr"/>
            <a:r>
              <a:rPr lang="en-US" sz="1000" b="1" dirty="0">
                <a:solidFill>
                  <a:schemeClr val="accent1"/>
                </a:solidFill>
              </a:rPr>
              <a:t>P = 0.83</a:t>
            </a:r>
          </a:p>
        </p:txBody>
      </p:sp>
      <p:sp>
        <p:nvSpPr>
          <p:cNvPr id="15" name="TextBox 14"/>
          <p:cNvSpPr txBox="1"/>
          <p:nvPr/>
        </p:nvSpPr>
        <p:spPr>
          <a:xfrm>
            <a:off x="450850" y="336550"/>
            <a:ext cx="83693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1">
                    <a:lumMod val="75000"/>
                  </a:schemeClr>
                </a:solidFill>
                <a:effectLst/>
                <a:uLnTx/>
                <a:uFillTx/>
              </a:rPr>
              <a:t>The SPIRE 1 and SPIRE 2 Cardiovascular Outcomes Trials: Combined Trials</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accent1">
                    <a:lumMod val="75000"/>
                  </a:schemeClr>
                </a:solidFill>
              </a:rPr>
              <a:t>Primary Endpoint*, </a:t>
            </a:r>
            <a:r>
              <a:rPr lang="en-US" sz="2000" b="1" u="sng" kern="0" dirty="0">
                <a:solidFill>
                  <a:schemeClr val="accent1">
                    <a:lumMod val="75000"/>
                  </a:schemeClr>
                </a:solidFill>
              </a:rPr>
              <a:t>Stratified By Duration of Exposure</a:t>
            </a:r>
            <a:endParaRPr kumimoji="0" lang="en-US" sz="2000" b="1" i="0" u="sng" strike="noStrike" kern="0" cap="none" spc="0" normalizeH="0" baseline="0" noProof="0" dirty="0">
              <a:ln>
                <a:noFill/>
              </a:ln>
              <a:solidFill>
                <a:schemeClr val="accent1"/>
              </a:solidFill>
              <a:effectLst/>
              <a:uLnTx/>
              <a:uFillTx/>
            </a:endParaRPr>
          </a:p>
        </p:txBody>
      </p:sp>
      <p:sp>
        <p:nvSpPr>
          <p:cNvPr id="16" name="TextBox 15"/>
          <p:cNvSpPr txBox="1"/>
          <p:nvPr/>
        </p:nvSpPr>
        <p:spPr>
          <a:xfrm>
            <a:off x="6769319" y="2264832"/>
            <a:ext cx="1746249" cy="461665"/>
          </a:xfrm>
          <a:prstGeom prst="rect">
            <a:avLst/>
          </a:prstGeom>
          <a:solidFill>
            <a:schemeClr val="bg1"/>
          </a:solidFill>
        </p:spPr>
        <p:txBody>
          <a:bodyPr wrap="square" rtlCol="0">
            <a:spAutoFit/>
          </a:bodyPr>
          <a:lstStyle/>
          <a:p>
            <a:r>
              <a:rPr lang="en-US" sz="1200" dirty="0"/>
              <a:t>Placebo</a:t>
            </a:r>
          </a:p>
          <a:p>
            <a:r>
              <a:rPr lang="en-US" sz="1200" dirty="0" err="1"/>
              <a:t>Bococizumab</a:t>
            </a:r>
            <a:r>
              <a:rPr lang="en-US" sz="1200" dirty="0"/>
              <a:t> 150 mg</a:t>
            </a:r>
          </a:p>
        </p:txBody>
      </p:sp>
      <p:sp>
        <p:nvSpPr>
          <p:cNvPr id="19" name="TextBox 18"/>
          <p:cNvSpPr txBox="1"/>
          <p:nvPr/>
        </p:nvSpPr>
        <p:spPr>
          <a:xfrm>
            <a:off x="686373" y="5753008"/>
            <a:ext cx="7525458" cy="523220"/>
          </a:xfrm>
          <a:prstGeom prst="rect">
            <a:avLst/>
          </a:prstGeom>
          <a:noFill/>
          <a:ln>
            <a:noFill/>
          </a:ln>
        </p:spPr>
        <p:txBody>
          <a:bodyPr wrap="none" rtlCol="0">
            <a:spAutoFit/>
          </a:bodyPr>
          <a:lstStyle/>
          <a:p>
            <a:r>
              <a:rPr lang="en-US" sz="1400" dirty="0">
                <a:solidFill>
                  <a:srgbClr val="0070C0"/>
                </a:solidFill>
              </a:rPr>
              <a:t>*Nonfatal myocardial infarction, nonfatal stroke, hospitalization for unstable angina requiring urgent </a:t>
            </a:r>
          </a:p>
          <a:p>
            <a:r>
              <a:rPr lang="en-US" sz="1400" dirty="0">
                <a:solidFill>
                  <a:srgbClr val="0070C0"/>
                </a:solidFill>
              </a:rPr>
              <a:t>  revascularization, or cardiovascular death</a:t>
            </a:r>
          </a:p>
        </p:txBody>
      </p:sp>
      <p:sp>
        <p:nvSpPr>
          <p:cNvPr id="20" name="TextBox 19"/>
          <p:cNvSpPr txBox="1"/>
          <p:nvPr/>
        </p:nvSpPr>
        <p:spPr>
          <a:xfrm>
            <a:off x="7928284" y="6570374"/>
            <a:ext cx="1215717" cy="276999"/>
          </a:xfrm>
          <a:prstGeom prst="rect">
            <a:avLst/>
          </a:prstGeom>
          <a:noFill/>
        </p:spPr>
        <p:txBody>
          <a:bodyPr wrap="none" rtlCol="0">
            <a:spAutoFit/>
          </a:bodyPr>
          <a:lstStyle/>
          <a:p>
            <a:r>
              <a:rPr lang="en-US" sz="1200" dirty="0"/>
              <a:t>Ridker ACC 2017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850" y="6350"/>
            <a:ext cx="6704079" cy="677108"/>
          </a:xfrm>
          <a:prstGeom prst="rect">
            <a:avLst/>
          </a:prstGeom>
          <a:noFill/>
        </p:spPr>
        <p:txBody>
          <a:bodyPr wrap="none" rtlCol="0">
            <a:spAutoFit/>
          </a:bodyPr>
          <a:lstStyle/>
          <a:p>
            <a:pPr>
              <a:defRPr/>
            </a:pPr>
            <a:r>
              <a:rPr lang="en-US" sz="2000" b="1" kern="0" dirty="0">
                <a:solidFill>
                  <a:srgbClr val="5B9BD5">
                    <a:lumMod val="75000"/>
                  </a:srgbClr>
                </a:solidFill>
              </a:rPr>
              <a:t>The SPIRE-1 and SPIRE-2 Cardiovascular Outcomes Trials :</a:t>
            </a:r>
          </a:p>
          <a:p>
            <a:pPr>
              <a:defRPr/>
            </a:pPr>
            <a:r>
              <a:rPr lang="en-US" b="1" kern="0" dirty="0">
                <a:solidFill>
                  <a:srgbClr val="5B9BD5">
                    <a:lumMod val="75000"/>
                  </a:srgbClr>
                </a:solidFill>
              </a:rPr>
              <a:t>Incidence Rates of Adverse Events per 100 Person-Years of Exposure</a:t>
            </a:r>
          </a:p>
        </p:txBody>
      </p:sp>
      <p:graphicFrame>
        <p:nvGraphicFramePr>
          <p:cNvPr id="3" name="Table 2"/>
          <p:cNvGraphicFramePr>
            <a:graphicFrameLocks noGrp="1"/>
          </p:cNvGraphicFramePr>
          <p:nvPr>
            <p:extLst>
              <p:ext uri="{D42A27DB-BD31-4B8C-83A1-F6EECF244321}">
                <p14:modId xmlns:p14="http://schemas.microsoft.com/office/powerpoint/2010/main" val="2492915867"/>
              </p:ext>
            </p:extLst>
          </p:nvPr>
        </p:nvGraphicFramePr>
        <p:xfrm>
          <a:off x="204716" y="697499"/>
          <a:ext cx="8663060" cy="6042124"/>
        </p:xfrm>
        <a:graphic>
          <a:graphicData uri="http://schemas.openxmlformats.org/drawingml/2006/table">
            <a:tbl>
              <a:tblPr firstRow="1" bandRow="1">
                <a:tableStyleId>{5C22544A-7EE6-4342-B048-85BDC9FD1C3A}</a:tableStyleId>
              </a:tblPr>
              <a:tblGrid>
                <a:gridCol w="2113182">
                  <a:extLst>
                    <a:ext uri="{9D8B030D-6E8A-4147-A177-3AD203B41FA5}">
                      <a16:colId xmlns:a16="http://schemas.microsoft.com/office/drawing/2014/main" val="3371565137"/>
                    </a:ext>
                  </a:extLst>
                </a:gridCol>
                <a:gridCol w="839972">
                  <a:extLst>
                    <a:ext uri="{9D8B030D-6E8A-4147-A177-3AD203B41FA5}">
                      <a16:colId xmlns:a16="http://schemas.microsoft.com/office/drawing/2014/main" val="2521309106"/>
                    </a:ext>
                  </a:extLst>
                </a:gridCol>
                <a:gridCol w="1127051">
                  <a:extLst>
                    <a:ext uri="{9D8B030D-6E8A-4147-A177-3AD203B41FA5}">
                      <a16:colId xmlns:a16="http://schemas.microsoft.com/office/drawing/2014/main" val="3739640532"/>
                    </a:ext>
                  </a:extLst>
                </a:gridCol>
                <a:gridCol w="1158949">
                  <a:extLst>
                    <a:ext uri="{9D8B030D-6E8A-4147-A177-3AD203B41FA5}">
                      <a16:colId xmlns:a16="http://schemas.microsoft.com/office/drawing/2014/main" val="4224871949"/>
                    </a:ext>
                  </a:extLst>
                </a:gridCol>
                <a:gridCol w="1169581">
                  <a:extLst>
                    <a:ext uri="{9D8B030D-6E8A-4147-A177-3AD203B41FA5}">
                      <a16:colId xmlns:a16="http://schemas.microsoft.com/office/drawing/2014/main" val="1717427563"/>
                    </a:ext>
                  </a:extLst>
                </a:gridCol>
                <a:gridCol w="1350335">
                  <a:extLst>
                    <a:ext uri="{9D8B030D-6E8A-4147-A177-3AD203B41FA5}">
                      <a16:colId xmlns:a16="http://schemas.microsoft.com/office/drawing/2014/main" val="1405881790"/>
                    </a:ext>
                  </a:extLst>
                </a:gridCol>
                <a:gridCol w="903990">
                  <a:extLst>
                    <a:ext uri="{9D8B030D-6E8A-4147-A177-3AD203B41FA5}">
                      <a16:colId xmlns:a16="http://schemas.microsoft.com/office/drawing/2014/main" val="828930961"/>
                    </a:ext>
                  </a:extLst>
                </a:gridCol>
              </a:tblGrid>
              <a:tr h="533189">
                <a:tc>
                  <a:txBody>
                    <a:bodyPr/>
                    <a:lstStyle/>
                    <a:p>
                      <a:r>
                        <a:rPr lang="en-US" sz="1600" dirty="0"/>
                        <a:t>Characteristic</a:t>
                      </a:r>
                    </a:p>
                  </a:txBody>
                  <a:tcPr/>
                </a:tc>
                <a:tc gridSpan="3">
                  <a:txBody>
                    <a:bodyPr/>
                    <a:lstStyle/>
                    <a:p>
                      <a:r>
                        <a:rPr lang="en-US" sz="1600" dirty="0" err="1"/>
                        <a:t>Bococizumab</a:t>
                      </a:r>
                      <a:endParaRPr lang="en-US" sz="1600" dirty="0"/>
                    </a:p>
                    <a:p>
                      <a:r>
                        <a:rPr lang="en-US" sz="1600" dirty="0"/>
                        <a:t>(N=13,707)</a:t>
                      </a:r>
                    </a:p>
                  </a:txBody>
                  <a:tcPr/>
                </a:tc>
                <a:tc hMerge="1">
                  <a:txBody>
                    <a:bodyPr/>
                    <a:lstStyle/>
                    <a:p>
                      <a:endParaRPr lang="en-US" sz="1600" dirty="0"/>
                    </a:p>
                  </a:txBody>
                  <a:tcPr/>
                </a:tc>
                <a:tc hMerge="1">
                  <a:txBody>
                    <a:bodyPr/>
                    <a:lstStyle/>
                    <a:p>
                      <a:endParaRPr lang="en-US" sz="1600" dirty="0"/>
                    </a:p>
                  </a:txBody>
                  <a:tcPr/>
                </a:tc>
                <a:tc>
                  <a:txBody>
                    <a:bodyPr/>
                    <a:lstStyle/>
                    <a:p>
                      <a:r>
                        <a:rPr lang="en-US" sz="1600" dirty="0"/>
                        <a:t>Placebo</a:t>
                      </a:r>
                    </a:p>
                    <a:p>
                      <a:r>
                        <a:rPr lang="en-US" sz="1600" dirty="0"/>
                        <a:t>(N=13,697)</a:t>
                      </a:r>
                    </a:p>
                  </a:txBody>
                  <a:tcPr/>
                </a:tc>
                <a:tc>
                  <a:txBody>
                    <a:bodyPr/>
                    <a:lstStyle/>
                    <a:p>
                      <a:pPr marL="0" algn="l" defTabSz="914400" rtl="0" eaLnBrk="1" latinLnBrk="0" hangingPunct="1"/>
                      <a:r>
                        <a:rPr lang="en-US" sz="1600" b="1" kern="1200" dirty="0">
                          <a:solidFill>
                            <a:schemeClr val="lt1"/>
                          </a:solidFill>
                          <a:latin typeface="+mn-lt"/>
                          <a:ea typeface="+mn-ea"/>
                          <a:cs typeface="+mn-cs"/>
                        </a:rPr>
                        <a:t>Incidence Rate Ratio or Incidence Difference</a:t>
                      </a:r>
                    </a:p>
                  </a:txBody>
                  <a:tcPr/>
                </a:tc>
                <a:tc>
                  <a:txBody>
                    <a:bodyPr/>
                    <a:lstStyle/>
                    <a:p>
                      <a:r>
                        <a:rPr lang="en-US" sz="1600" dirty="0"/>
                        <a:t>P-value</a:t>
                      </a:r>
                    </a:p>
                  </a:txBody>
                  <a:tcPr/>
                </a:tc>
                <a:extLst>
                  <a:ext uri="{0D108BD9-81ED-4DB2-BD59-A6C34878D82A}">
                    <a16:rowId xmlns:a16="http://schemas.microsoft.com/office/drawing/2014/main" val="2802313156"/>
                  </a:ext>
                </a:extLst>
              </a:tr>
              <a:tr h="533189">
                <a:tc>
                  <a:txBody>
                    <a:bodyPr/>
                    <a:lstStyle/>
                    <a:p>
                      <a:endParaRPr lang="en-US" sz="1600" dirty="0"/>
                    </a:p>
                  </a:txBody>
                  <a:tcPr/>
                </a:tc>
                <a:tc>
                  <a:txBody>
                    <a:bodyPr/>
                    <a:lstStyle/>
                    <a:p>
                      <a:r>
                        <a:rPr lang="en-US" sz="1600" dirty="0"/>
                        <a:t>Overall</a:t>
                      </a:r>
                    </a:p>
                  </a:txBody>
                  <a:tcPr/>
                </a:tc>
                <a:tc>
                  <a:txBody>
                    <a:bodyPr/>
                    <a:lstStyle/>
                    <a:p>
                      <a:r>
                        <a:rPr lang="en-US" sz="1600" dirty="0"/>
                        <a:t>Any LDLC &lt;25 mg/</a:t>
                      </a:r>
                      <a:r>
                        <a:rPr lang="en-US" sz="1600" dirty="0" err="1"/>
                        <a:t>dL</a:t>
                      </a:r>
                      <a:endParaRPr lang="en-US" sz="1600" dirty="0"/>
                    </a:p>
                  </a:txBody>
                  <a:tcPr/>
                </a:tc>
                <a:tc>
                  <a:txBody>
                    <a:bodyPr/>
                    <a:lstStyle/>
                    <a:p>
                      <a:r>
                        <a:rPr lang="en-US" sz="1600" dirty="0"/>
                        <a:t>No LDLC &lt;25 mg/</a:t>
                      </a:r>
                      <a:r>
                        <a:rPr lang="en-US" sz="1600" dirty="0" err="1"/>
                        <a:t>dL</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205695850"/>
                  </a:ext>
                </a:extLst>
              </a:tr>
              <a:tr h="336751">
                <a:tc>
                  <a:txBody>
                    <a:bodyPr/>
                    <a:lstStyle/>
                    <a:p>
                      <a:r>
                        <a:rPr lang="en-US" dirty="0"/>
                        <a:t>SAE</a:t>
                      </a:r>
                    </a:p>
                  </a:txBody>
                  <a:tcPr/>
                </a:tc>
                <a:tc>
                  <a:txBody>
                    <a:bodyPr/>
                    <a:lstStyle/>
                    <a:p>
                      <a:r>
                        <a:rPr lang="en-US" dirty="0"/>
                        <a:t>19.5</a:t>
                      </a:r>
                    </a:p>
                  </a:txBody>
                  <a:tcPr/>
                </a:tc>
                <a:tc>
                  <a:txBody>
                    <a:bodyPr/>
                    <a:lstStyle/>
                    <a:p>
                      <a:r>
                        <a:rPr lang="en-US" dirty="0"/>
                        <a:t>18.2</a:t>
                      </a:r>
                    </a:p>
                  </a:txBody>
                  <a:tcPr/>
                </a:tc>
                <a:tc>
                  <a:txBody>
                    <a:bodyPr/>
                    <a:lstStyle/>
                    <a:p>
                      <a:r>
                        <a:rPr lang="en-US" dirty="0"/>
                        <a:t>20.5</a:t>
                      </a:r>
                    </a:p>
                  </a:txBody>
                  <a:tcPr/>
                </a:tc>
                <a:tc>
                  <a:txBody>
                    <a:bodyPr/>
                    <a:lstStyle/>
                    <a:p>
                      <a:r>
                        <a:rPr lang="en-US" dirty="0"/>
                        <a:t>19.7</a:t>
                      </a:r>
                    </a:p>
                  </a:txBody>
                  <a:tcPr/>
                </a:tc>
                <a:tc>
                  <a:txBody>
                    <a:bodyPr/>
                    <a:lstStyle/>
                    <a:p>
                      <a:r>
                        <a:rPr lang="en-US" dirty="0"/>
                        <a:t>0.99</a:t>
                      </a:r>
                    </a:p>
                  </a:txBody>
                  <a:tcPr/>
                </a:tc>
                <a:tc>
                  <a:txBody>
                    <a:bodyPr/>
                    <a:lstStyle/>
                    <a:p>
                      <a:r>
                        <a:rPr lang="en-US" dirty="0"/>
                        <a:t>0.84</a:t>
                      </a:r>
                    </a:p>
                  </a:txBody>
                  <a:tcPr>
                    <a:solidFill>
                      <a:schemeClr val="bg2"/>
                    </a:solidFill>
                  </a:tcPr>
                </a:tc>
                <a:extLst>
                  <a:ext uri="{0D108BD9-81ED-4DB2-BD59-A6C34878D82A}">
                    <a16:rowId xmlns:a16="http://schemas.microsoft.com/office/drawing/2014/main" val="527185071"/>
                  </a:ext>
                </a:extLst>
              </a:tr>
              <a:tr h="475982">
                <a:tc>
                  <a:txBody>
                    <a:bodyPr/>
                    <a:lstStyle/>
                    <a:p>
                      <a:r>
                        <a:rPr lang="en-US" sz="1600" dirty="0"/>
                        <a:t>SAE leading to drug DC</a:t>
                      </a:r>
                    </a:p>
                  </a:txBody>
                  <a:tcPr/>
                </a:tc>
                <a:tc>
                  <a:txBody>
                    <a:bodyPr/>
                    <a:lstStyle/>
                    <a:p>
                      <a:r>
                        <a:rPr lang="en-US" dirty="0"/>
                        <a:t>6.3</a:t>
                      </a:r>
                    </a:p>
                  </a:txBody>
                  <a:tcPr>
                    <a:solidFill>
                      <a:schemeClr val="tx2">
                        <a:lumMod val="20000"/>
                        <a:lumOff val="80000"/>
                      </a:schemeClr>
                    </a:solidFill>
                  </a:tcPr>
                </a:tc>
                <a:tc>
                  <a:txBody>
                    <a:bodyPr/>
                    <a:lstStyle/>
                    <a:p>
                      <a:r>
                        <a:rPr lang="en-US" dirty="0"/>
                        <a:t>4.8</a:t>
                      </a:r>
                    </a:p>
                  </a:txBody>
                  <a:tcPr/>
                </a:tc>
                <a:tc>
                  <a:txBody>
                    <a:bodyPr/>
                    <a:lstStyle/>
                    <a:p>
                      <a:r>
                        <a:rPr lang="en-US" dirty="0"/>
                        <a:t>7.5</a:t>
                      </a:r>
                    </a:p>
                  </a:txBody>
                  <a:tcPr>
                    <a:solidFill>
                      <a:schemeClr val="tx2">
                        <a:lumMod val="20000"/>
                        <a:lumOff val="80000"/>
                      </a:schemeClr>
                    </a:solidFill>
                  </a:tcPr>
                </a:tc>
                <a:tc>
                  <a:txBody>
                    <a:bodyPr/>
                    <a:lstStyle/>
                    <a:p>
                      <a:r>
                        <a:rPr lang="en-US" dirty="0">
                          <a:solidFill>
                            <a:schemeClr val="tx1"/>
                          </a:solidFill>
                        </a:rPr>
                        <a:t>4.2</a:t>
                      </a:r>
                    </a:p>
                  </a:txBody>
                  <a:tcPr>
                    <a:solidFill>
                      <a:schemeClr val="tx2">
                        <a:lumMod val="20000"/>
                        <a:lumOff val="80000"/>
                      </a:schemeClr>
                    </a:solidFill>
                  </a:tcPr>
                </a:tc>
                <a:tc>
                  <a:txBody>
                    <a:bodyPr/>
                    <a:lstStyle/>
                    <a:p>
                      <a:r>
                        <a:rPr lang="en-US" dirty="0"/>
                        <a:t>1.49</a:t>
                      </a:r>
                    </a:p>
                  </a:txBody>
                  <a:tcPr>
                    <a:solidFill>
                      <a:schemeClr val="tx2">
                        <a:lumMod val="20000"/>
                        <a:lumOff val="80000"/>
                      </a:schemeClr>
                    </a:solidFill>
                  </a:tcPr>
                </a:tc>
                <a:tc>
                  <a:txBody>
                    <a:bodyPr/>
                    <a:lstStyle/>
                    <a:p>
                      <a:r>
                        <a:rPr lang="en-US" dirty="0"/>
                        <a:t>&lt;0.001</a:t>
                      </a:r>
                    </a:p>
                  </a:txBody>
                  <a:tcPr>
                    <a:solidFill>
                      <a:srgbClr val="D6DCEB"/>
                    </a:solidFill>
                  </a:tcPr>
                </a:tc>
                <a:extLst>
                  <a:ext uri="{0D108BD9-81ED-4DB2-BD59-A6C34878D82A}">
                    <a16:rowId xmlns:a16="http://schemas.microsoft.com/office/drawing/2014/main" val="3117389963"/>
                  </a:ext>
                </a:extLst>
              </a:tr>
              <a:tr h="475982">
                <a:tc>
                  <a:txBody>
                    <a:bodyPr/>
                    <a:lstStyle/>
                    <a:p>
                      <a:r>
                        <a:rPr lang="en-US" sz="1600" dirty="0"/>
                        <a:t>Injection Site Reaction</a:t>
                      </a:r>
                    </a:p>
                  </a:txBody>
                  <a:tcPr/>
                </a:tc>
                <a:tc>
                  <a:txBody>
                    <a:bodyPr/>
                    <a:lstStyle/>
                    <a:p>
                      <a:r>
                        <a:rPr lang="en-US" dirty="0"/>
                        <a:t>10.4</a:t>
                      </a:r>
                    </a:p>
                  </a:txBody>
                  <a:tcPr>
                    <a:solidFill>
                      <a:srgbClr val="EAEAEE"/>
                    </a:solidFill>
                  </a:tcPr>
                </a:tc>
                <a:tc>
                  <a:txBody>
                    <a:bodyPr/>
                    <a:lstStyle/>
                    <a:p>
                      <a:r>
                        <a:rPr lang="en-US" dirty="0"/>
                        <a:t>10.8</a:t>
                      </a:r>
                    </a:p>
                  </a:txBody>
                  <a:tcPr/>
                </a:tc>
                <a:tc>
                  <a:txBody>
                    <a:bodyPr/>
                    <a:lstStyle/>
                    <a:p>
                      <a:r>
                        <a:rPr lang="en-US" dirty="0"/>
                        <a:t>10.2</a:t>
                      </a:r>
                    </a:p>
                  </a:txBody>
                  <a:tcPr/>
                </a:tc>
                <a:tc>
                  <a:txBody>
                    <a:bodyPr/>
                    <a:lstStyle/>
                    <a:p>
                      <a:r>
                        <a:rPr lang="en-US" dirty="0"/>
                        <a:t>1.3</a:t>
                      </a:r>
                    </a:p>
                  </a:txBody>
                  <a:tcPr>
                    <a:solidFill>
                      <a:srgbClr val="E3E7F1"/>
                    </a:solidFill>
                  </a:tcPr>
                </a:tc>
                <a:tc>
                  <a:txBody>
                    <a:bodyPr/>
                    <a:lstStyle/>
                    <a:p>
                      <a:r>
                        <a:rPr lang="en-US" dirty="0"/>
                        <a:t>8.33</a:t>
                      </a:r>
                    </a:p>
                  </a:txBody>
                  <a:tcPr>
                    <a:solidFill>
                      <a:srgbClr val="EAEAEA"/>
                    </a:solidFill>
                  </a:tcPr>
                </a:tc>
                <a:tc>
                  <a:txBody>
                    <a:bodyPr/>
                    <a:lstStyle/>
                    <a:p>
                      <a:r>
                        <a:rPr lang="en-US" dirty="0"/>
                        <a:t>&lt;0.001</a:t>
                      </a:r>
                    </a:p>
                  </a:txBody>
                  <a:tcPr>
                    <a:solidFill>
                      <a:srgbClr val="EAEAEA"/>
                    </a:solidFill>
                  </a:tcPr>
                </a:tc>
                <a:extLst>
                  <a:ext uri="{0D108BD9-81ED-4DB2-BD59-A6C34878D82A}">
                    <a16:rowId xmlns:a16="http://schemas.microsoft.com/office/drawing/2014/main" val="4110492278"/>
                  </a:ext>
                </a:extLst>
              </a:tr>
              <a:tr h="336751">
                <a:tc>
                  <a:txBody>
                    <a:bodyPr/>
                    <a:lstStyle/>
                    <a:p>
                      <a:r>
                        <a:rPr lang="en-US" dirty="0"/>
                        <a:t>Myalgia</a:t>
                      </a:r>
                    </a:p>
                  </a:txBody>
                  <a:tcPr/>
                </a:tc>
                <a:tc>
                  <a:txBody>
                    <a:bodyPr/>
                    <a:lstStyle/>
                    <a:p>
                      <a:r>
                        <a:rPr lang="en-US" dirty="0"/>
                        <a:t>3.7</a:t>
                      </a:r>
                    </a:p>
                  </a:txBody>
                  <a:tcPr/>
                </a:tc>
                <a:tc>
                  <a:txBody>
                    <a:bodyPr/>
                    <a:lstStyle/>
                    <a:p>
                      <a:r>
                        <a:rPr lang="en-US" dirty="0"/>
                        <a:t>3.1</a:t>
                      </a:r>
                    </a:p>
                  </a:txBody>
                  <a:tcPr/>
                </a:tc>
                <a:tc>
                  <a:txBody>
                    <a:bodyPr/>
                    <a:lstStyle/>
                    <a:p>
                      <a:r>
                        <a:rPr lang="en-US" dirty="0"/>
                        <a:t>4.3</a:t>
                      </a:r>
                    </a:p>
                  </a:txBody>
                  <a:tcPr/>
                </a:tc>
                <a:tc>
                  <a:txBody>
                    <a:bodyPr/>
                    <a:lstStyle/>
                    <a:p>
                      <a:r>
                        <a:rPr lang="en-US" dirty="0"/>
                        <a:t>3.4</a:t>
                      </a:r>
                    </a:p>
                  </a:txBody>
                  <a:tcPr/>
                </a:tc>
                <a:tc>
                  <a:txBody>
                    <a:bodyPr/>
                    <a:lstStyle/>
                    <a:p>
                      <a:r>
                        <a:rPr lang="en-US" dirty="0"/>
                        <a:t>1.09</a:t>
                      </a:r>
                    </a:p>
                  </a:txBody>
                  <a:tcPr/>
                </a:tc>
                <a:tc>
                  <a:txBody>
                    <a:bodyPr/>
                    <a:lstStyle/>
                    <a:p>
                      <a:r>
                        <a:rPr lang="en-US" dirty="0"/>
                        <a:t>0.22</a:t>
                      </a:r>
                    </a:p>
                  </a:txBody>
                  <a:tcPr>
                    <a:solidFill>
                      <a:schemeClr val="accent1">
                        <a:lumMod val="20000"/>
                        <a:lumOff val="80000"/>
                      </a:schemeClr>
                    </a:solidFill>
                  </a:tcPr>
                </a:tc>
                <a:extLst>
                  <a:ext uri="{0D108BD9-81ED-4DB2-BD59-A6C34878D82A}">
                    <a16:rowId xmlns:a16="http://schemas.microsoft.com/office/drawing/2014/main" val="3344619655"/>
                  </a:ext>
                </a:extLst>
              </a:tr>
              <a:tr h="336751">
                <a:tc>
                  <a:txBody>
                    <a:bodyPr/>
                    <a:lstStyle/>
                    <a:p>
                      <a:r>
                        <a:rPr lang="en-US" baseline="0" dirty="0"/>
                        <a:t>Diabetes</a:t>
                      </a:r>
                      <a:endParaRPr lang="en-US" dirty="0"/>
                    </a:p>
                  </a:txBody>
                  <a:tcPr/>
                </a:tc>
                <a:tc>
                  <a:txBody>
                    <a:bodyPr/>
                    <a:lstStyle/>
                    <a:p>
                      <a:r>
                        <a:rPr lang="en-US" dirty="0"/>
                        <a:t>4.2</a:t>
                      </a:r>
                    </a:p>
                  </a:txBody>
                  <a:tcPr/>
                </a:tc>
                <a:tc>
                  <a:txBody>
                    <a:bodyPr/>
                    <a:lstStyle/>
                    <a:p>
                      <a:r>
                        <a:rPr lang="en-US" dirty="0"/>
                        <a:t>4.9</a:t>
                      </a:r>
                    </a:p>
                  </a:txBody>
                  <a:tcPr/>
                </a:tc>
                <a:tc>
                  <a:txBody>
                    <a:bodyPr/>
                    <a:lstStyle/>
                    <a:p>
                      <a:r>
                        <a:rPr lang="en-US" dirty="0"/>
                        <a:t>3.5</a:t>
                      </a:r>
                    </a:p>
                  </a:txBody>
                  <a:tcPr/>
                </a:tc>
                <a:tc>
                  <a:txBody>
                    <a:bodyPr/>
                    <a:lstStyle/>
                    <a:p>
                      <a:r>
                        <a:rPr lang="en-US" dirty="0"/>
                        <a:t>4.2</a:t>
                      </a:r>
                    </a:p>
                  </a:txBody>
                  <a:tcPr/>
                </a:tc>
                <a:tc>
                  <a:txBody>
                    <a:bodyPr/>
                    <a:lstStyle/>
                    <a:p>
                      <a:r>
                        <a:rPr lang="en-US" dirty="0"/>
                        <a:t>0.98</a:t>
                      </a:r>
                    </a:p>
                  </a:txBody>
                  <a:tcPr/>
                </a:tc>
                <a:tc>
                  <a:txBody>
                    <a:bodyPr/>
                    <a:lstStyle/>
                    <a:p>
                      <a:r>
                        <a:rPr lang="en-US" dirty="0"/>
                        <a:t>0.83</a:t>
                      </a:r>
                    </a:p>
                  </a:txBody>
                  <a:tcPr>
                    <a:solidFill>
                      <a:schemeClr val="bg2"/>
                    </a:solidFill>
                  </a:tcPr>
                </a:tc>
                <a:extLst>
                  <a:ext uri="{0D108BD9-81ED-4DB2-BD59-A6C34878D82A}">
                    <a16:rowId xmlns:a16="http://schemas.microsoft.com/office/drawing/2014/main" val="1224791056"/>
                  </a:ext>
                </a:extLst>
              </a:tr>
              <a:tr h="336751">
                <a:tc>
                  <a:txBody>
                    <a:bodyPr/>
                    <a:lstStyle/>
                    <a:p>
                      <a:r>
                        <a:rPr lang="en-US" dirty="0"/>
                        <a:t>Cataract</a:t>
                      </a:r>
                    </a:p>
                  </a:txBody>
                  <a:tcPr/>
                </a:tc>
                <a:tc>
                  <a:txBody>
                    <a:bodyPr/>
                    <a:lstStyle/>
                    <a:p>
                      <a:r>
                        <a:rPr lang="en-US" dirty="0"/>
                        <a:t>1.1</a:t>
                      </a:r>
                    </a:p>
                  </a:txBody>
                  <a:tcPr/>
                </a:tc>
                <a:tc>
                  <a:txBody>
                    <a:bodyPr/>
                    <a:lstStyle/>
                    <a:p>
                      <a:r>
                        <a:rPr lang="en-US" dirty="0"/>
                        <a:t>0.9</a:t>
                      </a:r>
                    </a:p>
                  </a:txBody>
                  <a:tcPr/>
                </a:tc>
                <a:tc>
                  <a:txBody>
                    <a:bodyPr/>
                    <a:lstStyle/>
                    <a:p>
                      <a:r>
                        <a:rPr lang="en-US" dirty="0"/>
                        <a:t>1.3</a:t>
                      </a:r>
                    </a:p>
                  </a:txBody>
                  <a:tcPr/>
                </a:tc>
                <a:tc>
                  <a:txBody>
                    <a:bodyPr/>
                    <a:lstStyle/>
                    <a:p>
                      <a:r>
                        <a:rPr lang="en-US" dirty="0"/>
                        <a:t>1.1</a:t>
                      </a:r>
                    </a:p>
                  </a:txBody>
                  <a:tcPr>
                    <a:solidFill>
                      <a:schemeClr val="tx2">
                        <a:lumMod val="20000"/>
                        <a:lumOff val="80000"/>
                      </a:schemeClr>
                    </a:solidFill>
                  </a:tcPr>
                </a:tc>
                <a:tc>
                  <a:txBody>
                    <a:bodyPr/>
                    <a:lstStyle/>
                    <a:p>
                      <a:r>
                        <a:rPr lang="en-US" dirty="0"/>
                        <a:t>1.00</a:t>
                      </a:r>
                    </a:p>
                  </a:txBody>
                  <a:tcPr>
                    <a:solidFill>
                      <a:schemeClr val="tx2">
                        <a:lumMod val="20000"/>
                        <a:lumOff val="80000"/>
                      </a:schemeClr>
                    </a:solidFill>
                  </a:tcPr>
                </a:tc>
                <a:tc>
                  <a:txBody>
                    <a:bodyPr/>
                    <a:lstStyle/>
                    <a:p>
                      <a:r>
                        <a:rPr lang="en-US" dirty="0"/>
                        <a:t>0.97</a:t>
                      </a:r>
                    </a:p>
                  </a:txBody>
                  <a:tcPr>
                    <a:solidFill>
                      <a:schemeClr val="tx2">
                        <a:lumMod val="20000"/>
                        <a:lumOff val="80000"/>
                      </a:schemeClr>
                    </a:solidFill>
                  </a:tcPr>
                </a:tc>
                <a:extLst>
                  <a:ext uri="{0D108BD9-81ED-4DB2-BD59-A6C34878D82A}">
                    <a16:rowId xmlns:a16="http://schemas.microsoft.com/office/drawing/2014/main" val="104593723"/>
                  </a:ext>
                </a:extLst>
              </a:tr>
              <a:tr h="336751">
                <a:tc>
                  <a:txBody>
                    <a:bodyPr/>
                    <a:lstStyle/>
                    <a:p>
                      <a:r>
                        <a:rPr lang="en-US" dirty="0"/>
                        <a:t>AST </a:t>
                      </a:r>
                      <a:r>
                        <a:rPr lang="en-US" u="sng" dirty="0"/>
                        <a:t>&gt;</a:t>
                      </a:r>
                      <a:r>
                        <a:rPr lang="en-US" dirty="0"/>
                        <a:t> 3xULN</a:t>
                      </a:r>
                    </a:p>
                  </a:txBody>
                  <a:tcPr/>
                </a:tc>
                <a:tc>
                  <a:txBody>
                    <a:bodyPr/>
                    <a:lstStyle/>
                    <a:p>
                      <a:r>
                        <a:rPr lang="en-US" dirty="0"/>
                        <a:t>0.6</a:t>
                      </a:r>
                    </a:p>
                  </a:txBody>
                  <a:tcPr/>
                </a:tc>
                <a:tc>
                  <a:txBody>
                    <a:bodyPr/>
                    <a:lstStyle/>
                    <a:p>
                      <a:r>
                        <a:rPr lang="en-US" dirty="0"/>
                        <a:t>05</a:t>
                      </a:r>
                    </a:p>
                  </a:txBody>
                  <a:tcPr/>
                </a:tc>
                <a:tc>
                  <a:txBody>
                    <a:bodyPr/>
                    <a:lstStyle/>
                    <a:p>
                      <a:r>
                        <a:rPr lang="en-US" dirty="0"/>
                        <a:t>0.7</a:t>
                      </a:r>
                    </a:p>
                  </a:txBody>
                  <a:tcPr/>
                </a:tc>
                <a:tc>
                  <a:txBody>
                    <a:bodyPr/>
                    <a:lstStyle/>
                    <a:p>
                      <a:r>
                        <a:rPr lang="en-US" dirty="0"/>
                        <a:t>0.6</a:t>
                      </a:r>
                    </a:p>
                  </a:txBody>
                  <a:tcPr>
                    <a:solidFill>
                      <a:schemeClr val="bg2"/>
                    </a:solidFill>
                  </a:tcPr>
                </a:tc>
                <a:tc>
                  <a:txBody>
                    <a:bodyPr/>
                    <a:lstStyle/>
                    <a:p>
                      <a:r>
                        <a:rPr lang="en-US" dirty="0"/>
                        <a:t>-0.08</a:t>
                      </a:r>
                    </a:p>
                  </a:txBody>
                  <a:tcPr>
                    <a:solidFill>
                      <a:schemeClr val="bg2"/>
                    </a:solidFill>
                  </a:tcPr>
                </a:tc>
                <a:tc>
                  <a:txBody>
                    <a:bodyPr/>
                    <a:lstStyle/>
                    <a:p>
                      <a:r>
                        <a:rPr lang="en-US" dirty="0"/>
                        <a:t>0.59</a:t>
                      </a:r>
                    </a:p>
                  </a:txBody>
                  <a:tcPr>
                    <a:solidFill>
                      <a:schemeClr val="bg2"/>
                    </a:solidFill>
                  </a:tcPr>
                </a:tc>
                <a:extLst>
                  <a:ext uri="{0D108BD9-81ED-4DB2-BD59-A6C34878D82A}">
                    <a16:rowId xmlns:a16="http://schemas.microsoft.com/office/drawing/2014/main" val="3562628150"/>
                  </a:ext>
                </a:extLst>
              </a:tr>
              <a:tr h="336751">
                <a:tc>
                  <a:txBody>
                    <a:bodyPr/>
                    <a:lstStyle/>
                    <a:p>
                      <a:r>
                        <a:rPr lang="en-US" sz="1800" dirty="0"/>
                        <a:t>ALT </a:t>
                      </a:r>
                      <a:r>
                        <a:rPr lang="en-US" sz="1800" u="sng" dirty="0"/>
                        <a:t>&gt;</a:t>
                      </a:r>
                      <a:r>
                        <a:rPr lang="en-US" sz="1800" dirty="0"/>
                        <a:t> 3x ULN</a:t>
                      </a:r>
                    </a:p>
                  </a:txBody>
                  <a:tcPr/>
                </a:tc>
                <a:tc>
                  <a:txBody>
                    <a:bodyPr/>
                    <a:lstStyle/>
                    <a:p>
                      <a:r>
                        <a:rPr lang="en-US" sz="1600" dirty="0"/>
                        <a:t>0.8</a:t>
                      </a:r>
                    </a:p>
                  </a:txBody>
                  <a:tcPr/>
                </a:tc>
                <a:tc>
                  <a:txBody>
                    <a:bodyPr/>
                    <a:lstStyle/>
                    <a:p>
                      <a:r>
                        <a:rPr lang="en-US" dirty="0"/>
                        <a:t>0.8</a:t>
                      </a:r>
                    </a:p>
                  </a:txBody>
                  <a:tcPr/>
                </a:tc>
                <a:tc>
                  <a:txBody>
                    <a:bodyPr/>
                    <a:lstStyle/>
                    <a:p>
                      <a:r>
                        <a:rPr lang="en-US" dirty="0"/>
                        <a:t>0.9</a:t>
                      </a:r>
                    </a:p>
                  </a:txBody>
                  <a:tcPr/>
                </a:tc>
                <a:tc>
                  <a:txBody>
                    <a:bodyPr/>
                    <a:lstStyle/>
                    <a:p>
                      <a:r>
                        <a:rPr lang="en-US" dirty="0"/>
                        <a:t>0.9</a:t>
                      </a:r>
                    </a:p>
                  </a:txBody>
                  <a:tcPr>
                    <a:solidFill>
                      <a:schemeClr val="tx2">
                        <a:lumMod val="20000"/>
                        <a:lumOff val="80000"/>
                      </a:schemeClr>
                    </a:solidFill>
                  </a:tcPr>
                </a:tc>
                <a:tc>
                  <a:txBody>
                    <a:bodyPr/>
                    <a:lstStyle/>
                    <a:p>
                      <a:r>
                        <a:rPr lang="en-US" dirty="0"/>
                        <a:t>-0.13</a:t>
                      </a:r>
                    </a:p>
                  </a:txBody>
                  <a:tcPr>
                    <a:solidFill>
                      <a:schemeClr val="tx2">
                        <a:lumMod val="20000"/>
                        <a:lumOff val="80000"/>
                      </a:schemeClr>
                    </a:solidFill>
                  </a:tcPr>
                </a:tc>
                <a:tc>
                  <a:txBody>
                    <a:bodyPr/>
                    <a:lstStyle/>
                    <a:p>
                      <a:r>
                        <a:rPr lang="en-US" dirty="0"/>
                        <a:t>0.30</a:t>
                      </a:r>
                    </a:p>
                  </a:txBody>
                  <a:tcPr>
                    <a:solidFill>
                      <a:schemeClr val="tx2">
                        <a:lumMod val="20000"/>
                        <a:lumOff val="80000"/>
                      </a:schemeClr>
                    </a:solidFill>
                  </a:tcPr>
                </a:tc>
                <a:extLst>
                  <a:ext uri="{0D108BD9-81ED-4DB2-BD59-A6C34878D82A}">
                    <a16:rowId xmlns:a16="http://schemas.microsoft.com/office/drawing/2014/main" val="734783217"/>
                  </a:ext>
                </a:extLst>
              </a:tr>
              <a:tr h="336751">
                <a:tc>
                  <a:txBody>
                    <a:bodyPr/>
                    <a:lstStyle/>
                    <a:p>
                      <a:r>
                        <a:rPr lang="en-US" dirty="0"/>
                        <a:t>CK </a:t>
                      </a:r>
                      <a:r>
                        <a:rPr lang="en-US" u="sng" dirty="0"/>
                        <a:t>&gt;</a:t>
                      </a:r>
                      <a:r>
                        <a:rPr lang="en-US" dirty="0"/>
                        <a:t> 3x ULN</a:t>
                      </a:r>
                    </a:p>
                  </a:txBody>
                  <a:tcPr/>
                </a:tc>
                <a:tc>
                  <a:txBody>
                    <a:bodyPr/>
                    <a:lstStyle/>
                    <a:p>
                      <a:r>
                        <a:rPr lang="en-US" dirty="0"/>
                        <a:t>1.0</a:t>
                      </a:r>
                    </a:p>
                  </a:txBody>
                  <a:tcPr/>
                </a:tc>
                <a:tc>
                  <a:txBody>
                    <a:bodyPr/>
                    <a:lstStyle/>
                    <a:p>
                      <a:r>
                        <a:rPr lang="en-US" dirty="0"/>
                        <a:t>1.0</a:t>
                      </a:r>
                    </a:p>
                  </a:txBody>
                  <a:tcPr/>
                </a:tc>
                <a:tc>
                  <a:txBody>
                    <a:bodyPr/>
                    <a:lstStyle/>
                    <a:p>
                      <a:r>
                        <a:rPr lang="en-US" dirty="0"/>
                        <a:t>1.1</a:t>
                      </a:r>
                    </a:p>
                  </a:txBody>
                  <a:tcPr/>
                </a:tc>
                <a:tc>
                  <a:txBody>
                    <a:bodyPr/>
                    <a:lstStyle/>
                    <a:p>
                      <a:r>
                        <a:rPr lang="en-US" dirty="0"/>
                        <a:t>0.9</a:t>
                      </a:r>
                    </a:p>
                  </a:txBody>
                  <a:tcPr>
                    <a:solidFill>
                      <a:schemeClr val="bg2"/>
                    </a:solidFill>
                  </a:tcPr>
                </a:tc>
                <a:tc>
                  <a:txBody>
                    <a:bodyPr/>
                    <a:lstStyle/>
                    <a:p>
                      <a:r>
                        <a:rPr lang="en-US" dirty="0"/>
                        <a:t>0.15</a:t>
                      </a:r>
                    </a:p>
                  </a:txBody>
                  <a:tcPr>
                    <a:solidFill>
                      <a:schemeClr val="bg2"/>
                    </a:solidFill>
                  </a:tcPr>
                </a:tc>
                <a:tc>
                  <a:txBody>
                    <a:bodyPr/>
                    <a:lstStyle/>
                    <a:p>
                      <a:r>
                        <a:rPr lang="en-US" dirty="0"/>
                        <a:t>0.22</a:t>
                      </a:r>
                    </a:p>
                  </a:txBody>
                  <a:tcPr>
                    <a:solidFill>
                      <a:schemeClr val="bg2"/>
                    </a:solidFill>
                  </a:tcPr>
                </a:tc>
                <a:extLst>
                  <a:ext uri="{0D108BD9-81ED-4DB2-BD59-A6C34878D82A}">
                    <a16:rowId xmlns:a16="http://schemas.microsoft.com/office/drawing/2014/main" val="1721014093"/>
                  </a:ext>
                </a:extLst>
              </a:tr>
              <a:tr h="477064">
                <a:tc>
                  <a:txBody>
                    <a:bodyPr/>
                    <a:lstStyle/>
                    <a:p>
                      <a:r>
                        <a:rPr lang="en-US" sz="1400" kern="1200" dirty="0">
                          <a:solidFill>
                            <a:schemeClr val="dk1"/>
                          </a:solidFill>
                          <a:latin typeface="+mn-lt"/>
                          <a:ea typeface="+mn-ea"/>
                          <a:cs typeface="+mn-cs"/>
                        </a:rPr>
                        <a:t>Glucose Change- </a:t>
                      </a:r>
                      <a:r>
                        <a:rPr lang="en-US" sz="1400" kern="1200" dirty="0" err="1">
                          <a:solidFill>
                            <a:schemeClr val="dk1"/>
                          </a:solidFill>
                          <a:latin typeface="+mn-lt"/>
                          <a:ea typeface="+mn-ea"/>
                          <a:cs typeface="+mn-cs"/>
                        </a:rPr>
                        <a:t>wk</a:t>
                      </a:r>
                      <a:r>
                        <a:rPr lang="en-US" sz="1400" kern="1200" dirty="0">
                          <a:solidFill>
                            <a:schemeClr val="dk1"/>
                          </a:solidFill>
                          <a:latin typeface="+mn-lt"/>
                          <a:ea typeface="+mn-ea"/>
                          <a:cs typeface="+mn-cs"/>
                        </a:rPr>
                        <a:t> 52 (mg/dL)</a:t>
                      </a:r>
                    </a:p>
                  </a:txBody>
                  <a:tcPr/>
                </a:tc>
                <a:tc>
                  <a:txBody>
                    <a:bodyPr/>
                    <a:lstStyle/>
                    <a:p>
                      <a:r>
                        <a:rPr lang="en-US" dirty="0"/>
                        <a:t>4.8</a:t>
                      </a:r>
                    </a:p>
                  </a:txBody>
                  <a:tcPr/>
                </a:tc>
                <a:tc>
                  <a:txBody>
                    <a:bodyPr/>
                    <a:lstStyle/>
                    <a:p>
                      <a:r>
                        <a:rPr lang="en-US" dirty="0"/>
                        <a:t>4.0</a:t>
                      </a:r>
                    </a:p>
                  </a:txBody>
                  <a:tcPr/>
                </a:tc>
                <a:tc>
                  <a:txBody>
                    <a:bodyPr/>
                    <a:lstStyle/>
                    <a:p>
                      <a:r>
                        <a:rPr lang="en-US" dirty="0"/>
                        <a:t>5.5</a:t>
                      </a:r>
                    </a:p>
                  </a:txBody>
                  <a:tcPr/>
                </a:tc>
                <a:tc>
                  <a:txBody>
                    <a:bodyPr/>
                    <a:lstStyle/>
                    <a:p>
                      <a:r>
                        <a:rPr lang="en-US" dirty="0"/>
                        <a:t>3.0</a:t>
                      </a:r>
                    </a:p>
                  </a:txBody>
                  <a:tcPr/>
                </a:tc>
                <a:tc>
                  <a:txBody>
                    <a:bodyPr/>
                    <a:lstStyle/>
                    <a:p>
                      <a:r>
                        <a:rPr lang="en-US" dirty="0"/>
                        <a:t>1.7</a:t>
                      </a:r>
                    </a:p>
                  </a:txBody>
                  <a:tcPr/>
                </a:tc>
                <a:tc>
                  <a:txBody>
                    <a:bodyPr/>
                    <a:lstStyle/>
                    <a:p>
                      <a:r>
                        <a:rPr lang="en-US" dirty="0"/>
                        <a:t>0.004</a:t>
                      </a:r>
                    </a:p>
                  </a:txBody>
                  <a:tcPr>
                    <a:solidFill>
                      <a:schemeClr val="tx2">
                        <a:lumMod val="20000"/>
                        <a:lumOff val="80000"/>
                      </a:schemeClr>
                    </a:solidFill>
                  </a:tcPr>
                </a:tc>
                <a:extLst>
                  <a:ext uri="{0D108BD9-81ED-4DB2-BD59-A6C34878D82A}">
                    <a16:rowId xmlns:a16="http://schemas.microsoft.com/office/drawing/2014/main" val="2569183009"/>
                  </a:ext>
                </a:extLst>
              </a:tr>
              <a:tr h="323772">
                <a:tc>
                  <a:txBody>
                    <a:bodyPr/>
                    <a:lstStyle/>
                    <a:p>
                      <a:r>
                        <a:rPr lang="en-US" sz="1400" kern="1200" dirty="0">
                          <a:solidFill>
                            <a:schemeClr val="dk1"/>
                          </a:solidFill>
                          <a:latin typeface="+mn-lt"/>
                          <a:ea typeface="+mn-ea"/>
                          <a:cs typeface="+mn-cs"/>
                        </a:rPr>
                        <a:t>HbA1c Change- </a:t>
                      </a:r>
                      <a:r>
                        <a:rPr lang="en-US" sz="1400" kern="1200" dirty="0" err="1">
                          <a:solidFill>
                            <a:schemeClr val="dk1"/>
                          </a:solidFill>
                          <a:latin typeface="+mn-lt"/>
                          <a:ea typeface="+mn-ea"/>
                          <a:cs typeface="+mn-cs"/>
                        </a:rPr>
                        <a:t>wk</a:t>
                      </a:r>
                      <a:r>
                        <a:rPr lang="en-US" sz="1400" kern="1200" dirty="0">
                          <a:solidFill>
                            <a:schemeClr val="dk1"/>
                          </a:solidFill>
                          <a:latin typeface="+mn-lt"/>
                          <a:ea typeface="+mn-ea"/>
                          <a:cs typeface="+mn-cs"/>
                        </a:rPr>
                        <a:t> 52 (%)</a:t>
                      </a:r>
                    </a:p>
                  </a:txBody>
                  <a:tcPr/>
                </a:tc>
                <a:tc>
                  <a:txBody>
                    <a:bodyPr/>
                    <a:lstStyle/>
                    <a:p>
                      <a:r>
                        <a:rPr lang="en-US" dirty="0"/>
                        <a:t>0.09</a:t>
                      </a:r>
                    </a:p>
                  </a:txBody>
                  <a:tcPr/>
                </a:tc>
                <a:tc>
                  <a:txBody>
                    <a:bodyPr/>
                    <a:lstStyle/>
                    <a:p>
                      <a:r>
                        <a:rPr lang="en-US" dirty="0"/>
                        <a:t>0.07</a:t>
                      </a:r>
                    </a:p>
                  </a:txBody>
                  <a:tcPr/>
                </a:tc>
                <a:tc>
                  <a:txBody>
                    <a:bodyPr/>
                    <a:lstStyle/>
                    <a:p>
                      <a:r>
                        <a:rPr lang="en-US" dirty="0"/>
                        <a:t>0.10</a:t>
                      </a:r>
                    </a:p>
                  </a:txBody>
                  <a:tcPr/>
                </a:tc>
                <a:tc>
                  <a:txBody>
                    <a:bodyPr/>
                    <a:lstStyle/>
                    <a:p>
                      <a:r>
                        <a:rPr lang="en-US" dirty="0"/>
                        <a:t>0.06</a:t>
                      </a:r>
                    </a:p>
                  </a:txBody>
                  <a:tcPr/>
                </a:tc>
                <a:tc>
                  <a:txBody>
                    <a:bodyPr/>
                    <a:lstStyle/>
                    <a:p>
                      <a:r>
                        <a:rPr lang="en-US" dirty="0"/>
                        <a:t>0.02</a:t>
                      </a:r>
                    </a:p>
                  </a:txBody>
                  <a:tcPr/>
                </a:tc>
                <a:tc>
                  <a:txBody>
                    <a:bodyPr/>
                    <a:lstStyle/>
                    <a:p>
                      <a:r>
                        <a:rPr lang="en-US" dirty="0"/>
                        <a:t>0.11</a:t>
                      </a:r>
                    </a:p>
                  </a:txBody>
                  <a:tcPr>
                    <a:solidFill>
                      <a:schemeClr val="bg2"/>
                    </a:solidFill>
                  </a:tcPr>
                </a:tc>
                <a:extLst>
                  <a:ext uri="{0D108BD9-81ED-4DB2-BD59-A6C34878D82A}">
                    <a16:rowId xmlns:a16="http://schemas.microsoft.com/office/drawing/2014/main" val="2578513739"/>
                  </a:ext>
                </a:extLst>
              </a:tr>
            </a:tbl>
          </a:graphicData>
        </a:graphic>
      </p:graphicFrame>
      <p:sp>
        <p:nvSpPr>
          <p:cNvPr id="4" name="Rectangle 3"/>
          <p:cNvSpPr/>
          <p:nvPr/>
        </p:nvSpPr>
        <p:spPr>
          <a:xfrm>
            <a:off x="6686672" y="2711319"/>
            <a:ext cx="2070339" cy="90375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6700843" y="5879804"/>
            <a:ext cx="2070339" cy="829341"/>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907017" y="21266"/>
            <a:ext cx="1215717" cy="276999"/>
          </a:xfrm>
          <a:prstGeom prst="rect">
            <a:avLst/>
          </a:prstGeom>
          <a:noFill/>
        </p:spPr>
        <p:txBody>
          <a:bodyPr wrap="none" rtlCol="0">
            <a:spAutoFit/>
          </a:bodyPr>
          <a:lstStyle/>
          <a:p>
            <a:r>
              <a:rPr lang="en-US" sz="1200" dirty="0">
                <a:solidFill>
                  <a:prstClr val="black"/>
                </a:solidFill>
              </a:rPr>
              <a:t>Ridker ACC 2017</a:t>
            </a:r>
          </a:p>
        </p:txBody>
      </p:sp>
    </p:spTree>
    <p:extLst>
      <p:ext uri="{BB962C8B-B14F-4D97-AF65-F5344CB8AC3E}">
        <p14:creationId xmlns:p14="http://schemas.microsoft.com/office/powerpoint/2010/main" val="11882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449" y="141812"/>
            <a:ext cx="8369300" cy="54476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Conclusions: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70C0"/>
                </a:solidFill>
                <a:effectLst/>
                <a:uLnTx/>
                <a:uFillTx/>
              </a:rPr>
              <a:t>The SPIRE Lipid Lowering Trials and the SPIRE 1 and SPIRE 2 Cardiovascular Outcomes Trials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70C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70C0"/>
              </a:solidFill>
              <a:effectLst/>
              <a:uLnTx/>
              <a:uFillTx/>
            </a:endParaRP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0" cap="none" spc="0" normalizeH="0" baseline="0" noProof="0" dirty="0">
                <a:ln>
                  <a:noFill/>
                </a:ln>
                <a:solidFill>
                  <a:srgbClr val="0070C0"/>
                </a:solidFill>
                <a:effectLst/>
                <a:uLnTx/>
                <a:uFillTx/>
              </a:rPr>
              <a:t>PCSK9 inhibition with </a:t>
            </a:r>
            <a:r>
              <a:rPr kumimoji="0" lang="en-US" sz="2000" b="0" i="0" u="none" strike="noStrike" kern="0" cap="none" spc="0" normalizeH="0" baseline="0" noProof="0" dirty="0" err="1">
                <a:ln>
                  <a:noFill/>
                </a:ln>
                <a:solidFill>
                  <a:srgbClr val="0070C0"/>
                </a:solidFill>
                <a:effectLst/>
                <a:uLnTx/>
                <a:uFillTx/>
              </a:rPr>
              <a:t>bococizumab</a:t>
            </a:r>
            <a:r>
              <a:rPr kumimoji="0" lang="en-US" sz="2000" b="0" i="0" u="none" strike="noStrike" kern="0" cap="none" spc="0" normalizeH="0" baseline="0" noProof="0" dirty="0">
                <a:ln>
                  <a:noFill/>
                </a:ln>
                <a:solidFill>
                  <a:srgbClr val="0070C0"/>
                </a:solidFill>
                <a:effectLst/>
                <a:uLnTx/>
                <a:uFillTx/>
              </a:rPr>
              <a:t> reduces LDLC by 55 to 60% when given as an adjunct to statin therapy, but this effect </a:t>
            </a:r>
            <a:r>
              <a:rPr lang="en-US" sz="2000" kern="0" dirty="0" err="1">
                <a:solidFill>
                  <a:srgbClr val="0070C0"/>
                </a:solidFill>
              </a:rPr>
              <a:t>i</a:t>
            </a:r>
            <a:r>
              <a:rPr kumimoji="0" lang="en-US" sz="2000" b="0" i="0" u="none" strike="noStrike" kern="0" cap="none" spc="0" normalizeH="0" baseline="0" noProof="0" dirty="0">
                <a:ln>
                  <a:noFill/>
                </a:ln>
                <a:solidFill>
                  <a:srgbClr val="0070C0"/>
                </a:solidFill>
                <a:effectLst/>
                <a:uLnTx/>
                <a:uFillTx/>
              </a:rPr>
              <a:t>s significantly attenuated over time in 10 to 15% of patients due to the development of anti-drug antibodies. This effect is specific to </a:t>
            </a:r>
            <a:r>
              <a:rPr kumimoji="0" lang="en-US" sz="2000" b="0" i="0" u="none" strike="noStrike" kern="0" cap="none" spc="0" normalizeH="0" baseline="0" noProof="0" dirty="0" err="1">
                <a:ln>
                  <a:noFill/>
                </a:ln>
                <a:solidFill>
                  <a:srgbClr val="0070C0"/>
                </a:solidFill>
                <a:effectLst/>
                <a:uLnTx/>
                <a:uFillTx/>
              </a:rPr>
              <a:t>bococizumab</a:t>
            </a:r>
            <a:r>
              <a:rPr kumimoji="0" lang="en-US" sz="2000" b="0" i="0" u="none" strike="noStrike" kern="0" cap="none" spc="0" normalizeH="0" baseline="0" noProof="0" dirty="0">
                <a:ln>
                  <a:noFill/>
                </a:ln>
                <a:solidFill>
                  <a:srgbClr val="0070C0"/>
                </a:solidFill>
                <a:effectLst/>
                <a:uLnTx/>
                <a:uFillTx/>
              </a:rPr>
              <a:t> (a humanized monoclonal antibody) and has not been seen with either </a:t>
            </a:r>
            <a:r>
              <a:rPr kumimoji="0" lang="en-US" sz="2000" b="0" i="0" u="none" strike="noStrike" kern="0" cap="none" spc="0" normalizeH="0" baseline="0" noProof="0" dirty="0" err="1">
                <a:ln>
                  <a:noFill/>
                </a:ln>
                <a:solidFill>
                  <a:srgbClr val="0070C0"/>
                </a:solidFill>
                <a:effectLst/>
                <a:uLnTx/>
                <a:uFillTx/>
              </a:rPr>
              <a:t>evolocumab</a:t>
            </a:r>
            <a:r>
              <a:rPr kumimoji="0" lang="en-US" sz="2000" b="0" i="0" u="none" strike="noStrike" kern="0" cap="none" spc="0" normalizeH="0" baseline="0" noProof="0" dirty="0">
                <a:ln>
                  <a:noFill/>
                </a:ln>
                <a:solidFill>
                  <a:srgbClr val="0070C0"/>
                </a:solidFill>
                <a:effectLst/>
                <a:uLnTx/>
                <a:uFillTx/>
              </a:rPr>
              <a:t> or </a:t>
            </a:r>
            <a:r>
              <a:rPr kumimoji="0" lang="en-US" sz="2000" b="0" i="0" u="none" strike="noStrike" kern="0" cap="none" spc="0" normalizeH="0" baseline="0" noProof="0" dirty="0" err="1">
                <a:ln>
                  <a:noFill/>
                </a:ln>
                <a:solidFill>
                  <a:srgbClr val="0070C0"/>
                </a:solidFill>
                <a:effectLst/>
                <a:uLnTx/>
                <a:uFillTx/>
              </a:rPr>
              <a:t>alirocumab</a:t>
            </a:r>
            <a:r>
              <a:rPr kumimoji="0" lang="en-US" sz="2000" b="0" i="0" u="none" strike="noStrike" kern="0" cap="none" spc="0" normalizeH="0" baseline="0" noProof="0" dirty="0">
                <a:ln>
                  <a:noFill/>
                </a:ln>
                <a:solidFill>
                  <a:srgbClr val="0070C0"/>
                </a:solidFill>
                <a:effectLst/>
                <a:uLnTx/>
                <a:uFillTx/>
              </a:rPr>
              <a:t> (fully human monoclonal antibodies). This immunogenicity also explains the higher rate of injection site reactions observed with </a:t>
            </a:r>
            <a:r>
              <a:rPr kumimoji="0" lang="en-US" sz="2000" b="0" i="0" u="none" strike="noStrike" kern="0" cap="none" spc="0" normalizeH="0" baseline="0" noProof="0" dirty="0" err="1">
                <a:ln>
                  <a:noFill/>
                </a:ln>
                <a:solidFill>
                  <a:srgbClr val="0070C0"/>
                </a:solidFill>
                <a:effectLst/>
                <a:uLnTx/>
                <a:uFillTx/>
              </a:rPr>
              <a:t>bococizumab</a:t>
            </a:r>
            <a:r>
              <a:rPr kumimoji="0" lang="en-US" sz="2000" b="0" i="0" u="none" strike="noStrike" kern="0" cap="none" spc="0" normalizeH="0" baseline="0" noProof="0" dirty="0">
                <a:ln>
                  <a:noFill/>
                </a:ln>
                <a:solidFill>
                  <a:srgbClr val="0070C0"/>
                </a:solidFill>
                <a:effectLst/>
                <a:uLnTx/>
                <a:uFillTx/>
              </a:rPr>
              <a:t>.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0" cap="none" spc="0" normalizeH="0" baseline="0" noProof="0" dirty="0">
              <a:ln>
                <a:noFill/>
              </a:ln>
              <a:solidFill>
                <a:srgbClr val="0070C0"/>
              </a:solidFill>
              <a:effectLst/>
              <a:uLnTx/>
              <a:uFillTx/>
            </a:endParaRP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sz="2000" kern="0" dirty="0">
                <a:solidFill>
                  <a:srgbClr val="0070C0"/>
                </a:solidFill>
              </a:rPr>
              <a:t>B</a:t>
            </a:r>
            <a:r>
              <a:rPr kumimoji="0" lang="en-US" sz="2000" b="0" i="0" u="none" strike="noStrike" kern="0" cap="none" spc="0" normalizeH="0" baseline="0" noProof="0" dirty="0" err="1">
                <a:ln>
                  <a:noFill/>
                </a:ln>
                <a:solidFill>
                  <a:srgbClr val="0070C0"/>
                </a:solidFill>
                <a:effectLst/>
                <a:uLnTx/>
                <a:uFillTx/>
              </a:rPr>
              <a:t>ococizumab</a:t>
            </a:r>
            <a:r>
              <a:rPr kumimoji="0" lang="en-US" sz="2000" b="0" i="0" u="none" strike="noStrike" kern="0" cap="none" spc="0" normalizeH="0" baseline="0" noProof="0" dirty="0">
                <a:ln>
                  <a:noFill/>
                </a:ln>
                <a:solidFill>
                  <a:srgbClr val="0070C0"/>
                </a:solidFill>
                <a:effectLst/>
                <a:uLnTx/>
                <a:uFillTx/>
              </a:rPr>
              <a:t> is also associated with wide individual variability in LDLC response even among those who do not develop anti-drug antibodies.</a:t>
            </a:r>
            <a:r>
              <a:rPr kumimoji="0" lang="en-US" sz="2000" b="0" i="0" u="none" strike="noStrike" kern="0" cap="none" spc="0" normalizeH="0" noProof="0" dirty="0">
                <a:ln>
                  <a:noFill/>
                </a:ln>
                <a:solidFill>
                  <a:srgbClr val="0070C0"/>
                </a:solidFill>
                <a:effectLst/>
                <a:uLnTx/>
                <a:uFillTx/>
              </a:rPr>
              <a:t> This suggests that </a:t>
            </a:r>
            <a:r>
              <a:rPr kumimoji="0" lang="en-US" sz="2000" b="0" i="0" u="none" strike="noStrike" kern="0" cap="none" spc="0" normalizeH="0" baseline="0" noProof="0" dirty="0">
                <a:ln>
                  <a:noFill/>
                </a:ln>
                <a:solidFill>
                  <a:srgbClr val="0070C0"/>
                </a:solidFill>
                <a:effectLst/>
                <a:uLnTx/>
                <a:uFillTx/>
              </a:rPr>
              <a:t>on-treatment measures of LDLC will be important for clinical practice. Whether similar individual variability in LDLC response is present for </a:t>
            </a:r>
            <a:r>
              <a:rPr kumimoji="0" lang="en-US" sz="2000" b="0" i="0" u="none" strike="noStrike" kern="0" cap="none" spc="0" normalizeH="0" baseline="0" noProof="0" dirty="0" err="1">
                <a:ln>
                  <a:noFill/>
                </a:ln>
                <a:solidFill>
                  <a:srgbClr val="0070C0"/>
                </a:solidFill>
                <a:effectLst/>
                <a:uLnTx/>
                <a:uFillTx/>
              </a:rPr>
              <a:t>evolocumab</a:t>
            </a:r>
            <a:r>
              <a:rPr kumimoji="0" lang="en-US" sz="2000" b="0" i="0" u="none" strike="noStrike" kern="0" cap="none" spc="0" normalizeH="0" baseline="0" noProof="0" dirty="0">
                <a:ln>
                  <a:noFill/>
                </a:ln>
                <a:solidFill>
                  <a:srgbClr val="0070C0"/>
                </a:solidFill>
                <a:effectLst/>
                <a:uLnTx/>
                <a:uFillTx/>
              </a:rPr>
              <a:t>  and </a:t>
            </a:r>
            <a:r>
              <a:rPr kumimoji="0" lang="en-US" sz="2000" b="0" i="0" u="none" strike="noStrike" kern="0" cap="none" spc="0" normalizeH="0" baseline="0" noProof="0" dirty="0" err="1">
                <a:ln>
                  <a:noFill/>
                </a:ln>
                <a:solidFill>
                  <a:srgbClr val="0070C0"/>
                </a:solidFill>
                <a:effectLst/>
                <a:uLnTx/>
                <a:uFillTx/>
              </a:rPr>
              <a:t>alirocumab</a:t>
            </a:r>
            <a:r>
              <a:rPr kumimoji="0" lang="en-US" sz="2000" b="0" i="0" u="none" strike="noStrike" kern="0" cap="none" spc="0" normalizeH="0" baseline="0" noProof="0" dirty="0">
                <a:ln>
                  <a:noFill/>
                </a:ln>
                <a:solidFill>
                  <a:srgbClr val="0070C0"/>
                </a:solidFill>
                <a:effectLst/>
                <a:uLnTx/>
                <a:uFillTx/>
              </a:rPr>
              <a:t> is uncertain.</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0" cap="none" spc="0" normalizeH="0" baseline="0" noProof="0" dirty="0">
              <a:ln>
                <a:noFill/>
              </a:ln>
              <a:solidFill>
                <a:schemeClr val="accent1">
                  <a:lumMod val="75000"/>
                </a:schemeClr>
              </a:solidFill>
              <a:effectLst/>
              <a:uLnTx/>
              <a:uFillTx/>
            </a:endParaRPr>
          </a:p>
        </p:txBody>
      </p:sp>
      <p:cxnSp>
        <p:nvCxnSpPr>
          <p:cNvPr id="3" name="Straight Connector 2"/>
          <p:cNvCxnSpPr/>
          <p:nvPr/>
        </p:nvCxnSpPr>
        <p:spPr>
          <a:xfrm flipV="1">
            <a:off x="172528" y="905774"/>
            <a:ext cx="8686800" cy="17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928284" y="6570374"/>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394363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449" y="141809"/>
            <a:ext cx="8369300" cy="42780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Conclusions: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70C0"/>
                </a:solidFill>
                <a:effectLst/>
                <a:uLnTx/>
                <a:uFillTx/>
              </a:rPr>
              <a:t>The SPIRE Lipid Lowering Trials and the SPIRE 1 and SPIRE 2 Cardiovascular Outcomes Trials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70C0"/>
              </a:solidFill>
              <a:effectLst/>
              <a:uLnTx/>
              <a:uFillTx/>
            </a:endParaRPr>
          </a:p>
          <a:p>
            <a:pPr marL="342900" marR="0" lvl="0" indent="-342900" defTabSz="9144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dirty="0">
              <a:ln>
                <a:noFill/>
              </a:ln>
              <a:solidFill>
                <a:srgbClr val="0070C0"/>
              </a:solidFill>
              <a:effectLst/>
              <a:uLnTx/>
              <a:uFillTx/>
            </a:endParaRPr>
          </a:p>
          <a:p>
            <a:pPr marL="342900" marR="0" lvl="0" indent="-342900" defTabSz="914400" eaLnBrk="1" fontAlgn="auto" latinLnBrk="0" hangingPunct="1">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70C0"/>
                </a:solidFill>
                <a:effectLst/>
                <a:uLnTx/>
                <a:uFillTx/>
              </a:rPr>
              <a:t>3.	Despite anti-drug antibody production, variation in individual response, and early trial termination, </a:t>
            </a:r>
            <a:r>
              <a:rPr kumimoji="0" lang="en-US" sz="2000" b="0" i="0" u="none" strike="noStrike" kern="0" cap="none" spc="0" normalizeH="0" baseline="0" noProof="0" dirty="0" err="1">
                <a:ln>
                  <a:noFill/>
                </a:ln>
                <a:solidFill>
                  <a:srgbClr val="0070C0"/>
                </a:solidFill>
                <a:effectLst/>
                <a:uLnTx/>
                <a:uFillTx/>
              </a:rPr>
              <a:t>bococizumab</a:t>
            </a:r>
            <a:r>
              <a:rPr kumimoji="0" lang="en-US" sz="2000" b="0" i="0" u="none" strike="noStrike" kern="0" cap="none" spc="0" normalizeH="0" baseline="0" noProof="0" dirty="0">
                <a:ln>
                  <a:noFill/>
                </a:ln>
                <a:solidFill>
                  <a:srgbClr val="0070C0"/>
                </a:solidFill>
                <a:effectLst/>
                <a:uLnTx/>
                <a:uFillTx/>
              </a:rPr>
              <a:t> significantly reduced cardiovascular event rates in the higher-risk SPIRE-2 trial of those with LDLC </a:t>
            </a:r>
            <a:r>
              <a:rPr kumimoji="0" lang="en-US" sz="2000" b="0" i="0" u="sng" strike="noStrike" kern="0" cap="none" spc="0" normalizeH="0" baseline="0" noProof="0" dirty="0">
                <a:ln>
                  <a:noFill/>
                </a:ln>
                <a:solidFill>
                  <a:srgbClr val="0070C0"/>
                </a:solidFill>
                <a:effectLst/>
                <a:uLnTx/>
                <a:uFillTx/>
              </a:rPr>
              <a:t>&gt;</a:t>
            </a:r>
            <a:r>
              <a:rPr kumimoji="0" lang="en-US" sz="2000" b="0" i="0" u="none" strike="noStrike" kern="0" cap="none" spc="0" normalizeH="0" baseline="0" noProof="0" dirty="0">
                <a:ln>
                  <a:noFill/>
                </a:ln>
                <a:solidFill>
                  <a:srgbClr val="0070C0"/>
                </a:solidFill>
                <a:effectLst/>
                <a:uLnTx/>
                <a:uFillTx/>
              </a:rPr>
              <a:t>100 mg/</a:t>
            </a:r>
            <a:r>
              <a:rPr kumimoji="0" lang="en-US" sz="2000" b="0" i="0" u="none" strike="noStrike" kern="0" cap="none" spc="0" normalizeH="0" baseline="0" noProof="0" dirty="0" err="1">
                <a:ln>
                  <a:noFill/>
                </a:ln>
                <a:solidFill>
                  <a:srgbClr val="0070C0"/>
                </a:solidFill>
                <a:effectLst/>
                <a:uLnTx/>
                <a:uFillTx/>
              </a:rPr>
              <a:t>dL</a:t>
            </a:r>
            <a:r>
              <a:rPr kumimoji="0" lang="en-US" sz="2000" b="0" i="0" u="none" strike="noStrike" kern="0" cap="none" spc="0" normalizeH="0" baseline="0" noProof="0" dirty="0">
                <a:ln>
                  <a:noFill/>
                </a:ln>
                <a:solidFill>
                  <a:srgbClr val="0070C0"/>
                </a:solidFill>
                <a:effectLst/>
                <a:uLnTx/>
                <a:uFillTx/>
              </a:rPr>
              <a:t>,</a:t>
            </a:r>
            <a:r>
              <a:rPr kumimoji="0" lang="en-US" sz="2000" b="0" i="0" u="none" strike="noStrike" kern="0" cap="none" spc="0" normalizeH="0" noProof="0" dirty="0">
                <a:ln>
                  <a:noFill/>
                </a:ln>
                <a:solidFill>
                  <a:srgbClr val="0070C0"/>
                </a:solidFill>
                <a:effectLst/>
                <a:uLnTx/>
                <a:uFillTx/>
              </a:rPr>
              <a:t> </a:t>
            </a:r>
            <a:r>
              <a:rPr kumimoji="0" lang="en-US" sz="2000" b="0" i="0" u="none" strike="noStrike" kern="0" cap="none" spc="0" normalizeH="0" baseline="0" noProof="0" dirty="0">
                <a:ln>
                  <a:noFill/>
                </a:ln>
                <a:solidFill>
                  <a:srgbClr val="0070C0"/>
                </a:solidFill>
                <a:effectLst/>
                <a:uLnTx/>
                <a:uFillTx/>
              </a:rPr>
              <a:t>but not in the lower-risk SPIRE-1 trial of those with LDLC </a:t>
            </a:r>
            <a:r>
              <a:rPr kumimoji="0" lang="en-US" sz="2000" b="0" i="0" u="sng" strike="noStrike" kern="0" cap="none" spc="0" normalizeH="0" baseline="0" noProof="0" dirty="0">
                <a:ln>
                  <a:noFill/>
                </a:ln>
                <a:solidFill>
                  <a:srgbClr val="0070C0"/>
                </a:solidFill>
                <a:effectLst/>
                <a:uLnTx/>
                <a:uFillTx/>
              </a:rPr>
              <a:t>&gt;</a:t>
            </a:r>
            <a:r>
              <a:rPr kumimoji="0" lang="en-US" sz="2000" b="0" i="0" u="none" strike="noStrike" kern="0" cap="none" spc="0" normalizeH="0" baseline="0" noProof="0" dirty="0">
                <a:ln>
                  <a:noFill/>
                </a:ln>
                <a:solidFill>
                  <a:srgbClr val="0070C0"/>
                </a:solidFill>
                <a:effectLst/>
                <a:uLnTx/>
                <a:uFillTx/>
              </a:rPr>
              <a:t>70 mg/</a:t>
            </a:r>
            <a:r>
              <a:rPr kumimoji="0" lang="en-US" sz="2000" b="0" i="0" u="none" strike="noStrike" kern="0" cap="none" spc="0" normalizeH="0" baseline="0" noProof="0" dirty="0" err="1">
                <a:ln>
                  <a:noFill/>
                </a:ln>
                <a:solidFill>
                  <a:srgbClr val="0070C0"/>
                </a:solidFill>
                <a:effectLst/>
                <a:uLnTx/>
                <a:uFillTx/>
              </a:rPr>
              <a:t>dL</a:t>
            </a:r>
            <a:r>
              <a:rPr kumimoji="0" lang="en-US" sz="2000" b="0" i="0" u="none" strike="noStrike" kern="0" cap="none" spc="0" normalizeH="0" baseline="0" noProof="0" dirty="0">
                <a:ln>
                  <a:noFill/>
                </a:ln>
                <a:solidFill>
                  <a:srgbClr val="0070C0"/>
                </a:solidFill>
                <a:effectLst/>
                <a:uLnTx/>
                <a:uFillTx/>
              </a:rPr>
              <a:t>.</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0" cap="none" spc="0" normalizeH="0" baseline="0" noProof="0" dirty="0">
              <a:ln>
                <a:noFill/>
              </a:ln>
              <a:solidFill>
                <a:srgbClr val="0070C0"/>
              </a:solidFill>
              <a:effectLst/>
              <a:uLnTx/>
              <a:uFillTx/>
            </a:endParaRPr>
          </a:p>
          <a:p>
            <a:pPr marL="457200" marR="0" lvl="0" indent="-457200" defTabSz="914400" eaLnBrk="1" fontAlgn="auto" latinLnBrk="0" hangingPunct="1">
              <a:lnSpc>
                <a:spcPct val="100000"/>
              </a:lnSpc>
              <a:spcBef>
                <a:spcPts val="0"/>
              </a:spcBef>
              <a:spcAft>
                <a:spcPts val="0"/>
              </a:spcAft>
              <a:buClrTx/>
              <a:buSzTx/>
              <a:buAutoNum type="arabicPeriod" startAt="4"/>
              <a:tabLst/>
              <a:defRPr/>
            </a:pPr>
            <a:r>
              <a:rPr kumimoji="0" lang="en-US" sz="2000" b="0" i="0" u="none" strike="noStrike" kern="0" cap="none" spc="0" normalizeH="0" baseline="0" noProof="0" dirty="0">
                <a:ln>
                  <a:noFill/>
                </a:ln>
                <a:solidFill>
                  <a:srgbClr val="0070C0"/>
                </a:solidFill>
                <a:effectLst/>
                <a:uLnTx/>
                <a:uFillTx/>
              </a:rPr>
              <a:t>Consistent with the hypothesis that “lower is better for longer”, clinical benefits were greater and statistically significant in analyses of those who achieved and sustained greater absolute as well as relative reductions in LDLC. These data thus support the use of PCSK9 inhibitors in selected patients as an adjunct to aggressive statin therapy.</a:t>
            </a:r>
          </a:p>
        </p:txBody>
      </p:sp>
      <p:cxnSp>
        <p:nvCxnSpPr>
          <p:cNvPr id="3" name="Straight Connector 2"/>
          <p:cNvCxnSpPr/>
          <p:nvPr/>
        </p:nvCxnSpPr>
        <p:spPr>
          <a:xfrm flipV="1">
            <a:off x="172528" y="905774"/>
            <a:ext cx="8686800" cy="17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928284" y="6570374"/>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394363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449" y="141811"/>
            <a:ext cx="8369300" cy="4524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70C0"/>
                </a:solidFill>
                <a:effectLst/>
                <a:uLnTx/>
                <a:uFillTx/>
              </a:rPr>
              <a:t>Conclusions: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70C0"/>
                </a:solidFill>
                <a:effectLst/>
                <a:uLnTx/>
                <a:uFillTx/>
              </a:rPr>
              <a:t>The SPIRE Lipid Lowering Trials and the SPIRE 1 and SPIRE 2 Cardiovascular Outcomes Trials</a:t>
            </a:r>
          </a:p>
          <a:p>
            <a:pPr marL="0" marR="0" lvl="0" indent="0" defTabSz="914400" eaLnBrk="1" fontAlgn="auto" latinLnBrk="0" hangingPunct="1">
              <a:lnSpc>
                <a:spcPct val="100000"/>
              </a:lnSpc>
              <a:spcBef>
                <a:spcPts val="0"/>
              </a:spcBef>
              <a:spcAft>
                <a:spcPts val="0"/>
              </a:spcAft>
              <a:buClrTx/>
              <a:buSzTx/>
              <a:buFontTx/>
              <a:buNone/>
              <a:tabLst/>
              <a:defRPr/>
            </a:pPr>
            <a:endParaRPr lang="en-US" sz="1600" kern="0" dirty="0">
              <a:solidFill>
                <a:srgbClr val="0070C0"/>
              </a:solidFill>
            </a:endParaRPr>
          </a:p>
          <a:p>
            <a:pPr>
              <a:defRPr/>
            </a:pPr>
            <a:endParaRPr kumimoji="0" lang="en-US" sz="1600" b="0" i="0" u="none" strike="noStrike" kern="0" cap="none" spc="0" normalizeH="0" noProof="0" dirty="0">
              <a:ln>
                <a:noFill/>
              </a:ln>
              <a:solidFill>
                <a:srgbClr val="0070C0"/>
              </a:solidFill>
              <a:effectLst/>
              <a:uLnTx/>
              <a:uFillTx/>
            </a:endParaRPr>
          </a:p>
          <a:p>
            <a:pPr marL="342900" indent="-342900">
              <a:buAutoNum type="arabicPeriod" startAt="5"/>
              <a:defRPr/>
            </a:pPr>
            <a:r>
              <a:rPr lang="en-US" sz="2000" kern="0" baseline="0" dirty="0">
                <a:solidFill>
                  <a:srgbClr val="0070C0"/>
                </a:solidFill>
              </a:rPr>
              <a:t>While </a:t>
            </a:r>
            <a:r>
              <a:rPr lang="en-US" sz="2000" kern="0" baseline="0" dirty="0" err="1">
                <a:solidFill>
                  <a:srgbClr val="0070C0"/>
                </a:solidFill>
              </a:rPr>
              <a:t>bococizumab</a:t>
            </a:r>
            <a:r>
              <a:rPr lang="en-US" sz="2000" kern="0" dirty="0">
                <a:solidFill>
                  <a:srgbClr val="0070C0"/>
                </a:solidFill>
              </a:rPr>
              <a:t> may not be available for clinical use, the public presentation of these data honors the altruism of our 31,887 trial participants and contributes to our understanding of PCSK9 inhibition and cardiovascular health.</a:t>
            </a:r>
          </a:p>
          <a:p>
            <a:pPr marL="342900" indent="-342900">
              <a:buAutoNum type="arabicPeriod" startAt="5"/>
              <a:defRPr/>
            </a:pPr>
            <a:endParaRPr lang="en-US" sz="2000" kern="0" dirty="0">
              <a:solidFill>
                <a:srgbClr val="0070C0"/>
              </a:solidFill>
            </a:endParaRPr>
          </a:p>
          <a:p>
            <a:pPr marL="342900" indent="-342900">
              <a:buAutoNum type="arabicPeriod" startAt="5"/>
              <a:defRPr/>
            </a:pPr>
            <a:r>
              <a:rPr lang="en-US" sz="2000" kern="0" dirty="0">
                <a:solidFill>
                  <a:srgbClr val="0070C0"/>
                </a:solidFill>
              </a:rPr>
              <a:t>In addition to thanking our dedicated investigators and coordinators in 35 countries worldwide, the SPIRE Executive Committee and Steering Committee wishes to give a special thanks to our research colleagues at Pfizer for their exceptional commitment to the rapid and fully transparent presentation of these data.</a:t>
            </a:r>
          </a:p>
          <a:p>
            <a:pPr>
              <a:defRPr/>
            </a:pPr>
            <a:r>
              <a:rPr lang="en-US" sz="2000" kern="0" dirty="0">
                <a:solidFill>
                  <a:srgbClr val="0070C0"/>
                </a:solidFill>
              </a:rPr>
              <a:t> </a:t>
            </a:r>
            <a:endParaRPr kumimoji="0" lang="en-US" sz="2000" b="0" i="0" u="none" strike="noStrike" kern="0" cap="none" spc="0" normalizeH="0" baseline="0" noProof="0" dirty="0">
              <a:ln>
                <a:noFill/>
              </a:ln>
              <a:solidFill>
                <a:srgbClr val="0070C0"/>
              </a:solidFill>
              <a:effectLst/>
              <a:uLnTx/>
              <a:uFillTx/>
            </a:endParaRPr>
          </a:p>
        </p:txBody>
      </p:sp>
      <p:cxnSp>
        <p:nvCxnSpPr>
          <p:cNvPr id="4" name="Straight Connector 3"/>
          <p:cNvCxnSpPr/>
          <p:nvPr/>
        </p:nvCxnSpPr>
        <p:spPr>
          <a:xfrm flipV="1">
            <a:off x="172528" y="905774"/>
            <a:ext cx="8686800" cy="17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27761" y="3556000"/>
            <a:ext cx="6807931" cy="2952750"/>
          </a:xfrm>
          <a:prstGeom prst="rect">
            <a:avLst/>
          </a:prstGeom>
          <a:noFill/>
          <a:ln w="28575">
            <a:solidFill>
              <a:srgbClr val="FF0000"/>
            </a:solidFill>
            <a:miter lim="800000"/>
            <a:headEnd/>
            <a:tailEnd/>
          </a:ln>
        </p:spPr>
      </p:pic>
      <p:pic>
        <p:nvPicPr>
          <p:cNvPr id="3" name="Picture 2"/>
          <p:cNvPicPr>
            <a:picLocks noChangeAspect="1" noChangeArrowheads="1"/>
          </p:cNvPicPr>
          <p:nvPr/>
        </p:nvPicPr>
        <p:blipFill rotWithShape="1">
          <a:blip r:embed="rId3" cstate="print"/>
          <a:srcRect t="388" b="-1"/>
          <a:stretch/>
        </p:blipFill>
        <p:spPr bwMode="auto">
          <a:xfrm>
            <a:off x="248090" y="241300"/>
            <a:ext cx="5860610" cy="3086648"/>
          </a:xfrm>
          <a:prstGeom prst="rect">
            <a:avLst/>
          </a:prstGeom>
          <a:noFill/>
          <a:ln w="22225">
            <a:solidFill>
              <a:srgbClr val="FF0000"/>
            </a:solidFill>
            <a:miter lim="800000"/>
            <a:headEnd/>
            <a:tailEnd/>
          </a:ln>
        </p:spPr>
      </p:pic>
      <p:sp>
        <p:nvSpPr>
          <p:cNvPr id="2" name="TextBox 1"/>
          <p:cNvSpPr txBox="1"/>
          <p:nvPr/>
        </p:nvSpPr>
        <p:spPr>
          <a:xfrm>
            <a:off x="6451600" y="508000"/>
            <a:ext cx="2239524" cy="646331"/>
          </a:xfrm>
          <a:prstGeom prst="rect">
            <a:avLst/>
          </a:prstGeom>
          <a:noFill/>
        </p:spPr>
        <p:txBody>
          <a:bodyPr wrap="none" rtlCol="0">
            <a:spAutoFit/>
          </a:bodyPr>
          <a:lstStyle/>
          <a:p>
            <a:r>
              <a:rPr lang="en-US" dirty="0">
                <a:solidFill>
                  <a:schemeClr val="bg1"/>
                </a:solidFill>
              </a:rPr>
              <a:t>Available online </a:t>
            </a:r>
          </a:p>
          <a:p>
            <a:r>
              <a:rPr lang="en-US" dirty="0">
                <a:solidFill>
                  <a:schemeClr val="bg1"/>
                </a:solidFill>
              </a:rPr>
              <a:t>NEJM March 17, 2017</a:t>
            </a:r>
          </a:p>
        </p:txBody>
      </p:sp>
    </p:spTree>
    <p:extLst>
      <p:ext uri="{BB962C8B-B14F-4D97-AF65-F5344CB8AC3E}">
        <p14:creationId xmlns:p14="http://schemas.microsoft.com/office/powerpoint/2010/main" val="2924190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169"/>
          <p:cNvPicPr>
            <a:picLocks noChangeArrowheads="1"/>
          </p:cNvPicPr>
          <p:nvPr/>
        </p:nvPicPr>
        <p:blipFill rotWithShape="1">
          <a:blip r:embed="rId2">
            <a:extLst>
              <a:ext uri="{28A0092B-C50C-407E-A947-70E740481C1C}">
                <a14:useLocalDpi xmlns:a14="http://schemas.microsoft.com/office/drawing/2010/main" val="0"/>
              </a:ext>
            </a:extLst>
          </a:blip>
          <a:srcRect l="11655" t="6280" r="8276" b="5973"/>
          <a:stretch/>
        </p:blipFill>
        <p:spPr bwMode="auto">
          <a:xfrm>
            <a:off x="4263139" y="3810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1" name="Picture 180"/>
          <p:cNvPicPr>
            <a:picLocks/>
          </p:cNvPicPr>
          <p:nvPr/>
        </p:nvPicPr>
        <p:blipFill rotWithShape="1">
          <a:blip r:embed="rId3">
            <a:extLst>
              <a:ext uri="{28A0092B-C50C-407E-A947-70E740481C1C}">
                <a14:useLocalDpi xmlns:a14="http://schemas.microsoft.com/office/drawing/2010/main" val="0"/>
              </a:ext>
            </a:extLst>
          </a:blip>
          <a:srcRect l="6239" t="4819" r="6239" b="7659"/>
          <a:stretch/>
        </p:blipFill>
        <p:spPr>
          <a:xfrm flipH="1">
            <a:off x="1218038" y="3048133"/>
            <a:ext cx="609020" cy="762000"/>
          </a:xfrm>
          <a:prstGeom prst="rect">
            <a:avLst/>
          </a:prstGeom>
        </p:spPr>
      </p:pic>
      <p:pic>
        <p:nvPicPr>
          <p:cNvPr id="182" name="Picture 181"/>
          <p:cNvPicPr>
            <a:picLocks/>
          </p:cNvPicPr>
          <p:nvPr/>
        </p:nvPicPr>
        <p:blipFill rotWithShape="1">
          <a:blip r:embed="rId4">
            <a:extLst>
              <a:ext uri="{28A0092B-C50C-407E-A947-70E740481C1C}">
                <a14:useLocalDpi xmlns:a14="http://schemas.microsoft.com/office/drawing/2010/main" val="0"/>
              </a:ext>
            </a:extLst>
          </a:blip>
          <a:srcRect l="12857" t="10009" r="12150" b="9999"/>
          <a:stretch/>
        </p:blipFill>
        <p:spPr>
          <a:xfrm>
            <a:off x="609018" y="3048133"/>
            <a:ext cx="609020" cy="762000"/>
          </a:xfrm>
          <a:prstGeom prst="rect">
            <a:avLst/>
          </a:prstGeom>
        </p:spPr>
      </p:pic>
      <p:pic>
        <p:nvPicPr>
          <p:cNvPr id="183" name="Picture 182"/>
          <p:cNvPicPr>
            <a:picLocks/>
          </p:cNvPicPr>
          <p:nvPr/>
        </p:nvPicPr>
        <p:blipFill rotWithShape="1">
          <a:blip r:embed="rId5">
            <a:extLst>
              <a:ext uri="{28A0092B-C50C-407E-A947-70E740481C1C}">
                <a14:useLocalDpi xmlns:a14="http://schemas.microsoft.com/office/drawing/2010/main" val="0"/>
              </a:ext>
            </a:extLst>
          </a:blip>
          <a:srcRect l="13915" t="5183" r="15330" b="7735"/>
          <a:stretch/>
        </p:blipFill>
        <p:spPr>
          <a:xfrm>
            <a:off x="-2" y="3048133"/>
            <a:ext cx="609020" cy="762000"/>
          </a:xfrm>
          <a:prstGeom prst="rect">
            <a:avLst/>
          </a:prstGeom>
          <a:noFill/>
          <a:ln>
            <a:noFill/>
          </a:ln>
        </p:spPr>
      </p:pic>
      <p:pic>
        <p:nvPicPr>
          <p:cNvPr id="184" name="Picture 183"/>
          <p:cNvPicPr>
            <a:picLocks/>
          </p:cNvPicPr>
          <p:nvPr/>
        </p:nvPicPr>
        <p:blipFill rotWithShape="1">
          <a:blip r:embed="rId6">
            <a:extLst>
              <a:ext uri="{28A0092B-C50C-407E-A947-70E740481C1C}">
                <a14:useLocalDpi xmlns:a14="http://schemas.microsoft.com/office/drawing/2010/main" val="0"/>
              </a:ext>
            </a:extLst>
          </a:blip>
          <a:srcRect l="15916" t="11521" r="11231" b="15626"/>
          <a:stretch/>
        </p:blipFill>
        <p:spPr>
          <a:xfrm>
            <a:off x="8526280" y="2286133"/>
            <a:ext cx="609020" cy="762000"/>
          </a:xfrm>
          <a:prstGeom prst="rect">
            <a:avLst/>
          </a:prstGeom>
          <a:noFill/>
          <a:ln>
            <a:noFill/>
          </a:ln>
        </p:spPr>
      </p:pic>
      <p:pic>
        <p:nvPicPr>
          <p:cNvPr id="185" name="Picture 184"/>
          <p:cNvPicPr>
            <a:picLocks noChangeArrowheads="1"/>
          </p:cNvPicPr>
          <p:nvPr/>
        </p:nvPicPr>
        <p:blipFill rotWithShape="1">
          <a:blip r:embed="rId7" cstate="print">
            <a:extLst>
              <a:ext uri="{28A0092B-C50C-407E-A947-70E740481C1C}">
                <a14:useLocalDpi xmlns:a14="http://schemas.microsoft.com/office/drawing/2010/main" val="0"/>
              </a:ext>
            </a:extLst>
          </a:blip>
          <a:srcRect l="10341" t="9018" r="10236" b="11560"/>
          <a:stretch/>
        </p:blipFill>
        <p:spPr bwMode="auto">
          <a:xfrm>
            <a:off x="7917260" y="2286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6" name="Picture 185"/>
          <p:cNvPicPr>
            <a:picLocks/>
          </p:cNvPicPr>
          <p:nvPr/>
        </p:nvPicPr>
        <p:blipFill rotWithShape="1">
          <a:blip r:embed="rId8">
            <a:extLst>
              <a:ext uri="{28A0092B-C50C-407E-A947-70E740481C1C}">
                <a14:useLocalDpi xmlns:a14="http://schemas.microsoft.com/office/drawing/2010/main" val="0"/>
              </a:ext>
            </a:extLst>
          </a:blip>
          <a:srcRect l="4198" r="4198" b="8397"/>
          <a:stretch/>
        </p:blipFill>
        <p:spPr>
          <a:xfrm>
            <a:off x="7308240" y="2286133"/>
            <a:ext cx="609020" cy="762000"/>
          </a:xfrm>
          <a:prstGeom prst="rect">
            <a:avLst/>
          </a:prstGeom>
          <a:noFill/>
          <a:ln>
            <a:noFill/>
          </a:ln>
        </p:spPr>
      </p:pic>
      <p:pic>
        <p:nvPicPr>
          <p:cNvPr id="187" name="Picture 186"/>
          <p:cNvPicPr>
            <a:picLocks/>
          </p:cNvPicPr>
          <p:nvPr/>
        </p:nvPicPr>
        <p:blipFill rotWithShape="1">
          <a:blip r:embed="rId9" cstate="print">
            <a:extLst>
              <a:ext uri="{28A0092B-C50C-407E-A947-70E740481C1C}">
                <a14:useLocalDpi xmlns:a14="http://schemas.microsoft.com/office/drawing/2010/main" val="0"/>
              </a:ext>
            </a:extLst>
          </a:blip>
          <a:srcRect l="2291" t="653" r="808" b="20915"/>
          <a:stretch/>
        </p:blipFill>
        <p:spPr>
          <a:xfrm>
            <a:off x="6699222" y="2286133"/>
            <a:ext cx="609020" cy="762000"/>
          </a:xfrm>
          <a:prstGeom prst="rect">
            <a:avLst/>
          </a:prstGeom>
          <a:noFill/>
          <a:ln>
            <a:noFill/>
          </a:ln>
        </p:spPr>
      </p:pic>
      <p:pic>
        <p:nvPicPr>
          <p:cNvPr id="188" name="Picture 187"/>
          <p:cNvPicPr>
            <a:picLocks noChangeArrowheads="1"/>
          </p:cNvPicPr>
          <p:nvPr/>
        </p:nvPicPr>
        <p:blipFill rotWithShape="1">
          <a:blip r:embed="rId10">
            <a:extLst>
              <a:ext uri="{28A0092B-C50C-407E-A947-70E740481C1C}">
                <a14:useLocalDpi xmlns:a14="http://schemas.microsoft.com/office/drawing/2010/main" val="0"/>
              </a:ext>
            </a:extLst>
          </a:blip>
          <a:srcRect l="10185" t="2027" r="7009" b="16892"/>
          <a:stretch/>
        </p:blipFill>
        <p:spPr bwMode="auto">
          <a:xfrm>
            <a:off x="6090201" y="2286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9" name="Picture 188"/>
          <p:cNvPicPr>
            <a:picLocks/>
          </p:cNvPicPr>
          <p:nvPr/>
        </p:nvPicPr>
        <p:blipFill rotWithShape="1">
          <a:blip r:embed="rId11" cstate="print">
            <a:extLst>
              <a:ext uri="{28A0092B-C50C-407E-A947-70E740481C1C}">
                <a14:useLocalDpi xmlns:a14="http://schemas.microsoft.com/office/drawing/2010/main" val="0"/>
              </a:ext>
            </a:extLst>
          </a:blip>
          <a:srcRect l="18749" t="10571" r="18751" b="42447"/>
          <a:stretch/>
        </p:blipFill>
        <p:spPr>
          <a:xfrm>
            <a:off x="5481180" y="2286133"/>
            <a:ext cx="609020" cy="762000"/>
          </a:xfrm>
          <a:prstGeom prst="rect">
            <a:avLst/>
          </a:prstGeom>
          <a:noFill/>
          <a:ln>
            <a:noFill/>
          </a:ln>
        </p:spPr>
      </p:pic>
      <p:pic>
        <p:nvPicPr>
          <p:cNvPr id="190" name="Picture 189"/>
          <p:cNvPicPr>
            <a:picLocks/>
          </p:cNvPicPr>
          <p:nvPr/>
        </p:nvPicPr>
        <p:blipFill rotWithShape="1">
          <a:blip r:embed="rId12" cstate="print">
            <a:extLst>
              <a:ext uri="{28A0092B-C50C-407E-A947-70E740481C1C}">
                <a14:useLocalDpi xmlns:a14="http://schemas.microsoft.com/office/drawing/2010/main" val="0"/>
              </a:ext>
            </a:extLst>
          </a:blip>
          <a:srcRect l="815" t="11429" r="1299" b="7899"/>
          <a:stretch/>
        </p:blipFill>
        <p:spPr>
          <a:xfrm>
            <a:off x="4263139" y="2286133"/>
            <a:ext cx="609020" cy="762000"/>
          </a:xfrm>
          <a:prstGeom prst="rect">
            <a:avLst/>
          </a:prstGeom>
          <a:noFill/>
          <a:ln>
            <a:noFill/>
          </a:ln>
        </p:spPr>
      </p:pic>
      <p:pic>
        <p:nvPicPr>
          <p:cNvPr id="191" name="Picture 190"/>
          <p:cNvPicPr>
            <a:picLocks/>
          </p:cNvPicPr>
          <p:nvPr/>
        </p:nvPicPr>
        <p:blipFill rotWithShape="1">
          <a:blip r:embed="rId13" cstate="print">
            <a:extLst>
              <a:ext uri="{28A0092B-C50C-407E-A947-70E740481C1C}">
                <a14:useLocalDpi xmlns:a14="http://schemas.microsoft.com/office/drawing/2010/main" val="0"/>
              </a:ext>
            </a:extLst>
          </a:blip>
          <a:srcRect l="13859" t="18867" r="1491" b="24529"/>
          <a:stretch/>
        </p:blipFill>
        <p:spPr>
          <a:xfrm>
            <a:off x="3654119" y="2286133"/>
            <a:ext cx="609020" cy="762000"/>
          </a:xfrm>
          <a:prstGeom prst="rect">
            <a:avLst/>
          </a:prstGeom>
        </p:spPr>
      </p:pic>
      <p:pic>
        <p:nvPicPr>
          <p:cNvPr id="192" name="Picture 191"/>
          <p:cNvPicPr>
            <a:picLocks/>
          </p:cNvPicPr>
          <p:nvPr/>
        </p:nvPicPr>
        <p:blipFill rotWithShape="1">
          <a:blip r:embed="rId14" cstate="print">
            <a:extLst>
              <a:ext uri="{28A0092B-C50C-407E-A947-70E740481C1C}">
                <a14:useLocalDpi xmlns:a14="http://schemas.microsoft.com/office/drawing/2010/main" val="0"/>
              </a:ext>
            </a:extLst>
          </a:blip>
          <a:srcRect l="14557" t="28929" r="20958" b="34683"/>
          <a:stretch/>
        </p:blipFill>
        <p:spPr>
          <a:xfrm>
            <a:off x="3045100" y="2286133"/>
            <a:ext cx="609020" cy="762000"/>
          </a:xfrm>
          <a:prstGeom prst="rect">
            <a:avLst/>
          </a:prstGeom>
        </p:spPr>
      </p:pic>
      <p:pic>
        <p:nvPicPr>
          <p:cNvPr id="194" name="Picture 193"/>
          <p:cNvPicPr>
            <a:picLocks/>
          </p:cNvPicPr>
          <p:nvPr/>
        </p:nvPicPr>
        <p:blipFill rotWithShape="1">
          <a:blip r:embed="rId15" cstate="print">
            <a:extLst>
              <a:ext uri="{28A0092B-C50C-407E-A947-70E740481C1C}">
                <a14:useLocalDpi xmlns:a14="http://schemas.microsoft.com/office/drawing/2010/main" val="0"/>
              </a:ext>
            </a:extLst>
          </a:blip>
          <a:srcRect l="3326" t="9594" r="3199" b="37827"/>
          <a:stretch/>
        </p:blipFill>
        <p:spPr>
          <a:xfrm>
            <a:off x="1218038" y="2286133"/>
            <a:ext cx="609020" cy="762000"/>
          </a:xfrm>
          <a:prstGeom prst="rect">
            <a:avLst/>
          </a:prstGeom>
          <a:noFill/>
          <a:ln>
            <a:noFill/>
          </a:ln>
        </p:spPr>
      </p:pic>
      <p:pic>
        <p:nvPicPr>
          <p:cNvPr id="195" name="Picture 194"/>
          <p:cNvPicPr>
            <a:picLocks/>
          </p:cNvPicPr>
          <p:nvPr/>
        </p:nvPicPr>
        <p:blipFill rotWithShape="1">
          <a:blip r:embed="rId16" cstate="print">
            <a:extLst>
              <a:ext uri="{28A0092B-C50C-407E-A947-70E740481C1C}">
                <a14:useLocalDpi xmlns:a14="http://schemas.microsoft.com/office/drawing/2010/main" val="0"/>
              </a:ext>
            </a:extLst>
          </a:blip>
          <a:srcRect l="2" t="9858" r="3150" b="17634"/>
          <a:stretch/>
        </p:blipFill>
        <p:spPr>
          <a:xfrm>
            <a:off x="609018" y="2286133"/>
            <a:ext cx="609020" cy="762000"/>
          </a:xfrm>
          <a:prstGeom prst="rect">
            <a:avLst/>
          </a:prstGeom>
          <a:noFill/>
          <a:ln>
            <a:noFill/>
          </a:ln>
        </p:spPr>
      </p:pic>
      <p:pic>
        <p:nvPicPr>
          <p:cNvPr id="196" name="Picture 195"/>
          <p:cNvPicPr>
            <a:picLocks/>
          </p:cNvPicPr>
          <p:nvPr/>
        </p:nvPicPr>
        <p:blipFill rotWithShape="1">
          <a:blip r:embed="rId17" cstate="print">
            <a:extLst>
              <a:ext uri="{28A0092B-C50C-407E-A947-70E740481C1C}">
                <a14:useLocalDpi xmlns:a14="http://schemas.microsoft.com/office/drawing/2010/main" val="0"/>
              </a:ext>
            </a:extLst>
          </a:blip>
          <a:srcRect l="24556" t="17871" r="41230" b="21293"/>
          <a:stretch/>
        </p:blipFill>
        <p:spPr>
          <a:xfrm>
            <a:off x="-2" y="2286133"/>
            <a:ext cx="609020" cy="762000"/>
          </a:xfrm>
          <a:prstGeom prst="rect">
            <a:avLst/>
          </a:prstGeom>
        </p:spPr>
      </p:pic>
      <p:pic>
        <p:nvPicPr>
          <p:cNvPr id="197" name="Picture 196"/>
          <p:cNvPicPr>
            <a:picLocks/>
          </p:cNvPicPr>
          <p:nvPr/>
        </p:nvPicPr>
        <p:blipFill rotWithShape="1">
          <a:blip r:embed="rId18" cstate="print">
            <a:extLst>
              <a:ext uri="{28A0092B-C50C-407E-A947-70E740481C1C}">
                <a14:useLocalDpi xmlns:a14="http://schemas.microsoft.com/office/drawing/2010/main" val="0"/>
              </a:ext>
            </a:extLst>
          </a:blip>
          <a:srcRect l="15083" t="5214" r="17878" b="5400"/>
          <a:stretch/>
        </p:blipFill>
        <p:spPr>
          <a:xfrm rot="5400000">
            <a:off x="8449790" y="1600625"/>
            <a:ext cx="762000" cy="609020"/>
          </a:xfrm>
          <a:prstGeom prst="rect">
            <a:avLst/>
          </a:prstGeom>
        </p:spPr>
      </p:pic>
      <p:pic>
        <p:nvPicPr>
          <p:cNvPr id="198" name="Picture 197"/>
          <p:cNvPicPr>
            <a:picLocks/>
          </p:cNvPicPr>
          <p:nvPr/>
        </p:nvPicPr>
        <p:blipFill rotWithShape="1">
          <a:blip r:embed="rId19" cstate="print">
            <a:extLst>
              <a:ext uri="{28A0092B-C50C-407E-A947-70E740481C1C}">
                <a14:useLocalDpi xmlns:a14="http://schemas.microsoft.com/office/drawing/2010/main" val="0"/>
              </a:ext>
            </a:extLst>
          </a:blip>
          <a:srcRect l="17970" t="2037" r="13871" b="45247"/>
          <a:stretch/>
        </p:blipFill>
        <p:spPr>
          <a:xfrm>
            <a:off x="7917260" y="1524133"/>
            <a:ext cx="609020" cy="762000"/>
          </a:xfrm>
          <a:prstGeom prst="rect">
            <a:avLst/>
          </a:prstGeom>
          <a:noFill/>
          <a:ln>
            <a:noFill/>
          </a:ln>
        </p:spPr>
      </p:pic>
      <p:pic>
        <p:nvPicPr>
          <p:cNvPr id="199" name="Picture 198"/>
          <p:cNvPicPr>
            <a:picLocks/>
          </p:cNvPicPr>
          <p:nvPr/>
        </p:nvPicPr>
        <p:blipFill rotWithShape="1">
          <a:blip r:embed="rId20" cstate="print">
            <a:extLst>
              <a:ext uri="{28A0092B-C50C-407E-A947-70E740481C1C}">
                <a14:useLocalDpi xmlns:a14="http://schemas.microsoft.com/office/drawing/2010/main" val="0"/>
              </a:ext>
            </a:extLst>
          </a:blip>
          <a:srcRect l="17721" t="12975" r="7602" b="12658"/>
          <a:stretch/>
        </p:blipFill>
        <p:spPr>
          <a:xfrm>
            <a:off x="7308240" y="1524133"/>
            <a:ext cx="609020" cy="762000"/>
          </a:xfrm>
          <a:prstGeom prst="rect">
            <a:avLst/>
          </a:prstGeom>
          <a:noFill/>
          <a:ln>
            <a:noFill/>
          </a:ln>
        </p:spPr>
      </p:pic>
      <p:pic>
        <p:nvPicPr>
          <p:cNvPr id="200" name="Picture 199"/>
          <p:cNvPicPr>
            <a:picLocks/>
          </p:cNvPicPr>
          <p:nvPr/>
        </p:nvPicPr>
        <p:blipFill rotWithShape="1">
          <a:blip r:embed="rId21" cstate="print">
            <a:extLst>
              <a:ext uri="{28A0092B-C50C-407E-A947-70E740481C1C}">
                <a14:useLocalDpi xmlns:a14="http://schemas.microsoft.com/office/drawing/2010/main" val="0"/>
              </a:ext>
            </a:extLst>
          </a:blip>
          <a:srcRect l="20408" t="9694" r="19135" b="30102"/>
          <a:stretch/>
        </p:blipFill>
        <p:spPr>
          <a:xfrm>
            <a:off x="6699222" y="1524133"/>
            <a:ext cx="609020" cy="762000"/>
          </a:xfrm>
          <a:prstGeom prst="rect">
            <a:avLst/>
          </a:prstGeom>
        </p:spPr>
      </p:pic>
      <p:pic>
        <p:nvPicPr>
          <p:cNvPr id="201" name="Picture 200"/>
          <p:cNvPicPr>
            <a:picLocks/>
          </p:cNvPicPr>
          <p:nvPr/>
        </p:nvPicPr>
        <p:blipFill rotWithShape="1">
          <a:blip r:embed="rId22" cstate="print">
            <a:extLst>
              <a:ext uri="{28A0092B-C50C-407E-A947-70E740481C1C}">
                <a14:useLocalDpi xmlns:a14="http://schemas.microsoft.com/office/drawing/2010/main" val="0"/>
              </a:ext>
            </a:extLst>
          </a:blip>
          <a:srcRect l="443" t="1520" r="1492" b="21310"/>
          <a:stretch/>
        </p:blipFill>
        <p:spPr>
          <a:xfrm>
            <a:off x="6090201" y="1524133"/>
            <a:ext cx="609020" cy="762000"/>
          </a:xfrm>
          <a:prstGeom prst="rect">
            <a:avLst/>
          </a:prstGeom>
          <a:noFill/>
          <a:ln>
            <a:noFill/>
          </a:ln>
        </p:spPr>
      </p:pic>
      <p:pic>
        <p:nvPicPr>
          <p:cNvPr id="202" name="Picture 201"/>
          <p:cNvPicPr>
            <a:picLocks/>
          </p:cNvPicPr>
          <p:nvPr/>
        </p:nvPicPr>
        <p:blipFill rotWithShape="1">
          <a:blip r:embed="rId23" cstate="print">
            <a:extLst>
              <a:ext uri="{28A0092B-C50C-407E-A947-70E740481C1C}">
                <a14:useLocalDpi xmlns:a14="http://schemas.microsoft.com/office/drawing/2010/main" val="0"/>
              </a:ext>
            </a:extLst>
          </a:blip>
          <a:srcRect l="7024" t="33058" r="16353" b="9578"/>
          <a:stretch/>
        </p:blipFill>
        <p:spPr>
          <a:xfrm>
            <a:off x="5481180" y="1524133"/>
            <a:ext cx="609020" cy="762000"/>
          </a:xfrm>
          <a:prstGeom prst="rect">
            <a:avLst/>
          </a:prstGeom>
        </p:spPr>
      </p:pic>
      <p:pic>
        <p:nvPicPr>
          <p:cNvPr id="204" name="Picture 203"/>
          <p:cNvPicPr>
            <a:picLocks/>
          </p:cNvPicPr>
          <p:nvPr/>
        </p:nvPicPr>
        <p:blipFill rotWithShape="1">
          <a:blip r:embed="rId24" cstate="print">
            <a:extLst>
              <a:ext uri="{28A0092B-C50C-407E-A947-70E740481C1C}">
                <a14:useLocalDpi xmlns:a14="http://schemas.microsoft.com/office/drawing/2010/main" val="0"/>
              </a:ext>
            </a:extLst>
          </a:blip>
          <a:srcRect l="4317" t="7481" r="14159" b="10892"/>
          <a:stretch/>
        </p:blipFill>
        <p:spPr>
          <a:xfrm rot="5400000">
            <a:off x="4186648" y="1600625"/>
            <a:ext cx="762000" cy="609020"/>
          </a:xfrm>
          <a:prstGeom prst="rect">
            <a:avLst/>
          </a:prstGeom>
          <a:noFill/>
          <a:ln>
            <a:noFill/>
          </a:ln>
        </p:spPr>
      </p:pic>
      <p:pic>
        <p:nvPicPr>
          <p:cNvPr id="205" name="Picture 204"/>
          <p:cNvPicPr>
            <a:picLocks/>
          </p:cNvPicPr>
          <p:nvPr/>
        </p:nvPicPr>
        <p:blipFill rotWithShape="1">
          <a:blip r:embed="rId25" cstate="print">
            <a:extLst>
              <a:ext uri="{28A0092B-C50C-407E-A947-70E740481C1C}">
                <a14:useLocalDpi xmlns:a14="http://schemas.microsoft.com/office/drawing/2010/main" val="0"/>
              </a:ext>
            </a:extLst>
          </a:blip>
          <a:srcRect l="13104" t="12336" r="4138" b="19246"/>
          <a:stretch/>
        </p:blipFill>
        <p:spPr>
          <a:xfrm>
            <a:off x="3654119" y="1524133"/>
            <a:ext cx="609020" cy="762000"/>
          </a:xfrm>
          <a:prstGeom prst="rect">
            <a:avLst/>
          </a:prstGeom>
          <a:noFill/>
          <a:ln>
            <a:noFill/>
          </a:ln>
        </p:spPr>
      </p:pic>
      <p:pic>
        <p:nvPicPr>
          <p:cNvPr id="206" name="Picture 2" descr="\\10.187.131.41\3843_pol$\11550_Pfizer\oeprojectsupport\3207427\Source\Version 1\Feb 28, 2017\6_March-1-2017 7.31 AM\Mail 4\Anthony Compton.jpg"/>
          <p:cNvPicPr>
            <a:picLocks noChangeArrowheads="1"/>
          </p:cNvPicPr>
          <p:nvPr/>
        </p:nvPicPr>
        <p:blipFill rotWithShape="1">
          <a:blip r:embed="rId26" cstate="print">
            <a:extLst>
              <a:ext uri="{28A0092B-C50C-407E-A947-70E740481C1C}">
                <a14:useLocalDpi xmlns:a14="http://schemas.microsoft.com/office/drawing/2010/main" val="0"/>
              </a:ext>
            </a:extLst>
          </a:blip>
          <a:srcRect l="10743" r="13247" b="24050"/>
          <a:stretch/>
        </p:blipFill>
        <p:spPr bwMode="auto">
          <a:xfrm>
            <a:off x="609018" y="1524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206"/>
          <p:cNvPicPr>
            <a:picLocks/>
          </p:cNvPicPr>
          <p:nvPr/>
        </p:nvPicPr>
        <p:blipFill>
          <a:blip r:embed="rId27">
            <a:extLst>
              <a:ext uri="{28A0092B-C50C-407E-A947-70E740481C1C}">
                <a14:useLocalDpi xmlns:a14="http://schemas.microsoft.com/office/drawing/2010/main" val="0"/>
              </a:ext>
            </a:extLst>
          </a:blip>
          <a:stretch>
            <a:fillRect/>
          </a:stretch>
        </p:blipFill>
        <p:spPr>
          <a:xfrm>
            <a:off x="609018" y="133"/>
            <a:ext cx="609020" cy="762000"/>
          </a:xfrm>
          <a:prstGeom prst="rect">
            <a:avLst/>
          </a:prstGeom>
          <a:noFill/>
          <a:ln>
            <a:noFill/>
          </a:ln>
        </p:spPr>
      </p:pic>
      <p:pic>
        <p:nvPicPr>
          <p:cNvPr id="208" name="Picture 207" descr="R:\11550_Pfizer\oeprojectsupport\3207427\Source\Version 1\Feb 28, 2017\Alberto Lorenzatti.png"/>
          <p:cNvPicPr>
            <a:picLocks noChangeArrowheads="1"/>
          </p:cNvPicPr>
          <p:nvPr/>
        </p:nvPicPr>
        <p:blipFill rotWithShape="1">
          <a:blip r:embed="rId28" cstate="print">
            <a:extLst>
              <a:ext uri="{28A0092B-C50C-407E-A947-70E740481C1C}">
                <a14:useLocalDpi xmlns:a14="http://schemas.microsoft.com/office/drawing/2010/main" val="0"/>
              </a:ext>
            </a:extLst>
          </a:blip>
          <a:srcRect l="9950" r="9950"/>
          <a:stretch/>
        </p:blipFill>
        <p:spPr bwMode="auto">
          <a:xfrm>
            <a:off x="-2" y="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208"/>
          <p:cNvPicPr>
            <a:picLocks/>
          </p:cNvPicPr>
          <p:nvPr/>
        </p:nvPicPr>
        <p:blipFill rotWithShape="1">
          <a:blip r:embed="rId29" cstate="print">
            <a:extLst>
              <a:ext uri="{28A0092B-C50C-407E-A947-70E740481C1C}">
                <a14:useLocalDpi xmlns:a14="http://schemas.microsoft.com/office/drawing/2010/main" val="0"/>
              </a:ext>
            </a:extLst>
          </a:blip>
          <a:srcRect t="2452" b="2452"/>
          <a:stretch/>
        </p:blipFill>
        <p:spPr>
          <a:xfrm rot="5400000">
            <a:off x="1141548" y="76624"/>
            <a:ext cx="762000" cy="609020"/>
          </a:xfrm>
          <a:prstGeom prst="rect">
            <a:avLst/>
          </a:prstGeom>
        </p:spPr>
      </p:pic>
      <p:pic>
        <p:nvPicPr>
          <p:cNvPr id="210" name="Picture 209"/>
          <p:cNvPicPr>
            <a:picLocks/>
          </p:cNvPicPr>
          <p:nvPr/>
        </p:nvPicPr>
        <p:blipFill rotWithShape="1">
          <a:blip r:embed="rId30" cstate="print">
            <a:extLst>
              <a:ext uri="{28A0092B-C50C-407E-A947-70E740481C1C}">
                <a14:useLocalDpi xmlns:a14="http://schemas.microsoft.com/office/drawing/2010/main" val="0"/>
              </a:ext>
            </a:extLst>
          </a:blip>
          <a:srcRect l="3236" r="2219"/>
          <a:stretch/>
        </p:blipFill>
        <p:spPr>
          <a:xfrm>
            <a:off x="1827059" y="133"/>
            <a:ext cx="609020" cy="762000"/>
          </a:xfrm>
          <a:prstGeom prst="rect">
            <a:avLst/>
          </a:prstGeom>
          <a:noFill/>
          <a:ln>
            <a:noFill/>
          </a:ln>
        </p:spPr>
      </p:pic>
      <p:pic>
        <p:nvPicPr>
          <p:cNvPr id="211" name="Picture 210"/>
          <p:cNvPicPr>
            <a:picLocks/>
          </p:cNvPicPr>
          <p:nvPr/>
        </p:nvPicPr>
        <p:blipFill rotWithShape="1">
          <a:blip r:embed="rId31" cstate="print">
            <a:extLst>
              <a:ext uri="{28A0092B-C50C-407E-A947-70E740481C1C}">
                <a14:useLocalDpi xmlns:a14="http://schemas.microsoft.com/office/drawing/2010/main" val="0"/>
              </a:ext>
            </a:extLst>
          </a:blip>
          <a:srcRect l="19665" r="17307"/>
          <a:stretch/>
        </p:blipFill>
        <p:spPr>
          <a:xfrm>
            <a:off x="2436080" y="133"/>
            <a:ext cx="609020" cy="762000"/>
          </a:xfrm>
          <a:prstGeom prst="rect">
            <a:avLst/>
          </a:prstGeom>
          <a:noFill/>
          <a:ln>
            <a:noFill/>
          </a:ln>
        </p:spPr>
      </p:pic>
      <p:pic>
        <p:nvPicPr>
          <p:cNvPr id="212" name="Picture 211"/>
          <p:cNvPicPr>
            <a:picLocks/>
          </p:cNvPicPr>
          <p:nvPr/>
        </p:nvPicPr>
        <p:blipFill rotWithShape="1">
          <a:blip r:embed="rId32" cstate="print">
            <a:extLst>
              <a:ext uri="{28A0092B-C50C-407E-A947-70E740481C1C}">
                <a14:useLocalDpi xmlns:a14="http://schemas.microsoft.com/office/drawing/2010/main" val="0"/>
              </a:ext>
            </a:extLst>
          </a:blip>
          <a:srcRect l="6701" t="7265" r="6701" b="33429"/>
          <a:stretch/>
        </p:blipFill>
        <p:spPr>
          <a:xfrm>
            <a:off x="3045100" y="133"/>
            <a:ext cx="609020" cy="762000"/>
          </a:xfrm>
          <a:prstGeom prst="rect">
            <a:avLst/>
          </a:prstGeom>
          <a:noFill/>
          <a:ln>
            <a:noFill/>
          </a:ln>
        </p:spPr>
      </p:pic>
      <p:pic>
        <p:nvPicPr>
          <p:cNvPr id="213" name="Picture 212"/>
          <p:cNvPicPr>
            <a:picLocks/>
          </p:cNvPicPr>
          <p:nvPr/>
        </p:nvPicPr>
        <p:blipFill rotWithShape="1">
          <a:blip r:embed="rId33" cstate="print">
            <a:extLst>
              <a:ext uri="{28A0092B-C50C-407E-A947-70E740481C1C}">
                <a14:useLocalDpi xmlns:a14="http://schemas.microsoft.com/office/drawing/2010/main" val="0"/>
              </a:ext>
            </a:extLst>
          </a:blip>
          <a:srcRect l="9604" t="14161" r="9604" b="21568"/>
          <a:stretch/>
        </p:blipFill>
        <p:spPr>
          <a:xfrm>
            <a:off x="3654119" y="133"/>
            <a:ext cx="609020" cy="762000"/>
          </a:xfrm>
          <a:prstGeom prst="rect">
            <a:avLst/>
          </a:prstGeom>
        </p:spPr>
      </p:pic>
      <p:pic>
        <p:nvPicPr>
          <p:cNvPr id="214" name="Picture 213"/>
          <p:cNvPicPr>
            <a:picLocks/>
          </p:cNvPicPr>
          <p:nvPr/>
        </p:nvPicPr>
        <p:blipFill rotWithShape="1">
          <a:blip r:embed="rId34" cstate="print">
            <a:extLst>
              <a:ext uri="{28A0092B-C50C-407E-A947-70E740481C1C}">
                <a14:useLocalDpi xmlns:a14="http://schemas.microsoft.com/office/drawing/2010/main" val="0"/>
              </a:ext>
            </a:extLst>
          </a:blip>
          <a:srcRect t="8233" b="16503"/>
          <a:stretch/>
        </p:blipFill>
        <p:spPr>
          <a:xfrm>
            <a:off x="4263139" y="133"/>
            <a:ext cx="609020" cy="762000"/>
          </a:xfrm>
          <a:prstGeom prst="rect">
            <a:avLst/>
          </a:prstGeom>
          <a:noFill/>
          <a:ln>
            <a:noFill/>
          </a:ln>
        </p:spPr>
      </p:pic>
      <p:pic>
        <p:nvPicPr>
          <p:cNvPr id="215" name="Picture 214"/>
          <p:cNvPicPr>
            <a:picLocks/>
          </p:cNvPicPr>
          <p:nvPr/>
        </p:nvPicPr>
        <p:blipFill rotWithShape="1">
          <a:blip r:embed="rId35" cstate="print">
            <a:extLst>
              <a:ext uri="{28A0092B-C50C-407E-A947-70E740481C1C}">
                <a14:useLocalDpi xmlns:a14="http://schemas.microsoft.com/office/drawing/2010/main" val="0"/>
              </a:ext>
            </a:extLst>
          </a:blip>
          <a:srcRect t="10397" b="20942"/>
          <a:stretch/>
        </p:blipFill>
        <p:spPr>
          <a:xfrm>
            <a:off x="4872160" y="133"/>
            <a:ext cx="609020" cy="762000"/>
          </a:xfrm>
          <a:prstGeom prst="rect">
            <a:avLst/>
          </a:prstGeom>
          <a:noFill/>
          <a:ln>
            <a:noFill/>
          </a:ln>
        </p:spPr>
      </p:pic>
      <p:pic>
        <p:nvPicPr>
          <p:cNvPr id="216" name="Picture 215"/>
          <p:cNvPicPr>
            <a:picLocks/>
          </p:cNvPicPr>
          <p:nvPr/>
        </p:nvPicPr>
        <p:blipFill rotWithShape="1">
          <a:blip r:embed="rId36">
            <a:extLst>
              <a:ext uri="{28A0092B-C50C-407E-A947-70E740481C1C}">
                <a14:useLocalDpi xmlns:a14="http://schemas.microsoft.com/office/drawing/2010/main" val="0"/>
              </a:ext>
            </a:extLst>
          </a:blip>
          <a:srcRect l="10441" t="10084" r="10441" b="15037"/>
          <a:stretch/>
        </p:blipFill>
        <p:spPr>
          <a:xfrm>
            <a:off x="5481180" y="133"/>
            <a:ext cx="609020" cy="762000"/>
          </a:xfrm>
          <a:prstGeom prst="rect">
            <a:avLst/>
          </a:prstGeom>
        </p:spPr>
      </p:pic>
      <p:pic>
        <p:nvPicPr>
          <p:cNvPr id="217" name="Picture 216"/>
          <p:cNvPicPr>
            <a:picLocks/>
          </p:cNvPicPr>
          <p:nvPr/>
        </p:nvPicPr>
        <p:blipFill rotWithShape="1">
          <a:blip r:embed="rId37" cstate="print">
            <a:extLst>
              <a:ext uri="{28A0092B-C50C-407E-A947-70E740481C1C}">
                <a14:useLocalDpi xmlns:a14="http://schemas.microsoft.com/office/drawing/2010/main" val="0"/>
              </a:ext>
            </a:extLst>
          </a:blip>
          <a:srcRect l="9359" r="9360" b="11167"/>
          <a:stretch/>
        </p:blipFill>
        <p:spPr>
          <a:xfrm>
            <a:off x="6090201" y="133"/>
            <a:ext cx="609020" cy="762000"/>
          </a:xfrm>
          <a:prstGeom prst="rect">
            <a:avLst/>
          </a:prstGeom>
          <a:noFill/>
          <a:ln>
            <a:noFill/>
          </a:ln>
        </p:spPr>
      </p:pic>
      <p:pic>
        <p:nvPicPr>
          <p:cNvPr id="218" name="Picture 217"/>
          <p:cNvPicPr>
            <a:picLocks/>
          </p:cNvPicPr>
          <p:nvPr/>
        </p:nvPicPr>
        <p:blipFill rotWithShape="1">
          <a:blip r:embed="rId38" cstate="print">
            <a:extLst>
              <a:ext uri="{28A0092B-C50C-407E-A947-70E740481C1C}">
                <a14:useLocalDpi xmlns:a14="http://schemas.microsoft.com/office/drawing/2010/main" val="0"/>
              </a:ext>
            </a:extLst>
          </a:blip>
          <a:srcRect l="1890" r="1890"/>
          <a:stretch/>
        </p:blipFill>
        <p:spPr>
          <a:xfrm>
            <a:off x="6699222" y="133"/>
            <a:ext cx="609020" cy="762000"/>
          </a:xfrm>
          <a:prstGeom prst="rect">
            <a:avLst/>
          </a:prstGeom>
          <a:noFill/>
          <a:ln>
            <a:noFill/>
          </a:ln>
        </p:spPr>
      </p:pic>
      <p:pic>
        <p:nvPicPr>
          <p:cNvPr id="219" name="Picture 218"/>
          <p:cNvPicPr>
            <a:picLocks/>
          </p:cNvPicPr>
          <p:nvPr/>
        </p:nvPicPr>
        <p:blipFill rotWithShape="1">
          <a:blip r:embed="rId39" cstate="print">
            <a:extLst>
              <a:ext uri="{28A0092B-C50C-407E-A947-70E740481C1C}">
                <a14:useLocalDpi xmlns:a14="http://schemas.microsoft.com/office/drawing/2010/main" val="0"/>
              </a:ext>
            </a:extLst>
          </a:blip>
          <a:srcRect t="3346" b="20508"/>
          <a:stretch/>
        </p:blipFill>
        <p:spPr>
          <a:xfrm>
            <a:off x="7308240" y="133"/>
            <a:ext cx="609020" cy="762000"/>
          </a:xfrm>
          <a:prstGeom prst="rect">
            <a:avLst/>
          </a:prstGeom>
        </p:spPr>
      </p:pic>
      <p:pic>
        <p:nvPicPr>
          <p:cNvPr id="220" name="Picture 219"/>
          <p:cNvPicPr>
            <a:picLocks/>
          </p:cNvPicPr>
          <p:nvPr/>
        </p:nvPicPr>
        <p:blipFill rotWithShape="1">
          <a:blip r:embed="rId40" cstate="print">
            <a:extLst>
              <a:ext uri="{28A0092B-C50C-407E-A947-70E740481C1C}">
                <a14:useLocalDpi xmlns:a14="http://schemas.microsoft.com/office/drawing/2010/main" val="0"/>
              </a:ext>
            </a:extLst>
          </a:blip>
          <a:srcRect l="16511" t="12909" r="6338" b="12909"/>
          <a:stretch/>
        </p:blipFill>
        <p:spPr>
          <a:xfrm>
            <a:off x="7917260" y="133"/>
            <a:ext cx="609020" cy="762000"/>
          </a:xfrm>
          <a:prstGeom prst="rect">
            <a:avLst/>
          </a:prstGeom>
        </p:spPr>
      </p:pic>
      <p:pic>
        <p:nvPicPr>
          <p:cNvPr id="221" name="Picture 220"/>
          <p:cNvPicPr>
            <a:picLocks/>
          </p:cNvPicPr>
          <p:nvPr/>
        </p:nvPicPr>
        <p:blipFill rotWithShape="1">
          <a:blip r:embed="rId41" cstate="print">
            <a:extLst>
              <a:ext uri="{28A0092B-C50C-407E-A947-70E740481C1C}">
                <a14:useLocalDpi xmlns:a14="http://schemas.microsoft.com/office/drawing/2010/main" val="0"/>
              </a:ext>
            </a:extLst>
          </a:blip>
          <a:srcRect l="6445" r="6443" b="9066"/>
          <a:stretch/>
        </p:blipFill>
        <p:spPr>
          <a:xfrm rot="5400000">
            <a:off x="8449790" y="76624"/>
            <a:ext cx="762000" cy="609020"/>
          </a:xfrm>
          <a:prstGeom prst="rect">
            <a:avLst/>
          </a:prstGeom>
          <a:noFill/>
          <a:ln>
            <a:noFill/>
          </a:ln>
        </p:spPr>
      </p:pic>
      <p:pic>
        <p:nvPicPr>
          <p:cNvPr id="222" name="Picture 221" descr="R:\11550_Pfizer\oeprojectsupport\3207427\Source\Version 1\Feb 28, 2017\February-28-2017 7.56 AM\Aldo Pietro Maggioni.JPG"/>
          <p:cNvPicPr>
            <a:picLocks noChangeArrowheads="1"/>
          </p:cNvPicPr>
          <p:nvPr/>
        </p:nvPicPr>
        <p:blipFill rotWithShape="1">
          <a:blip r:embed="rId42" cstate="print">
            <a:extLst>
              <a:ext uri="{28A0092B-C50C-407E-A947-70E740481C1C}">
                <a14:useLocalDpi xmlns:a14="http://schemas.microsoft.com/office/drawing/2010/main" val="0"/>
              </a:ext>
            </a:extLst>
          </a:blip>
          <a:srcRect t="4022" b="22762"/>
          <a:stretch/>
        </p:blipFill>
        <p:spPr bwMode="auto">
          <a:xfrm>
            <a:off x="-2" y="762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3" name="Picture 222" descr="R:\11550_Pfizer\oeprojectsupport\3207427\Source\Version 1\Feb 28, 2017\February-28-2017 7.56 AM\Chaim Lotan.jpg"/>
          <p:cNvPicPr>
            <a:picLocks noChangeArrowheads="1"/>
          </p:cNvPicPr>
          <p:nvPr/>
        </p:nvPicPr>
        <p:blipFill rotWithShape="1">
          <a:blip r:embed="rId43" cstate="print">
            <a:extLst>
              <a:ext uri="{28A0092B-C50C-407E-A947-70E740481C1C}">
                <a14:useLocalDpi xmlns:a14="http://schemas.microsoft.com/office/drawing/2010/main" val="0"/>
              </a:ext>
            </a:extLst>
          </a:blip>
          <a:srcRect l="5298" t="13295" r="5298"/>
          <a:stretch/>
        </p:blipFill>
        <p:spPr bwMode="auto">
          <a:xfrm>
            <a:off x="609018" y="762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4" name="Picture 223" descr="R:\11550_Pfizer\oeprojectsupport\3207427\Source\Version 1\Feb 28, 2017\February-28-2017 7.56 AM\Fernando Civeira.JPG"/>
          <p:cNvPicPr>
            <a:picLocks noChangeArrowheads="1"/>
          </p:cNvPicPr>
          <p:nvPr/>
        </p:nvPicPr>
        <p:blipFill rotWithShape="1">
          <a:blip r:embed="rId44" cstate="print">
            <a:extLst>
              <a:ext uri="{28A0092B-C50C-407E-A947-70E740481C1C}">
                <a14:useLocalDpi xmlns:a14="http://schemas.microsoft.com/office/drawing/2010/main" val="0"/>
              </a:ext>
            </a:extLst>
          </a:blip>
          <a:srcRect l="22472" t="13673" r="22472" b="19542"/>
          <a:stretch/>
        </p:blipFill>
        <p:spPr bwMode="auto">
          <a:xfrm>
            <a:off x="1218038" y="76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24" descr="R:\11550_Pfizer\oeprojectsupport\3207427\Source\Version 1\Feb 28, 2017\February-28-2017 7.56 AM\J.J.P. Kastelein.JPG"/>
          <p:cNvPicPr>
            <a:picLocks noChangeArrowheads="1"/>
          </p:cNvPicPr>
          <p:nvPr/>
        </p:nvPicPr>
        <p:blipFill rotWithShape="1">
          <a:blip r:embed="rId45" cstate="print">
            <a:extLst>
              <a:ext uri="{28A0092B-C50C-407E-A947-70E740481C1C}">
                <a14:useLocalDpi xmlns:a14="http://schemas.microsoft.com/office/drawing/2010/main" val="0"/>
              </a:ext>
            </a:extLst>
          </a:blip>
          <a:srcRect l="2674" t="4548" r="36517" b="4548"/>
          <a:stretch/>
        </p:blipFill>
        <p:spPr bwMode="auto">
          <a:xfrm rot="5400000">
            <a:off x="1750568" y="838625"/>
            <a:ext cx="762000" cy="609020"/>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225" descr="R:\11550_Pfizer\oeprojectsupport\3207427\Source\Version 1\Feb 28, 2017\February-28-2017 7.56 AM\Jan Murin.jpg"/>
          <p:cNvPicPr>
            <a:picLocks noChangeArrowheads="1"/>
          </p:cNvPicPr>
          <p:nvPr/>
        </p:nvPicPr>
        <p:blipFill rotWithShape="1">
          <a:blip r:embed="rId46" cstate="print">
            <a:extLst>
              <a:ext uri="{28A0092B-C50C-407E-A947-70E740481C1C}">
                <a14:useLocalDpi xmlns:a14="http://schemas.microsoft.com/office/drawing/2010/main" val="0"/>
              </a:ext>
            </a:extLst>
          </a:blip>
          <a:srcRect t="19803" b="3812"/>
          <a:stretch/>
        </p:blipFill>
        <p:spPr bwMode="auto">
          <a:xfrm>
            <a:off x="2436080" y="76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226" descr="R:\11550_Pfizer\oeprojectsupport\3207427\Source\Version 1\Feb 28, 2017\February-28-2017 7.56 AM\Lale Tokgozoglu.jpg"/>
          <p:cNvPicPr>
            <a:picLocks noChangeArrowheads="1"/>
          </p:cNvPicPr>
          <p:nvPr/>
        </p:nvPicPr>
        <p:blipFill rotWithShape="1">
          <a:blip r:embed="rId47" cstate="print">
            <a:extLst>
              <a:ext uri="{28A0092B-C50C-407E-A947-70E740481C1C}">
                <a14:useLocalDpi xmlns:a14="http://schemas.microsoft.com/office/drawing/2010/main" val="0"/>
              </a:ext>
            </a:extLst>
          </a:blip>
          <a:srcRect t="3753" b="12458"/>
          <a:stretch/>
        </p:blipFill>
        <p:spPr bwMode="auto">
          <a:xfrm>
            <a:off x="3045100" y="76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227" descr="R:\11550_Pfizer\oeprojectsupport\3207427\Source\Version 1\Feb 28, 2017\February-28-2017 7.56 AM\Runlin Gao.JPG"/>
          <p:cNvPicPr>
            <a:picLocks noChangeArrowheads="1"/>
          </p:cNvPicPr>
          <p:nvPr/>
        </p:nvPicPr>
        <p:blipFill rotWithShape="1">
          <a:blip r:embed="rId48" cstate="print">
            <a:extLst>
              <a:ext uri="{28A0092B-C50C-407E-A947-70E740481C1C}">
                <a14:useLocalDpi xmlns:a14="http://schemas.microsoft.com/office/drawing/2010/main" val="0"/>
              </a:ext>
            </a:extLst>
          </a:blip>
          <a:srcRect l="16179" t="19227" r="16179" b="19227"/>
          <a:stretch/>
        </p:blipFill>
        <p:spPr bwMode="auto">
          <a:xfrm>
            <a:off x="3654119" y="76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228" descr="R:\11550_Pfizer\oeprojectsupport\3207427\Source\Version 1\Feb 28, 2017\February-28-2017 7.56 AM\Yuri Karpov.jpg"/>
          <p:cNvPicPr>
            <a:picLocks noChangeArrowheads="1"/>
          </p:cNvPicPr>
          <p:nvPr/>
        </p:nvPicPr>
        <p:blipFill rotWithShape="1">
          <a:blip r:embed="rId49" cstate="print">
            <a:extLst>
              <a:ext uri="{28A0092B-C50C-407E-A947-70E740481C1C}">
                <a14:useLocalDpi xmlns:a14="http://schemas.microsoft.com/office/drawing/2010/main" val="0"/>
              </a:ext>
            </a:extLst>
          </a:blip>
          <a:srcRect t="-1" b="8479"/>
          <a:stretch/>
        </p:blipFill>
        <p:spPr bwMode="auto">
          <a:xfrm>
            <a:off x="4263139" y="76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230" descr="R:\11550_Pfizer\oeprojectsupport\3207427\Source\Version 1\Feb 28, 2017\February-28-2017 10.00 AM\JOSE CARLOS NICOLAU.jpg"/>
          <p:cNvPicPr>
            <a:picLocks noChangeArrowheads="1"/>
          </p:cNvPicPr>
          <p:nvPr/>
        </p:nvPicPr>
        <p:blipFill rotWithShape="1">
          <a:blip r:embed="rId50" cstate="print">
            <a:extLst>
              <a:ext uri="{28A0092B-C50C-407E-A947-70E740481C1C}">
                <a14:useLocalDpi xmlns:a14="http://schemas.microsoft.com/office/drawing/2010/main" val="0"/>
              </a:ext>
            </a:extLst>
          </a:blip>
          <a:srcRect l="1786" t="6684" r="1786" b="6685"/>
          <a:stretch/>
        </p:blipFill>
        <p:spPr bwMode="auto">
          <a:xfrm>
            <a:off x="5481180" y="762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2" name="Picture 231"/>
          <p:cNvPicPr>
            <a:picLocks noChangeArrowheads="1"/>
          </p:cNvPicPr>
          <p:nvPr/>
        </p:nvPicPr>
        <p:blipFill rotWithShape="1">
          <a:blip r:embed="rId51" cstate="print">
            <a:extLst>
              <a:ext uri="{28A0092B-C50C-407E-A947-70E740481C1C}">
                <a14:useLocalDpi xmlns:a14="http://schemas.microsoft.com/office/drawing/2010/main" val="0"/>
              </a:ext>
            </a:extLst>
          </a:blip>
          <a:srcRect l="9406" t="16621" r="12419" b="34625"/>
          <a:stretch/>
        </p:blipFill>
        <p:spPr bwMode="auto">
          <a:xfrm>
            <a:off x="6090201" y="76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232"/>
          <p:cNvPicPr>
            <a:picLocks noChangeArrowheads="1"/>
          </p:cNvPicPr>
          <p:nvPr/>
        </p:nvPicPr>
        <p:blipFill rotWithShape="1">
          <a:blip r:embed="rId52" cstate="print">
            <a:extLst>
              <a:ext uri="{28A0092B-C50C-407E-A947-70E740481C1C}">
                <a14:useLocalDpi xmlns:a14="http://schemas.microsoft.com/office/drawing/2010/main" val="0"/>
              </a:ext>
            </a:extLst>
          </a:blip>
          <a:srcRect t="4260" b="15651"/>
          <a:stretch/>
        </p:blipFill>
        <p:spPr bwMode="auto">
          <a:xfrm>
            <a:off x="6699222" y="762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4" name="Picture 233"/>
          <p:cNvPicPr>
            <a:picLocks noChangeArrowheads="1"/>
          </p:cNvPicPr>
          <p:nvPr/>
        </p:nvPicPr>
        <p:blipFill rotWithShape="1">
          <a:blip r:embed="rId53" cstate="print">
            <a:extLst>
              <a:ext uri="{28A0092B-C50C-407E-A947-70E740481C1C}">
                <a14:useLocalDpi xmlns:a14="http://schemas.microsoft.com/office/drawing/2010/main" val="0"/>
              </a:ext>
            </a:extLst>
          </a:blip>
          <a:srcRect l="5003" t="5321" r="4734" b="2774"/>
          <a:stretch/>
        </p:blipFill>
        <p:spPr bwMode="auto">
          <a:xfrm>
            <a:off x="7308240" y="76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34"/>
          <p:cNvPicPr>
            <a:picLocks noChangeArrowheads="1"/>
          </p:cNvPicPr>
          <p:nvPr/>
        </p:nvPicPr>
        <p:blipFill rotWithShape="1">
          <a:blip r:embed="rId54" cstate="print">
            <a:extLst>
              <a:ext uri="{28A0092B-C50C-407E-A947-70E740481C1C}">
                <a14:useLocalDpi xmlns:a14="http://schemas.microsoft.com/office/drawing/2010/main" val="0"/>
              </a:ext>
            </a:extLst>
          </a:blip>
          <a:srcRect l="4374" t="1163" r="18753" b="22890"/>
          <a:stretch/>
        </p:blipFill>
        <p:spPr bwMode="auto">
          <a:xfrm>
            <a:off x="7917260" y="762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6" name="Picture 3" descr="\\10.187.131.41\3843_pol$\11550_Pfizer\oeprojectsupport\3207427\Source\Version 1\Feb 28, 2017\6_March-1-2017 7.31 AM\Mail 2\Pravin Manga.jpg"/>
          <p:cNvPicPr>
            <a:picLocks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2" y="1524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3" descr="\\10.187.131.41\3843_pol$\11550_Pfizer\oeprojectsupport\3207427\Source\Version 1\Feb 28, 2017\6_March-1-2017 7.31 AM\Mail 4\Dave Pic.jpg"/>
          <p:cNvPicPr>
            <a:picLocks noChangeArrowheads="1"/>
          </p:cNvPicPr>
          <p:nvPr/>
        </p:nvPicPr>
        <p:blipFill rotWithShape="1">
          <a:blip r:embed="rId56">
            <a:extLst>
              <a:ext uri="{28A0092B-C50C-407E-A947-70E740481C1C}">
                <a14:useLocalDpi xmlns:a14="http://schemas.microsoft.com/office/drawing/2010/main" val="0"/>
              </a:ext>
            </a:extLst>
          </a:blip>
          <a:srcRect t="4472" b="15025"/>
          <a:stretch/>
        </p:blipFill>
        <p:spPr bwMode="auto">
          <a:xfrm>
            <a:off x="1218038" y="1524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5" descr="\\10.187.131.41\3843_pol$\11550_Pfizer\oeprojectsupport\3207427\Source\Version 1\Feb 28, 2017\6_March-1-2017 7.31 AM\Mail 4\Lisa.png"/>
          <p:cNvPicPr>
            <a:picLocks noChangeArrowheads="1"/>
          </p:cNvPicPr>
          <p:nvPr/>
        </p:nvPicPr>
        <p:blipFill rotWithShape="1">
          <a:blip r:embed="rId57" cstate="print">
            <a:extLst>
              <a:ext uri="{28A0092B-C50C-407E-A947-70E740481C1C}">
                <a14:useLocalDpi xmlns:a14="http://schemas.microsoft.com/office/drawing/2010/main" val="0"/>
              </a:ext>
            </a:extLst>
          </a:blip>
          <a:srcRect t="5133" b="17876"/>
          <a:stretch/>
        </p:blipFill>
        <p:spPr bwMode="auto">
          <a:xfrm>
            <a:off x="1827059" y="1524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2" descr="C:\Users\rr510350\Downloads\FullSizeRender.jpg"/>
          <p:cNvPicPr>
            <a:picLocks noChangeArrowheads="1"/>
          </p:cNvPicPr>
          <p:nvPr/>
        </p:nvPicPr>
        <p:blipFill rotWithShape="1">
          <a:blip r:embed="rId58" cstate="print">
            <a:extLst>
              <a:ext uri="{28A0092B-C50C-407E-A947-70E740481C1C}">
                <a14:useLocalDpi xmlns:a14="http://schemas.microsoft.com/office/drawing/2010/main" val="0"/>
              </a:ext>
            </a:extLst>
          </a:blip>
          <a:srcRect t="11641" b="6797"/>
          <a:stretch/>
        </p:blipFill>
        <p:spPr bwMode="auto">
          <a:xfrm>
            <a:off x="8526280" y="76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4" descr="U:\Picture1.jpg"/>
          <p:cNvPicPr>
            <a:picLocks noChangeArrowheads="1"/>
          </p:cNvPicPr>
          <p:nvPr/>
        </p:nvPicPr>
        <p:blipFill rotWithShape="1">
          <a:blip r:embed="rId59" cstate="print">
            <a:extLst>
              <a:ext uri="{28A0092B-C50C-407E-A947-70E740481C1C}">
                <a14:useLocalDpi xmlns:a14="http://schemas.microsoft.com/office/drawing/2010/main" val="0"/>
              </a:ext>
            </a:extLst>
          </a:blip>
          <a:srcRect t="-1" r="18227" b="38983"/>
          <a:stretch/>
        </p:blipFill>
        <p:spPr bwMode="auto">
          <a:xfrm>
            <a:off x="2436080" y="1524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40"/>
          <p:cNvPicPr>
            <a:picLocks/>
          </p:cNvPicPr>
          <p:nvPr/>
        </p:nvPicPr>
        <p:blipFill rotWithShape="1">
          <a:blip r:embed="rId60" cstate="print">
            <a:extLst>
              <a:ext uri="{28A0092B-C50C-407E-A947-70E740481C1C}">
                <a14:useLocalDpi xmlns:a14="http://schemas.microsoft.com/office/drawing/2010/main" val="0"/>
              </a:ext>
            </a:extLst>
          </a:blip>
          <a:srcRect t="15526" b="27859"/>
          <a:stretch/>
        </p:blipFill>
        <p:spPr>
          <a:xfrm>
            <a:off x="3045100" y="1524133"/>
            <a:ext cx="609020" cy="762000"/>
          </a:xfrm>
          <a:prstGeom prst="rect">
            <a:avLst/>
          </a:prstGeom>
          <a:noFill/>
          <a:ln>
            <a:noFill/>
          </a:ln>
        </p:spPr>
      </p:pic>
      <p:pic>
        <p:nvPicPr>
          <p:cNvPr id="171" name="Picture 170"/>
          <p:cNvPicPr>
            <a:picLocks noChangeArrowheads="1"/>
          </p:cNvPicPr>
          <p:nvPr/>
        </p:nvPicPr>
        <p:blipFill rotWithShape="1">
          <a:blip r:embed="rId61">
            <a:extLst>
              <a:ext uri="{28A0092B-C50C-407E-A947-70E740481C1C}">
                <a14:useLocalDpi xmlns:a14="http://schemas.microsoft.com/office/drawing/2010/main" val="0"/>
              </a:ext>
            </a:extLst>
          </a:blip>
          <a:srcRect l="1012" t="2358" r="1418" b="12958"/>
          <a:stretch/>
        </p:blipFill>
        <p:spPr bwMode="auto">
          <a:xfrm>
            <a:off x="8526280" y="3048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2" name="Picture 171"/>
          <p:cNvPicPr>
            <a:picLocks/>
          </p:cNvPicPr>
          <p:nvPr/>
        </p:nvPicPr>
        <p:blipFill rotWithShape="1">
          <a:blip r:embed="rId62">
            <a:extLst>
              <a:ext uri="{28A0092B-C50C-407E-A947-70E740481C1C}">
                <a14:useLocalDpi xmlns:a14="http://schemas.microsoft.com/office/drawing/2010/main" val="0"/>
              </a:ext>
            </a:extLst>
          </a:blip>
          <a:srcRect l="7495" t="6355" r="13228" b="10740"/>
          <a:stretch/>
        </p:blipFill>
        <p:spPr>
          <a:xfrm>
            <a:off x="7917260" y="3048133"/>
            <a:ext cx="609020" cy="762000"/>
          </a:xfrm>
          <a:prstGeom prst="rect">
            <a:avLst/>
          </a:prstGeom>
          <a:noFill/>
          <a:ln>
            <a:noFill/>
          </a:ln>
        </p:spPr>
      </p:pic>
      <p:pic>
        <p:nvPicPr>
          <p:cNvPr id="173" name="Picture 172"/>
          <p:cNvPicPr>
            <a:picLocks/>
          </p:cNvPicPr>
          <p:nvPr/>
        </p:nvPicPr>
        <p:blipFill rotWithShape="1">
          <a:blip r:embed="rId63">
            <a:extLst>
              <a:ext uri="{28A0092B-C50C-407E-A947-70E740481C1C}">
                <a14:useLocalDpi xmlns:a14="http://schemas.microsoft.com/office/drawing/2010/main" val="0"/>
              </a:ext>
            </a:extLst>
          </a:blip>
          <a:srcRect l="-674" t="7443" r="-1599" b="4986"/>
          <a:stretch/>
        </p:blipFill>
        <p:spPr>
          <a:xfrm>
            <a:off x="7308240" y="3048133"/>
            <a:ext cx="609020" cy="762000"/>
          </a:xfrm>
          <a:prstGeom prst="rect">
            <a:avLst/>
          </a:prstGeom>
          <a:noFill/>
          <a:ln>
            <a:noFill/>
          </a:ln>
        </p:spPr>
      </p:pic>
      <p:pic>
        <p:nvPicPr>
          <p:cNvPr id="174" name="Picture 173"/>
          <p:cNvPicPr>
            <a:picLocks/>
          </p:cNvPicPr>
          <p:nvPr/>
        </p:nvPicPr>
        <p:blipFill rotWithShape="1">
          <a:blip r:embed="rId64">
            <a:extLst>
              <a:ext uri="{28A0092B-C50C-407E-A947-70E740481C1C}">
                <a14:useLocalDpi xmlns:a14="http://schemas.microsoft.com/office/drawing/2010/main" val="0"/>
              </a:ext>
            </a:extLst>
          </a:blip>
          <a:srcRect l="4095" t="1408" r="6573" b="2666"/>
          <a:stretch/>
        </p:blipFill>
        <p:spPr>
          <a:xfrm>
            <a:off x="6699221" y="3048133"/>
            <a:ext cx="609020" cy="762000"/>
          </a:xfrm>
          <a:prstGeom prst="rect">
            <a:avLst/>
          </a:prstGeom>
          <a:noFill/>
          <a:ln>
            <a:noFill/>
          </a:ln>
        </p:spPr>
      </p:pic>
      <p:pic>
        <p:nvPicPr>
          <p:cNvPr id="175" name="Picture 174"/>
          <p:cNvPicPr>
            <a:picLocks/>
          </p:cNvPicPr>
          <p:nvPr/>
        </p:nvPicPr>
        <p:blipFill rotWithShape="1">
          <a:blip r:embed="rId65">
            <a:extLst>
              <a:ext uri="{28A0092B-C50C-407E-A947-70E740481C1C}">
                <a14:useLocalDpi xmlns:a14="http://schemas.microsoft.com/office/drawing/2010/main" val="0"/>
              </a:ext>
            </a:extLst>
          </a:blip>
          <a:srcRect l="13028" t="3267" r="13028" b="9096"/>
          <a:stretch/>
        </p:blipFill>
        <p:spPr>
          <a:xfrm>
            <a:off x="6090201" y="3048133"/>
            <a:ext cx="609020" cy="762000"/>
          </a:xfrm>
          <a:prstGeom prst="rect">
            <a:avLst/>
          </a:prstGeom>
          <a:noFill/>
          <a:ln>
            <a:noFill/>
          </a:ln>
        </p:spPr>
      </p:pic>
      <p:pic>
        <p:nvPicPr>
          <p:cNvPr id="176" name="Picture 175"/>
          <p:cNvPicPr>
            <a:picLocks/>
          </p:cNvPicPr>
          <p:nvPr/>
        </p:nvPicPr>
        <p:blipFill rotWithShape="1">
          <a:blip r:embed="rId66">
            <a:extLst>
              <a:ext uri="{28A0092B-C50C-407E-A947-70E740481C1C}">
                <a14:useLocalDpi xmlns:a14="http://schemas.microsoft.com/office/drawing/2010/main" val="0"/>
              </a:ext>
            </a:extLst>
          </a:blip>
          <a:srcRect l="6437" t="2485" r="10275" b="3144"/>
          <a:stretch/>
        </p:blipFill>
        <p:spPr>
          <a:xfrm>
            <a:off x="5481180" y="3048133"/>
            <a:ext cx="609020" cy="762000"/>
          </a:xfrm>
          <a:prstGeom prst="rect">
            <a:avLst/>
          </a:prstGeom>
          <a:noFill/>
          <a:ln>
            <a:noFill/>
          </a:ln>
        </p:spPr>
      </p:pic>
      <p:pic>
        <p:nvPicPr>
          <p:cNvPr id="178" name="Picture 177"/>
          <p:cNvPicPr>
            <a:picLocks/>
          </p:cNvPicPr>
          <p:nvPr/>
        </p:nvPicPr>
        <p:blipFill rotWithShape="1">
          <a:blip r:embed="rId67">
            <a:extLst>
              <a:ext uri="{28A0092B-C50C-407E-A947-70E740481C1C}">
                <a14:useLocalDpi xmlns:a14="http://schemas.microsoft.com/office/drawing/2010/main" val="0"/>
              </a:ext>
            </a:extLst>
          </a:blip>
          <a:srcRect l="3037" t="2154" r="3037" b="22300"/>
          <a:stretch/>
        </p:blipFill>
        <p:spPr>
          <a:xfrm>
            <a:off x="4263138" y="3048133"/>
            <a:ext cx="609020" cy="762000"/>
          </a:xfrm>
          <a:prstGeom prst="rect">
            <a:avLst/>
          </a:prstGeom>
        </p:spPr>
      </p:pic>
      <p:pic>
        <p:nvPicPr>
          <p:cNvPr id="179" name="Picture 178"/>
          <p:cNvPicPr>
            <a:picLocks/>
          </p:cNvPicPr>
          <p:nvPr/>
        </p:nvPicPr>
        <p:blipFill rotWithShape="1">
          <a:blip r:embed="rId68" cstate="print">
            <a:extLst>
              <a:ext uri="{28A0092B-C50C-407E-A947-70E740481C1C}">
                <a14:useLocalDpi xmlns:a14="http://schemas.microsoft.com/office/drawing/2010/main" val="0"/>
              </a:ext>
            </a:extLst>
          </a:blip>
          <a:srcRect l="6468" t="4096" r="6381" b="15541"/>
          <a:stretch/>
        </p:blipFill>
        <p:spPr>
          <a:xfrm>
            <a:off x="3045098" y="3048133"/>
            <a:ext cx="609020" cy="762000"/>
          </a:xfrm>
          <a:prstGeom prst="rect">
            <a:avLst/>
          </a:prstGeom>
          <a:noFill/>
          <a:ln>
            <a:noFill/>
          </a:ln>
        </p:spPr>
      </p:pic>
      <p:pic>
        <p:nvPicPr>
          <p:cNvPr id="243" name="Picture 242"/>
          <p:cNvPicPr>
            <a:picLocks/>
          </p:cNvPicPr>
          <p:nvPr/>
        </p:nvPicPr>
        <p:blipFill rotWithShape="1">
          <a:blip r:embed="rId69" cstate="print">
            <a:extLst>
              <a:ext uri="{28A0092B-C50C-407E-A947-70E740481C1C}">
                <a14:useLocalDpi xmlns:a14="http://schemas.microsoft.com/office/drawing/2010/main" val="0"/>
              </a:ext>
            </a:extLst>
          </a:blip>
          <a:srcRect r="1307" b="833"/>
          <a:stretch/>
        </p:blipFill>
        <p:spPr>
          <a:xfrm>
            <a:off x="3654118" y="3048133"/>
            <a:ext cx="609020" cy="762000"/>
          </a:xfrm>
          <a:prstGeom prst="rect">
            <a:avLst/>
          </a:prstGeom>
        </p:spPr>
      </p:pic>
      <p:pic>
        <p:nvPicPr>
          <p:cNvPr id="244" name="Picture 243"/>
          <p:cNvPicPr>
            <a:picLocks noChangeArrowheads="1"/>
          </p:cNvPicPr>
          <p:nvPr/>
        </p:nvPicPr>
        <p:blipFill rotWithShape="1">
          <a:blip r:embed="rId70">
            <a:extLst>
              <a:ext uri="{28A0092B-C50C-407E-A947-70E740481C1C}">
                <a14:useLocalDpi xmlns:a14="http://schemas.microsoft.com/office/drawing/2010/main" val="0"/>
              </a:ext>
            </a:extLst>
          </a:blip>
          <a:srcRect l="12075" t="6541" r="10837" b="17657"/>
          <a:stretch/>
        </p:blipFill>
        <p:spPr bwMode="auto">
          <a:xfrm>
            <a:off x="609018" y="3810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6" name="Picture 245"/>
          <p:cNvPicPr>
            <a:picLocks noChangeArrowheads="1"/>
          </p:cNvPicPr>
          <p:nvPr/>
        </p:nvPicPr>
        <p:blipFill rotWithShape="1">
          <a:blip r:embed="rId71">
            <a:extLst>
              <a:ext uri="{28A0092B-C50C-407E-A947-70E740481C1C}">
                <a14:useLocalDpi xmlns:a14="http://schemas.microsoft.com/office/drawing/2010/main" val="0"/>
              </a:ext>
            </a:extLst>
          </a:blip>
          <a:srcRect l="11757" t="5890" r="11845" b="10158"/>
          <a:stretch/>
        </p:blipFill>
        <p:spPr bwMode="auto">
          <a:xfrm>
            <a:off x="2436080" y="3810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a:picLocks noChangeArrowheads="1"/>
          </p:cNvPicPr>
          <p:nvPr/>
        </p:nvPicPr>
        <p:blipFill rotWithShape="1">
          <a:blip r:embed="rId72">
            <a:extLst>
              <a:ext uri="{28A0092B-C50C-407E-A947-70E740481C1C}">
                <a14:useLocalDpi xmlns:a14="http://schemas.microsoft.com/office/drawing/2010/main" val="0"/>
              </a:ext>
            </a:extLst>
          </a:blip>
          <a:srcRect l="12497" t="5012" r="12318" b="21055"/>
          <a:stretch/>
        </p:blipFill>
        <p:spPr bwMode="auto">
          <a:xfrm>
            <a:off x="3045100" y="3810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247"/>
          <p:cNvPicPr>
            <a:picLocks noChangeArrowheads="1"/>
          </p:cNvPicPr>
          <p:nvPr/>
        </p:nvPicPr>
        <p:blipFill rotWithShape="1">
          <a:blip r:embed="rId73">
            <a:extLst>
              <a:ext uri="{28A0092B-C50C-407E-A947-70E740481C1C}">
                <a14:useLocalDpi xmlns:a14="http://schemas.microsoft.com/office/drawing/2010/main" val="0"/>
              </a:ext>
            </a:extLst>
          </a:blip>
          <a:srcRect l="13919" t="683" r="10782" b="17358"/>
          <a:stretch/>
        </p:blipFill>
        <p:spPr bwMode="auto">
          <a:xfrm>
            <a:off x="3654119" y="3810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249"/>
          <p:cNvPicPr>
            <a:picLocks/>
          </p:cNvPicPr>
          <p:nvPr/>
        </p:nvPicPr>
        <p:blipFill rotWithShape="1">
          <a:blip r:embed="rId74" cstate="print">
            <a:extLst>
              <a:ext uri="{28A0092B-C50C-407E-A947-70E740481C1C}">
                <a14:useLocalDpi xmlns:a14="http://schemas.microsoft.com/office/drawing/2010/main" val="0"/>
              </a:ext>
            </a:extLst>
          </a:blip>
          <a:srcRect l="5484" r="5001" b="21025"/>
          <a:stretch/>
        </p:blipFill>
        <p:spPr>
          <a:xfrm>
            <a:off x="-2" y="4572133"/>
            <a:ext cx="609020" cy="762000"/>
          </a:xfrm>
          <a:prstGeom prst="rect">
            <a:avLst/>
          </a:prstGeom>
        </p:spPr>
      </p:pic>
      <p:pic>
        <p:nvPicPr>
          <p:cNvPr id="251" name="Picture 250"/>
          <p:cNvPicPr>
            <a:picLocks/>
          </p:cNvPicPr>
          <p:nvPr/>
        </p:nvPicPr>
        <p:blipFill rotWithShape="1">
          <a:blip r:embed="rId75" cstate="print">
            <a:extLst>
              <a:ext uri="{28A0092B-C50C-407E-A947-70E740481C1C}">
                <a14:useLocalDpi xmlns:a14="http://schemas.microsoft.com/office/drawing/2010/main" val="0"/>
              </a:ext>
            </a:extLst>
          </a:blip>
          <a:srcRect l="6317" t="11251" r="14010" b="8991"/>
          <a:stretch/>
        </p:blipFill>
        <p:spPr>
          <a:xfrm>
            <a:off x="8526280" y="3810133"/>
            <a:ext cx="609020" cy="762000"/>
          </a:xfrm>
          <a:prstGeom prst="rect">
            <a:avLst/>
          </a:prstGeom>
          <a:noFill/>
          <a:ln>
            <a:noFill/>
          </a:ln>
        </p:spPr>
      </p:pic>
      <p:pic>
        <p:nvPicPr>
          <p:cNvPr id="252" name="Picture 251"/>
          <p:cNvPicPr>
            <a:picLocks/>
          </p:cNvPicPr>
          <p:nvPr/>
        </p:nvPicPr>
        <p:blipFill rotWithShape="1">
          <a:blip r:embed="rId76" cstate="print">
            <a:extLst>
              <a:ext uri="{28A0092B-C50C-407E-A947-70E740481C1C}">
                <a14:useLocalDpi xmlns:a14="http://schemas.microsoft.com/office/drawing/2010/main" val="0"/>
              </a:ext>
            </a:extLst>
          </a:blip>
          <a:srcRect l="17662" t="857" r="18859" b="2960"/>
          <a:stretch/>
        </p:blipFill>
        <p:spPr>
          <a:xfrm>
            <a:off x="7917260" y="3810133"/>
            <a:ext cx="609020" cy="762000"/>
          </a:xfrm>
          <a:prstGeom prst="rect">
            <a:avLst/>
          </a:prstGeom>
          <a:noFill/>
          <a:ln>
            <a:noFill/>
          </a:ln>
        </p:spPr>
      </p:pic>
      <p:pic>
        <p:nvPicPr>
          <p:cNvPr id="253" name="Picture 252"/>
          <p:cNvPicPr>
            <a:picLocks/>
          </p:cNvPicPr>
          <p:nvPr/>
        </p:nvPicPr>
        <p:blipFill rotWithShape="1">
          <a:blip r:embed="rId77" cstate="print">
            <a:extLst>
              <a:ext uri="{28A0092B-C50C-407E-A947-70E740481C1C}">
                <a14:useLocalDpi xmlns:a14="http://schemas.microsoft.com/office/drawing/2010/main" val="0"/>
              </a:ext>
            </a:extLst>
          </a:blip>
          <a:srcRect l="39" r="9185" b="42716"/>
          <a:stretch/>
        </p:blipFill>
        <p:spPr>
          <a:xfrm>
            <a:off x="7308240" y="3810133"/>
            <a:ext cx="609020" cy="762000"/>
          </a:xfrm>
          <a:prstGeom prst="rect">
            <a:avLst/>
          </a:prstGeom>
          <a:noFill/>
          <a:ln>
            <a:noFill/>
          </a:ln>
        </p:spPr>
      </p:pic>
      <p:pic>
        <p:nvPicPr>
          <p:cNvPr id="254" name="Picture 253"/>
          <p:cNvPicPr>
            <a:picLocks/>
          </p:cNvPicPr>
          <p:nvPr/>
        </p:nvPicPr>
        <p:blipFill rotWithShape="1">
          <a:blip r:embed="rId78" cstate="print">
            <a:extLst>
              <a:ext uri="{28A0092B-C50C-407E-A947-70E740481C1C}">
                <a14:useLocalDpi xmlns:a14="http://schemas.microsoft.com/office/drawing/2010/main" val="0"/>
              </a:ext>
            </a:extLst>
          </a:blip>
          <a:srcRect l="522" t="9120" r="2794" b="6192"/>
          <a:stretch/>
        </p:blipFill>
        <p:spPr>
          <a:xfrm>
            <a:off x="6699222" y="3810133"/>
            <a:ext cx="609020" cy="762000"/>
          </a:xfrm>
          <a:prstGeom prst="rect">
            <a:avLst/>
          </a:prstGeom>
          <a:noFill/>
          <a:ln>
            <a:noFill/>
          </a:ln>
        </p:spPr>
      </p:pic>
      <p:pic>
        <p:nvPicPr>
          <p:cNvPr id="255" name="Picture 254"/>
          <p:cNvPicPr>
            <a:picLocks/>
          </p:cNvPicPr>
          <p:nvPr/>
        </p:nvPicPr>
        <p:blipFill rotWithShape="1">
          <a:blip r:embed="rId79" cstate="print">
            <a:extLst>
              <a:ext uri="{28A0092B-C50C-407E-A947-70E740481C1C}">
                <a14:useLocalDpi xmlns:a14="http://schemas.microsoft.com/office/drawing/2010/main" val="0"/>
              </a:ext>
            </a:extLst>
          </a:blip>
          <a:srcRect l="3499" t="4910" r="9582" b="16075"/>
          <a:stretch/>
        </p:blipFill>
        <p:spPr>
          <a:xfrm>
            <a:off x="6090201" y="3810133"/>
            <a:ext cx="609020" cy="762000"/>
          </a:xfrm>
          <a:prstGeom prst="rect">
            <a:avLst/>
          </a:prstGeom>
          <a:noFill/>
          <a:ln>
            <a:noFill/>
          </a:ln>
        </p:spPr>
      </p:pic>
      <p:pic>
        <p:nvPicPr>
          <p:cNvPr id="256" name="Picture 255"/>
          <p:cNvPicPr>
            <a:picLocks noChangeArrowheads="1"/>
          </p:cNvPicPr>
          <p:nvPr/>
        </p:nvPicPr>
        <p:blipFill rotWithShape="1">
          <a:blip r:embed="rId80" cstate="print">
            <a:extLst>
              <a:ext uri="{28A0092B-C50C-407E-A947-70E740481C1C}">
                <a14:useLocalDpi xmlns:a14="http://schemas.microsoft.com/office/drawing/2010/main" val="0"/>
              </a:ext>
            </a:extLst>
          </a:blip>
          <a:srcRect l="5308" t="4119" r="7369" b="11744"/>
          <a:stretch/>
        </p:blipFill>
        <p:spPr bwMode="auto">
          <a:xfrm>
            <a:off x="5481180" y="3810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7" name="Picture 256"/>
          <p:cNvPicPr>
            <a:picLocks noChangeArrowheads="1"/>
          </p:cNvPicPr>
          <p:nvPr/>
        </p:nvPicPr>
        <p:blipFill rotWithShape="1">
          <a:blip r:embed="rId81" cstate="print">
            <a:extLst>
              <a:ext uri="{28A0092B-C50C-407E-A947-70E740481C1C}">
                <a14:useLocalDpi xmlns:a14="http://schemas.microsoft.com/office/drawing/2010/main" val="0"/>
              </a:ext>
            </a:extLst>
          </a:blip>
          <a:srcRect l="1914" t="7133" r="2356" b="7138"/>
          <a:stretch/>
        </p:blipFill>
        <p:spPr bwMode="auto">
          <a:xfrm>
            <a:off x="3654119" y="4572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8" name="Picture 257"/>
          <p:cNvPicPr>
            <a:picLocks/>
          </p:cNvPicPr>
          <p:nvPr/>
        </p:nvPicPr>
        <p:blipFill rotWithShape="1">
          <a:blip r:embed="rId82" cstate="print">
            <a:extLst>
              <a:ext uri="{28A0092B-C50C-407E-A947-70E740481C1C}">
                <a14:useLocalDpi xmlns:a14="http://schemas.microsoft.com/office/drawing/2010/main" val="0"/>
              </a:ext>
            </a:extLst>
          </a:blip>
          <a:srcRect l="13932" t="5374" r="3371" b="9428"/>
          <a:stretch/>
        </p:blipFill>
        <p:spPr>
          <a:xfrm>
            <a:off x="3045100" y="4572133"/>
            <a:ext cx="609020" cy="762000"/>
          </a:xfrm>
          <a:prstGeom prst="rect">
            <a:avLst/>
          </a:prstGeom>
          <a:noFill/>
          <a:ln>
            <a:noFill/>
          </a:ln>
        </p:spPr>
      </p:pic>
      <p:pic>
        <p:nvPicPr>
          <p:cNvPr id="259" name="Picture 258"/>
          <p:cNvPicPr>
            <a:picLocks/>
          </p:cNvPicPr>
          <p:nvPr/>
        </p:nvPicPr>
        <p:blipFill rotWithShape="1">
          <a:blip r:embed="rId83" cstate="print">
            <a:extLst>
              <a:ext uri="{28A0092B-C50C-407E-A947-70E740481C1C}">
                <a14:useLocalDpi xmlns:a14="http://schemas.microsoft.com/office/drawing/2010/main" val="0"/>
              </a:ext>
            </a:extLst>
          </a:blip>
          <a:srcRect t="3828" r="1791" b="13869"/>
          <a:stretch/>
        </p:blipFill>
        <p:spPr>
          <a:xfrm>
            <a:off x="2436080" y="4572133"/>
            <a:ext cx="609020" cy="762000"/>
          </a:xfrm>
          <a:prstGeom prst="rect">
            <a:avLst/>
          </a:prstGeom>
          <a:noFill/>
          <a:ln>
            <a:noFill/>
          </a:ln>
        </p:spPr>
      </p:pic>
      <p:pic>
        <p:nvPicPr>
          <p:cNvPr id="261" name="Picture 260"/>
          <p:cNvPicPr>
            <a:picLocks/>
          </p:cNvPicPr>
          <p:nvPr/>
        </p:nvPicPr>
        <p:blipFill rotWithShape="1">
          <a:blip r:embed="rId84" cstate="print">
            <a:extLst>
              <a:ext uri="{28A0092B-C50C-407E-A947-70E740481C1C}">
                <a14:useLocalDpi xmlns:a14="http://schemas.microsoft.com/office/drawing/2010/main" val="0"/>
              </a:ext>
            </a:extLst>
          </a:blip>
          <a:srcRect l="9852" t="16682" r="12135" b="23219"/>
          <a:stretch/>
        </p:blipFill>
        <p:spPr>
          <a:xfrm>
            <a:off x="1218038" y="4572133"/>
            <a:ext cx="609020" cy="762000"/>
          </a:xfrm>
          <a:prstGeom prst="rect">
            <a:avLst/>
          </a:prstGeom>
          <a:noFill/>
          <a:ln>
            <a:noFill/>
          </a:ln>
        </p:spPr>
      </p:pic>
      <p:pic>
        <p:nvPicPr>
          <p:cNvPr id="262" name="Picture 261"/>
          <p:cNvPicPr>
            <a:picLocks/>
          </p:cNvPicPr>
          <p:nvPr/>
        </p:nvPicPr>
        <p:blipFill>
          <a:blip r:embed="rId85" cstate="print">
            <a:extLst>
              <a:ext uri="{28A0092B-C50C-407E-A947-70E740481C1C}">
                <a14:useLocalDpi xmlns:a14="http://schemas.microsoft.com/office/drawing/2010/main" val="0"/>
              </a:ext>
            </a:extLst>
          </a:blip>
          <a:stretch>
            <a:fillRect/>
          </a:stretch>
        </p:blipFill>
        <p:spPr>
          <a:xfrm>
            <a:off x="609018" y="4572133"/>
            <a:ext cx="609020" cy="762000"/>
          </a:xfrm>
          <a:prstGeom prst="rect">
            <a:avLst/>
          </a:prstGeom>
        </p:spPr>
      </p:pic>
      <p:pic>
        <p:nvPicPr>
          <p:cNvPr id="263" name="Picture 262"/>
          <p:cNvPicPr>
            <a:picLocks/>
          </p:cNvPicPr>
          <p:nvPr/>
        </p:nvPicPr>
        <p:blipFill rotWithShape="1">
          <a:blip r:embed="rId86" cstate="print">
            <a:extLst>
              <a:ext uri="{28A0092B-C50C-407E-A947-70E740481C1C}">
                <a14:useLocalDpi xmlns:a14="http://schemas.microsoft.com/office/drawing/2010/main" val="0"/>
              </a:ext>
            </a:extLst>
          </a:blip>
          <a:srcRect l="13092" t="3549" r="5112" b="13377"/>
          <a:stretch/>
        </p:blipFill>
        <p:spPr>
          <a:xfrm>
            <a:off x="1218038" y="3810133"/>
            <a:ext cx="609020" cy="762000"/>
          </a:xfrm>
          <a:prstGeom prst="rect">
            <a:avLst/>
          </a:prstGeom>
        </p:spPr>
      </p:pic>
      <p:pic>
        <p:nvPicPr>
          <p:cNvPr id="264" name="Picture 263"/>
          <p:cNvPicPr>
            <a:picLocks/>
          </p:cNvPicPr>
          <p:nvPr/>
        </p:nvPicPr>
        <p:blipFill>
          <a:blip r:embed="rId87" cstate="print">
            <a:extLst>
              <a:ext uri="{28A0092B-C50C-407E-A947-70E740481C1C}">
                <a14:useLocalDpi xmlns:a14="http://schemas.microsoft.com/office/drawing/2010/main" val="0"/>
              </a:ext>
            </a:extLst>
          </a:blip>
          <a:stretch>
            <a:fillRect/>
          </a:stretch>
        </p:blipFill>
        <p:spPr>
          <a:xfrm>
            <a:off x="-2" y="3810133"/>
            <a:ext cx="609020" cy="762000"/>
          </a:xfrm>
          <a:prstGeom prst="rect">
            <a:avLst/>
          </a:prstGeom>
        </p:spPr>
      </p:pic>
      <p:pic>
        <p:nvPicPr>
          <p:cNvPr id="265" name="Picture 264"/>
          <p:cNvPicPr>
            <a:picLocks noChangeArrowheads="1"/>
          </p:cNvPicPr>
          <p:nvPr/>
        </p:nvPicPr>
        <p:blipFill rotWithShape="1">
          <a:blip r:embed="rId88" cstate="print">
            <a:extLst>
              <a:ext uri="{28A0092B-C50C-407E-A947-70E740481C1C}">
                <a14:useLocalDpi xmlns:a14="http://schemas.microsoft.com/office/drawing/2010/main" val="0"/>
              </a:ext>
            </a:extLst>
          </a:blip>
          <a:srcRect t="2809" b="1776"/>
          <a:stretch/>
        </p:blipFill>
        <p:spPr bwMode="auto">
          <a:xfrm>
            <a:off x="-2" y="5334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265"/>
          <p:cNvPicPr>
            <a:picLocks noChangeArrowheads="1"/>
          </p:cNvPicPr>
          <p:nvPr/>
        </p:nvPicPr>
        <p:blipFill rotWithShape="1">
          <a:blip r:embed="rId89" cstate="print">
            <a:extLst>
              <a:ext uri="{28A0092B-C50C-407E-A947-70E740481C1C}">
                <a14:useLocalDpi xmlns:a14="http://schemas.microsoft.com/office/drawing/2010/main" val="0"/>
              </a:ext>
            </a:extLst>
          </a:blip>
          <a:srcRect l="14009" t="22477" r="14009" b="22477"/>
          <a:stretch/>
        </p:blipFill>
        <p:spPr bwMode="auto">
          <a:xfrm>
            <a:off x="8526280" y="457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266"/>
          <p:cNvPicPr>
            <a:picLocks noChangeArrowheads="1"/>
          </p:cNvPicPr>
          <p:nvPr/>
        </p:nvPicPr>
        <p:blipFill rotWithShape="1">
          <a:blip r:embed="rId90" cstate="print">
            <a:extLst>
              <a:ext uri="{28A0092B-C50C-407E-A947-70E740481C1C}">
                <a14:useLocalDpi xmlns:a14="http://schemas.microsoft.com/office/drawing/2010/main" val="0"/>
              </a:ext>
            </a:extLst>
          </a:blip>
          <a:srcRect l="23027" r="9189"/>
          <a:stretch/>
        </p:blipFill>
        <p:spPr bwMode="auto">
          <a:xfrm>
            <a:off x="7917260" y="457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67"/>
          <p:cNvPicPr>
            <a:picLocks noChangeArrowheads="1"/>
          </p:cNvPicPr>
          <p:nvPr/>
        </p:nvPicPr>
        <p:blipFill rotWithShape="1">
          <a:blip r:embed="rId91" cstate="print">
            <a:extLst>
              <a:ext uri="{28A0092B-C50C-407E-A947-70E740481C1C}">
                <a14:useLocalDpi xmlns:a14="http://schemas.microsoft.com/office/drawing/2010/main" val="0"/>
              </a:ext>
            </a:extLst>
          </a:blip>
          <a:srcRect t="12264" b="12264"/>
          <a:stretch/>
        </p:blipFill>
        <p:spPr bwMode="auto">
          <a:xfrm>
            <a:off x="7308240" y="457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68"/>
          <p:cNvPicPr>
            <a:picLocks noChangeArrowheads="1"/>
          </p:cNvPicPr>
          <p:nvPr/>
        </p:nvPicPr>
        <p:blipFill>
          <a:blip r:embed="rId92" cstate="print">
            <a:extLst>
              <a:ext uri="{28A0092B-C50C-407E-A947-70E740481C1C}">
                <a14:useLocalDpi xmlns:a14="http://schemas.microsoft.com/office/drawing/2010/main" val="0"/>
              </a:ext>
            </a:extLst>
          </a:blip>
          <a:stretch>
            <a:fillRect/>
          </a:stretch>
        </p:blipFill>
        <p:spPr bwMode="auto">
          <a:xfrm>
            <a:off x="6699222" y="457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69"/>
          <p:cNvPicPr>
            <a:picLocks noChangeArrowheads="1"/>
          </p:cNvPicPr>
          <p:nvPr/>
        </p:nvPicPr>
        <p:blipFill>
          <a:blip r:embed="rId93" cstate="print">
            <a:extLst>
              <a:ext uri="{28A0092B-C50C-407E-A947-70E740481C1C}">
                <a14:useLocalDpi xmlns:a14="http://schemas.microsoft.com/office/drawing/2010/main" val="0"/>
              </a:ext>
            </a:extLst>
          </a:blip>
          <a:stretch>
            <a:fillRect/>
          </a:stretch>
        </p:blipFill>
        <p:spPr bwMode="auto">
          <a:xfrm>
            <a:off x="6090201" y="457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70"/>
          <p:cNvPicPr>
            <a:picLocks noChangeArrowheads="1"/>
          </p:cNvPicPr>
          <p:nvPr/>
        </p:nvPicPr>
        <p:blipFill>
          <a:blip r:embed="rId94" cstate="print">
            <a:extLst>
              <a:ext uri="{28A0092B-C50C-407E-A947-70E740481C1C}">
                <a14:useLocalDpi xmlns:a14="http://schemas.microsoft.com/office/drawing/2010/main" val="0"/>
              </a:ext>
            </a:extLst>
          </a:blip>
          <a:stretch>
            <a:fillRect/>
          </a:stretch>
        </p:blipFill>
        <p:spPr bwMode="auto">
          <a:xfrm>
            <a:off x="5481180" y="457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272"/>
          <p:cNvPicPr>
            <a:picLocks noChangeArrowheads="1"/>
          </p:cNvPicPr>
          <p:nvPr/>
        </p:nvPicPr>
        <p:blipFill>
          <a:blip r:embed="rId95" cstate="print">
            <a:extLst>
              <a:ext uri="{28A0092B-C50C-407E-A947-70E740481C1C}">
                <a14:useLocalDpi xmlns:a14="http://schemas.microsoft.com/office/drawing/2010/main" val="0"/>
              </a:ext>
            </a:extLst>
          </a:blip>
          <a:stretch>
            <a:fillRect/>
          </a:stretch>
        </p:blipFill>
        <p:spPr bwMode="auto">
          <a:xfrm>
            <a:off x="4263139" y="4572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74"/>
          <p:cNvPicPr>
            <a:picLocks/>
          </p:cNvPicPr>
          <p:nvPr/>
        </p:nvPicPr>
        <p:blipFill rotWithShape="1">
          <a:blip r:embed="rId96" cstate="print">
            <a:extLst>
              <a:ext uri="{28A0092B-C50C-407E-A947-70E740481C1C}">
                <a14:useLocalDpi xmlns:a14="http://schemas.microsoft.com/office/drawing/2010/main" val="0"/>
              </a:ext>
            </a:extLst>
          </a:blip>
          <a:srcRect l="16367" t="2606" r="16367"/>
          <a:stretch/>
        </p:blipFill>
        <p:spPr>
          <a:xfrm>
            <a:off x="4263139" y="5334133"/>
            <a:ext cx="609020" cy="762000"/>
          </a:xfrm>
          <a:prstGeom prst="rect">
            <a:avLst/>
          </a:prstGeom>
        </p:spPr>
      </p:pic>
      <p:pic>
        <p:nvPicPr>
          <p:cNvPr id="276" name="Picture 275"/>
          <p:cNvPicPr>
            <a:picLocks/>
          </p:cNvPicPr>
          <p:nvPr/>
        </p:nvPicPr>
        <p:blipFill rotWithShape="1">
          <a:blip r:embed="rId97" cstate="print">
            <a:extLst>
              <a:ext uri="{28A0092B-C50C-407E-A947-70E740481C1C}">
                <a14:useLocalDpi xmlns:a14="http://schemas.microsoft.com/office/drawing/2010/main" val="0"/>
              </a:ext>
            </a:extLst>
          </a:blip>
          <a:srcRect b="2671"/>
          <a:stretch/>
        </p:blipFill>
        <p:spPr>
          <a:xfrm flipH="1">
            <a:off x="3654119" y="5334133"/>
            <a:ext cx="609020" cy="762000"/>
          </a:xfrm>
          <a:prstGeom prst="rect">
            <a:avLst/>
          </a:prstGeom>
        </p:spPr>
      </p:pic>
      <p:pic>
        <p:nvPicPr>
          <p:cNvPr id="277" name="Picture 276"/>
          <p:cNvPicPr>
            <a:picLocks/>
          </p:cNvPicPr>
          <p:nvPr/>
        </p:nvPicPr>
        <p:blipFill rotWithShape="1">
          <a:blip r:embed="rId98" cstate="print">
            <a:extLst>
              <a:ext uri="{28A0092B-C50C-407E-A947-70E740481C1C}">
                <a14:useLocalDpi xmlns:a14="http://schemas.microsoft.com/office/drawing/2010/main" val="0"/>
              </a:ext>
            </a:extLst>
          </a:blip>
          <a:srcRect l="2366" t="2229" r="3555" b="22085"/>
          <a:stretch/>
        </p:blipFill>
        <p:spPr>
          <a:xfrm>
            <a:off x="3045100" y="5334133"/>
            <a:ext cx="609020" cy="762000"/>
          </a:xfrm>
          <a:prstGeom prst="rect">
            <a:avLst/>
          </a:prstGeom>
        </p:spPr>
      </p:pic>
      <p:pic>
        <p:nvPicPr>
          <p:cNvPr id="278" name="Picture 277"/>
          <p:cNvPicPr>
            <a:picLocks noChangeArrowheads="1"/>
          </p:cNvPicPr>
          <p:nvPr/>
        </p:nvPicPr>
        <p:blipFill rotWithShape="1">
          <a:blip r:embed="rId99" cstate="print">
            <a:extLst>
              <a:ext uri="{28A0092B-C50C-407E-A947-70E740481C1C}">
                <a14:useLocalDpi xmlns:a14="http://schemas.microsoft.com/office/drawing/2010/main" val="0"/>
              </a:ext>
            </a:extLst>
          </a:blip>
          <a:srcRect b="2091"/>
          <a:stretch/>
        </p:blipFill>
        <p:spPr bwMode="auto">
          <a:xfrm>
            <a:off x="2436080" y="5334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0" name="Picture 279"/>
          <p:cNvPicPr>
            <a:picLocks noChangeArrowheads="1"/>
          </p:cNvPicPr>
          <p:nvPr/>
        </p:nvPicPr>
        <p:blipFill rotWithShape="1">
          <a:blip r:embed="rId100" cstate="print">
            <a:extLst>
              <a:ext uri="{28A0092B-C50C-407E-A947-70E740481C1C}">
                <a14:useLocalDpi xmlns:a14="http://schemas.microsoft.com/office/drawing/2010/main" val="0"/>
              </a:ext>
            </a:extLst>
          </a:blip>
          <a:srcRect t="2072" b="7406"/>
          <a:stretch/>
        </p:blipFill>
        <p:spPr bwMode="auto">
          <a:xfrm>
            <a:off x="1218038" y="5334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280"/>
          <p:cNvPicPr>
            <a:picLocks noChangeArrowheads="1"/>
          </p:cNvPicPr>
          <p:nvPr/>
        </p:nvPicPr>
        <p:blipFill rotWithShape="1">
          <a:blip r:embed="rId101" cstate="print">
            <a:extLst>
              <a:ext uri="{28A0092B-C50C-407E-A947-70E740481C1C}">
                <a14:useLocalDpi xmlns:a14="http://schemas.microsoft.com/office/drawing/2010/main" val="0"/>
              </a:ext>
            </a:extLst>
          </a:blip>
          <a:srcRect l="-1" t="9414" r="504" b="11479"/>
          <a:stretch/>
        </p:blipFill>
        <p:spPr bwMode="auto">
          <a:xfrm>
            <a:off x="609018" y="5334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281"/>
          <p:cNvPicPr>
            <a:picLocks/>
          </p:cNvPicPr>
          <p:nvPr/>
        </p:nvPicPr>
        <p:blipFill rotWithShape="1">
          <a:blip r:embed="rId102" cstate="print">
            <a:extLst>
              <a:ext uri="{28A0092B-C50C-407E-A947-70E740481C1C}">
                <a14:useLocalDpi xmlns:a14="http://schemas.microsoft.com/office/drawing/2010/main" val="0"/>
              </a:ext>
            </a:extLst>
          </a:blip>
          <a:srcRect l="25138" t="19171" r="13613"/>
          <a:stretch/>
        </p:blipFill>
        <p:spPr>
          <a:xfrm rot="5400000">
            <a:off x="8449790" y="5410625"/>
            <a:ext cx="762000" cy="609020"/>
          </a:xfrm>
          <a:prstGeom prst="rect">
            <a:avLst/>
          </a:prstGeom>
        </p:spPr>
      </p:pic>
      <p:pic>
        <p:nvPicPr>
          <p:cNvPr id="283" name="Picture 282"/>
          <p:cNvPicPr>
            <a:picLocks/>
          </p:cNvPicPr>
          <p:nvPr/>
        </p:nvPicPr>
        <p:blipFill rotWithShape="1">
          <a:blip r:embed="rId103" cstate="print">
            <a:extLst>
              <a:ext uri="{28A0092B-C50C-407E-A947-70E740481C1C}">
                <a14:useLocalDpi xmlns:a14="http://schemas.microsoft.com/office/drawing/2010/main" val="0"/>
              </a:ext>
            </a:extLst>
          </a:blip>
          <a:srcRect l="-1" t="8604" r="3995" b="15717"/>
          <a:stretch/>
        </p:blipFill>
        <p:spPr>
          <a:xfrm>
            <a:off x="7917260" y="5334133"/>
            <a:ext cx="609020" cy="762000"/>
          </a:xfrm>
          <a:prstGeom prst="rect">
            <a:avLst/>
          </a:prstGeom>
        </p:spPr>
      </p:pic>
      <p:pic>
        <p:nvPicPr>
          <p:cNvPr id="284" name="Picture 283"/>
          <p:cNvPicPr>
            <a:picLocks/>
          </p:cNvPicPr>
          <p:nvPr/>
        </p:nvPicPr>
        <p:blipFill rotWithShape="1">
          <a:blip r:embed="rId104" cstate="print">
            <a:extLst>
              <a:ext uri="{28A0092B-C50C-407E-A947-70E740481C1C}">
                <a14:useLocalDpi xmlns:a14="http://schemas.microsoft.com/office/drawing/2010/main" val="0"/>
              </a:ext>
            </a:extLst>
          </a:blip>
          <a:srcRect l="16827" t="-384" r="20267" b="13911"/>
          <a:stretch/>
        </p:blipFill>
        <p:spPr>
          <a:xfrm>
            <a:off x="7308240" y="5334133"/>
            <a:ext cx="609020" cy="762000"/>
          </a:xfrm>
          <a:prstGeom prst="rect">
            <a:avLst/>
          </a:prstGeom>
        </p:spPr>
      </p:pic>
      <p:pic>
        <p:nvPicPr>
          <p:cNvPr id="285" name="Picture 284"/>
          <p:cNvPicPr>
            <a:picLocks/>
          </p:cNvPicPr>
          <p:nvPr/>
        </p:nvPicPr>
        <p:blipFill rotWithShape="1">
          <a:blip r:embed="rId105" cstate="print">
            <a:extLst>
              <a:ext uri="{28A0092B-C50C-407E-A947-70E740481C1C}">
                <a14:useLocalDpi xmlns:a14="http://schemas.microsoft.com/office/drawing/2010/main" val="0"/>
              </a:ext>
            </a:extLst>
          </a:blip>
          <a:srcRect b="22402"/>
          <a:stretch/>
        </p:blipFill>
        <p:spPr>
          <a:xfrm>
            <a:off x="6699222" y="5334133"/>
            <a:ext cx="609020" cy="762000"/>
          </a:xfrm>
          <a:prstGeom prst="rect">
            <a:avLst/>
          </a:prstGeom>
          <a:noFill/>
          <a:ln>
            <a:noFill/>
          </a:ln>
        </p:spPr>
      </p:pic>
      <p:pic>
        <p:nvPicPr>
          <p:cNvPr id="286" name="Picture 285"/>
          <p:cNvPicPr>
            <a:picLocks/>
          </p:cNvPicPr>
          <p:nvPr/>
        </p:nvPicPr>
        <p:blipFill rotWithShape="1">
          <a:blip r:embed="rId106" cstate="print">
            <a:extLst>
              <a:ext uri="{28A0092B-C50C-407E-A947-70E740481C1C}">
                <a14:useLocalDpi xmlns:a14="http://schemas.microsoft.com/office/drawing/2010/main" val="0"/>
              </a:ext>
            </a:extLst>
          </a:blip>
          <a:srcRect l="6937" t="4432" r="6937" b="34856"/>
          <a:stretch/>
        </p:blipFill>
        <p:spPr>
          <a:xfrm>
            <a:off x="6090201" y="5334133"/>
            <a:ext cx="609020" cy="762000"/>
          </a:xfrm>
          <a:prstGeom prst="rect">
            <a:avLst/>
          </a:prstGeom>
        </p:spPr>
      </p:pic>
      <p:pic>
        <p:nvPicPr>
          <p:cNvPr id="287" name="Picture 286"/>
          <p:cNvPicPr>
            <a:picLocks/>
          </p:cNvPicPr>
          <p:nvPr/>
        </p:nvPicPr>
        <p:blipFill>
          <a:blip r:embed="rId107" cstate="print">
            <a:extLst>
              <a:ext uri="{28A0092B-C50C-407E-A947-70E740481C1C}">
                <a14:useLocalDpi xmlns:a14="http://schemas.microsoft.com/office/drawing/2010/main" val="0"/>
              </a:ext>
            </a:extLst>
          </a:blip>
          <a:stretch>
            <a:fillRect/>
          </a:stretch>
        </p:blipFill>
        <p:spPr>
          <a:xfrm>
            <a:off x="5481180" y="5334133"/>
            <a:ext cx="609020" cy="762000"/>
          </a:xfrm>
          <a:prstGeom prst="rect">
            <a:avLst/>
          </a:prstGeom>
        </p:spPr>
      </p:pic>
      <p:pic>
        <p:nvPicPr>
          <p:cNvPr id="203" name="Picture 202"/>
          <p:cNvPicPr>
            <a:picLocks/>
          </p:cNvPicPr>
          <p:nvPr/>
        </p:nvPicPr>
        <p:blipFill rotWithShape="1">
          <a:blip r:embed="rId108" cstate="print">
            <a:extLst>
              <a:ext uri="{28A0092B-C50C-407E-A947-70E740481C1C}">
                <a14:useLocalDpi xmlns:a14="http://schemas.microsoft.com/office/drawing/2010/main" val="0"/>
              </a:ext>
            </a:extLst>
          </a:blip>
          <a:srcRect l="665" t="1623" r="1629" b="2615"/>
          <a:stretch/>
        </p:blipFill>
        <p:spPr>
          <a:xfrm>
            <a:off x="4872160" y="762133"/>
            <a:ext cx="609020" cy="762000"/>
          </a:xfrm>
          <a:prstGeom prst="rect">
            <a:avLst/>
          </a:prstGeom>
          <a:noFill/>
          <a:ln>
            <a:noFill/>
          </a:ln>
        </p:spPr>
      </p:pic>
      <p:pic>
        <p:nvPicPr>
          <p:cNvPr id="242" name="Picture 241"/>
          <p:cNvPicPr>
            <a:picLocks noChangeArrowheads="1"/>
          </p:cNvPicPr>
          <p:nvPr/>
        </p:nvPicPr>
        <p:blipFill rotWithShape="1">
          <a:blip r:embed="rId109" cstate="print">
            <a:extLst>
              <a:ext uri="{28A0092B-C50C-407E-A947-70E740481C1C}">
                <a14:useLocalDpi xmlns:a14="http://schemas.microsoft.com/office/drawing/2010/main" val="0"/>
              </a:ext>
            </a:extLst>
          </a:blip>
          <a:srcRect l="8319" t="1868" r="10187" b="16638"/>
          <a:stretch/>
        </p:blipFill>
        <p:spPr bwMode="auto">
          <a:xfrm>
            <a:off x="4872160" y="1524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76"/>
          <p:cNvPicPr>
            <a:picLocks/>
          </p:cNvPicPr>
          <p:nvPr/>
        </p:nvPicPr>
        <p:blipFill rotWithShape="1">
          <a:blip r:embed="rId110">
            <a:extLst>
              <a:ext uri="{28A0092B-C50C-407E-A947-70E740481C1C}">
                <a14:useLocalDpi xmlns:a14="http://schemas.microsoft.com/office/drawing/2010/main" val="0"/>
              </a:ext>
            </a:extLst>
          </a:blip>
          <a:srcRect l="10551" t="9493" r="10551" b="12107"/>
          <a:stretch/>
        </p:blipFill>
        <p:spPr>
          <a:xfrm>
            <a:off x="4872159" y="2286133"/>
            <a:ext cx="609020" cy="762000"/>
          </a:xfrm>
          <a:prstGeom prst="rect">
            <a:avLst/>
          </a:prstGeom>
          <a:noFill/>
          <a:ln>
            <a:noFill/>
          </a:ln>
        </p:spPr>
      </p:pic>
      <p:pic>
        <p:nvPicPr>
          <p:cNvPr id="249" name="Picture 248"/>
          <p:cNvPicPr>
            <a:picLocks noChangeArrowheads="1"/>
          </p:cNvPicPr>
          <p:nvPr/>
        </p:nvPicPr>
        <p:blipFill rotWithShape="1">
          <a:blip r:embed="rId111" cstate="print">
            <a:extLst>
              <a:ext uri="{28A0092B-C50C-407E-A947-70E740481C1C}">
                <a14:useLocalDpi xmlns:a14="http://schemas.microsoft.com/office/drawing/2010/main" val="0"/>
              </a:ext>
            </a:extLst>
          </a:blip>
          <a:srcRect l="6821" t="904" r="3393" b="28270"/>
          <a:stretch/>
        </p:blipFill>
        <p:spPr bwMode="auto">
          <a:xfrm>
            <a:off x="4872160" y="3048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2" name="Picture 271"/>
          <p:cNvPicPr>
            <a:picLocks noChangeArrowheads="1"/>
          </p:cNvPicPr>
          <p:nvPr/>
        </p:nvPicPr>
        <p:blipFill rotWithShape="1">
          <a:blip r:embed="rId112" cstate="print">
            <a:extLst>
              <a:ext uri="{28A0092B-C50C-407E-A947-70E740481C1C}">
                <a14:useLocalDpi xmlns:a14="http://schemas.microsoft.com/office/drawing/2010/main" val="0"/>
              </a:ext>
            </a:extLst>
          </a:blip>
          <a:srcRect b="14975"/>
          <a:stretch/>
        </p:blipFill>
        <p:spPr bwMode="auto">
          <a:xfrm>
            <a:off x="4872160" y="3810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273"/>
          <p:cNvPicPr>
            <a:picLocks/>
          </p:cNvPicPr>
          <p:nvPr/>
        </p:nvPicPr>
        <p:blipFill rotWithShape="1">
          <a:blip r:embed="rId113" cstate="print">
            <a:extLst>
              <a:ext uri="{28A0092B-C50C-407E-A947-70E740481C1C}">
                <a14:useLocalDpi xmlns:a14="http://schemas.microsoft.com/office/drawing/2010/main" val="0"/>
              </a:ext>
            </a:extLst>
          </a:blip>
          <a:srcRect b="29674"/>
          <a:stretch/>
        </p:blipFill>
        <p:spPr>
          <a:xfrm>
            <a:off x="4872160" y="4572133"/>
            <a:ext cx="609020" cy="762000"/>
          </a:xfrm>
          <a:prstGeom prst="rect">
            <a:avLst/>
          </a:prstGeom>
          <a:noFill/>
          <a:ln>
            <a:noFill/>
          </a:ln>
        </p:spPr>
      </p:pic>
      <p:pic>
        <p:nvPicPr>
          <p:cNvPr id="299" name="Picture 298"/>
          <p:cNvPicPr>
            <a:picLocks/>
          </p:cNvPicPr>
          <p:nvPr/>
        </p:nvPicPr>
        <p:blipFill rotWithShape="1">
          <a:blip r:embed="rId114" cstate="print">
            <a:extLst>
              <a:ext uri="{28A0092B-C50C-407E-A947-70E740481C1C}">
                <a14:useLocalDpi xmlns:a14="http://schemas.microsoft.com/office/drawing/2010/main" val="0"/>
              </a:ext>
            </a:extLst>
          </a:blip>
          <a:srcRect t="9486" r="7428" b="19462"/>
          <a:stretch/>
        </p:blipFill>
        <p:spPr>
          <a:xfrm>
            <a:off x="4872160" y="5334133"/>
            <a:ext cx="609020" cy="762000"/>
          </a:xfrm>
          <a:prstGeom prst="rect">
            <a:avLst/>
          </a:prstGeom>
        </p:spPr>
      </p:pic>
      <p:pic>
        <p:nvPicPr>
          <p:cNvPr id="245" name="Picture 244"/>
          <p:cNvPicPr>
            <a:picLocks noChangeArrowheads="1"/>
          </p:cNvPicPr>
          <p:nvPr/>
        </p:nvPicPr>
        <p:blipFill rotWithShape="1">
          <a:blip r:embed="rId115">
            <a:extLst>
              <a:ext uri="{28A0092B-C50C-407E-A947-70E740481C1C}">
                <a14:useLocalDpi xmlns:a14="http://schemas.microsoft.com/office/drawing/2010/main" val="0"/>
              </a:ext>
            </a:extLst>
          </a:blip>
          <a:srcRect l="17069" t="3956" r="10695" b="18227"/>
          <a:stretch/>
        </p:blipFill>
        <p:spPr bwMode="auto">
          <a:xfrm>
            <a:off x="1827059" y="3048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0" name="Picture 259"/>
          <p:cNvPicPr>
            <a:picLocks/>
          </p:cNvPicPr>
          <p:nvPr/>
        </p:nvPicPr>
        <p:blipFill rotWithShape="1">
          <a:blip r:embed="rId116" cstate="print">
            <a:extLst>
              <a:ext uri="{28A0092B-C50C-407E-A947-70E740481C1C}">
                <a14:useLocalDpi xmlns:a14="http://schemas.microsoft.com/office/drawing/2010/main" val="0"/>
              </a:ext>
            </a:extLst>
          </a:blip>
          <a:srcRect l="201" t="6358" r="2091" b="21752"/>
          <a:stretch/>
        </p:blipFill>
        <p:spPr>
          <a:xfrm>
            <a:off x="1827059" y="3810133"/>
            <a:ext cx="609020" cy="762000"/>
          </a:xfrm>
          <a:prstGeom prst="rect">
            <a:avLst/>
          </a:prstGeom>
          <a:noFill/>
          <a:ln>
            <a:noFill/>
          </a:ln>
        </p:spPr>
      </p:pic>
      <p:pic>
        <p:nvPicPr>
          <p:cNvPr id="279" name="Picture 278"/>
          <p:cNvPicPr>
            <a:picLocks noChangeArrowheads="1"/>
          </p:cNvPicPr>
          <p:nvPr/>
        </p:nvPicPr>
        <p:blipFill rotWithShape="1">
          <a:blip r:embed="rId117" cstate="print">
            <a:extLst>
              <a:ext uri="{28A0092B-C50C-407E-A947-70E740481C1C}">
                <a14:useLocalDpi xmlns:a14="http://schemas.microsoft.com/office/drawing/2010/main" val="0"/>
              </a:ext>
            </a:extLst>
          </a:blip>
          <a:srcRect r="11969"/>
          <a:stretch/>
        </p:blipFill>
        <p:spPr bwMode="auto">
          <a:xfrm rot="5400000">
            <a:off x="1750568" y="4648625"/>
            <a:ext cx="762000" cy="609020"/>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289"/>
          <p:cNvPicPr>
            <a:picLocks/>
          </p:cNvPicPr>
          <p:nvPr/>
        </p:nvPicPr>
        <p:blipFill rotWithShape="1">
          <a:blip r:embed="rId118" cstate="print">
            <a:extLst>
              <a:ext uri="{28A0092B-C50C-407E-A947-70E740481C1C}">
                <a14:useLocalDpi xmlns:a14="http://schemas.microsoft.com/office/drawing/2010/main" val="0"/>
              </a:ext>
            </a:extLst>
          </a:blip>
          <a:srcRect l="4042" t="13688" r="5021" b="17232"/>
          <a:stretch/>
        </p:blipFill>
        <p:spPr>
          <a:xfrm>
            <a:off x="1827059" y="5334133"/>
            <a:ext cx="609020" cy="762000"/>
          </a:xfrm>
          <a:prstGeom prst="rect">
            <a:avLst/>
          </a:prstGeom>
        </p:spPr>
      </p:pic>
      <p:pic>
        <p:nvPicPr>
          <p:cNvPr id="303" name="Picture 2" descr="\\10.187.131.41\3843_pol$\11550_Pfizer\oeprojectsupport\3207427\Source\Version 6\Mar 12, 2017\image1.jpeg"/>
          <p:cNvPicPr>
            <a:picLocks noChangeArrowheads="1"/>
          </p:cNvPicPr>
          <p:nvPr/>
        </p:nvPicPr>
        <p:blipFill rotWithShape="1">
          <a:blip r:embed="rId119" cstate="print">
            <a:extLst>
              <a:ext uri="{28A0092B-C50C-407E-A947-70E740481C1C}">
                <a14:useLocalDpi xmlns:a14="http://schemas.microsoft.com/office/drawing/2010/main" val="0"/>
              </a:ext>
            </a:extLst>
          </a:blip>
          <a:srcRect t="12410" b="12410"/>
          <a:stretch/>
        </p:blipFill>
        <p:spPr bwMode="auto">
          <a:xfrm>
            <a:off x="1827059" y="2286133"/>
            <a:ext cx="6090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303" descr="\\10.187.131.41\3843_pol$\11550_Pfizer\oeprojectsupport\3207427\Source\Version 6\Mar 12, 2017\IMG_1352.jpg"/>
          <p:cNvPicPr>
            <a:picLocks noChangeArrowheads="1"/>
          </p:cNvPicPr>
          <p:nvPr/>
        </p:nvPicPr>
        <p:blipFill>
          <a:blip r:embed="rId120" cstate="print">
            <a:extLst>
              <a:ext uri="{28A0092B-C50C-407E-A947-70E740481C1C}">
                <a14:useLocalDpi xmlns:a14="http://schemas.microsoft.com/office/drawing/2010/main" val="0"/>
              </a:ext>
            </a:extLst>
          </a:blip>
          <a:stretch>
            <a:fillRect/>
          </a:stretch>
        </p:blipFill>
        <p:spPr bwMode="auto">
          <a:xfrm>
            <a:off x="2436080" y="3048133"/>
            <a:ext cx="609020" cy="76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7" name="Picture 136"/>
          <p:cNvPicPr>
            <a:picLocks noChangeAspect="1"/>
          </p:cNvPicPr>
          <p:nvPr/>
        </p:nvPicPr>
        <p:blipFill rotWithShape="1">
          <a:blip r:embed="rId121">
            <a:extLst>
              <a:ext uri="{28A0092B-C50C-407E-A947-70E740481C1C}">
                <a14:useLocalDpi xmlns:a14="http://schemas.microsoft.com/office/drawing/2010/main" val="0"/>
              </a:ext>
            </a:extLst>
          </a:blip>
          <a:srcRect t="9358" b="15935"/>
          <a:stretch/>
        </p:blipFill>
        <p:spPr>
          <a:xfrm>
            <a:off x="2436078" y="2286136"/>
            <a:ext cx="609617" cy="758953"/>
          </a:xfrm>
          <a:prstGeom prst="rect">
            <a:avLst/>
          </a:prstGeom>
          <a:noFill/>
          <a:ln>
            <a:noFill/>
          </a:ln>
        </p:spPr>
      </p:pic>
      <p:pic>
        <p:nvPicPr>
          <p:cNvPr id="141" name="Picture 140"/>
          <p:cNvPicPr>
            <a:picLocks noChangeArrowheads="1"/>
          </p:cNvPicPr>
          <p:nvPr/>
        </p:nvPicPr>
        <p:blipFill rotWithShape="1">
          <a:blip r:embed="rId122">
            <a:extLst>
              <a:ext uri="{28A0092B-C50C-407E-A947-70E740481C1C}">
                <a14:useLocalDpi xmlns:a14="http://schemas.microsoft.com/office/drawing/2010/main" val="0"/>
              </a:ext>
            </a:extLst>
          </a:blip>
          <a:srcRect l="14710" t="7360" r="16710" b="16648"/>
          <a:stretch/>
        </p:blipFill>
        <p:spPr bwMode="auto">
          <a:xfrm>
            <a:off x="7176714" y="6096000"/>
            <a:ext cx="653686" cy="7589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2" name="Picture 141"/>
          <p:cNvPicPr>
            <a:picLocks/>
          </p:cNvPicPr>
          <p:nvPr/>
        </p:nvPicPr>
        <p:blipFill rotWithShape="1">
          <a:blip r:embed="rId123" cstate="print">
            <a:extLst>
              <a:ext uri="{28A0092B-C50C-407E-A947-70E740481C1C}">
                <a14:useLocalDpi xmlns:a14="http://schemas.microsoft.com/office/drawing/2010/main" val="0"/>
              </a:ext>
            </a:extLst>
          </a:blip>
          <a:srcRect l="2639" t="10254" r="3443" b="19525"/>
          <a:stretch/>
        </p:blipFill>
        <p:spPr>
          <a:xfrm>
            <a:off x="6524262" y="6096003"/>
            <a:ext cx="653686" cy="758953"/>
          </a:xfrm>
          <a:prstGeom prst="rect">
            <a:avLst/>
          </a:prstGeom>
        </p:spPr>
      </p:pic>
      <p:pic>
        <p:nvPicPr>
          <p:cNvPr id="143" name="Picture 142"/>
          <p:cNvPicPr>
            <a:picLocks/>
          </p:cNvPicPr>
          <p:nvPr/>
        </p:nvPicPr>
        <p:blipFill rotWithShape="1">
          <a:blip r:embed="rId124" cstate="print">
            <a:extLst>
              <a:ext uri="{28A0092B-C50C-407E-A947-70E740481C1C}">
                <a14:useLocalDpi xmlns:a14="http://schemas.microsoft.com/office/drawing/2010/main" val="0"/>
              </a:ext>
            </a:extLst>
          </a:blip>
          <a:srcRect l="9714" t="3526" r="2217" b="14750"/>
          <a:stretch/>
        </p:blipFill>
        <p:spPr>
          <a:xfrm>
            <a:off x="5871810" y="6096000"/>
            <a:ext cx="653686" cy="758952"/>
          </a:xfrm>
          <a:prstGeom prst="rect">
            <a:avLst/>
          </a:prstGeom>
        </p:spPr>
      </p:pic>
      <p:pic>
        <p:nvPicPr>
          <p:cNvPr id="144" name="Picture 143"/>
          <p:cNvPicPr>
            <a:picLocks/>
          </p:cNvPicPr>
          <p:nvPr/>
        </p:nvPicPr>
        <p:blipFill rotWithShape="1">
          <a:blip r:embed="rId125" cstate="print">
            <a:extLst>
              <a:ext uri="{28A0092B-C50C-407E-A947-70E740481C1C}">
                <a14:useLocalDpi xmlns:a14="http://schemas.microsoft.com/office/drawing/2010/main" val="0"/>
              </a:ext>
            </a:extLst>
          </a:blip>
          <a:srcRect t="2440" b="4767"/>
          <a:stretch/>
        </p:blipFill>
        <p:spPr>
          <a:xfrm>
            <a:off x="4566906" y="6096000"/>
            <a:ext cx="653686" cy="758952"/>
          </a:xfrm>
          <a:prstGeom prst="rect">
            <a:avLst/>
          </a:prstGeom>
          <a:noFill/>
          <a:ln>
            <a:noFill/>
          </a:ln>
        </p:spPr>
      </p:pic>
      <p:pic>
        <p:nvPicPr>
          <p:cNvPr id="145" name="Picture 144"/>
          <p:cNvPicPr>
            <a:picLocks/>
          </p:cNvPicPr>
          <p:nvPr/>
        </p:nvPicPr>
        <p:blipFill rotWithShape="1">
          <a:blip r:embed="rId126" cstate="print">
            <a:extLst>
              <a:ext uri="{28A0092B-C50C-407E-A947-70E740481C1C}">
                <a14:useLocalDpi xmlns:a14="http://schemas.microsoft.com/office/drawing/2010/main" val="0"/>
              </a:ext>
            </a:extLst>
          </a:blip>
          <a:srcRect l="7852" t="6898" r="8291" b="15287"/>
          <a:stretch/>
        </p:blipFill>
        <p:spPr>
          <a:xfrm>
            <a:off x="3914454" y="6096000"/>
            <a:ext cx="653686" cy="758952"/>
          </a:xfrm>
          <a:prstGeom prst="rect">
            <a:avLst/>
          </a:prstGeom>
        </p:spPr>
      </p:pic>
      <p:pic>
        <p:nvPicPr>
          <p:cNvPr id="146" name="Picture 145"/>
          <p:cNvPicPr>
            <a:picLocks/>
          </p:cNvPicPr>
          <p:nvPr/>
        </p:nvPicPr>
        <p:blipFill rotWithShape="1">
          <a:blip r:embed="rId127" cstate="print">
            <a:extLst>
              <a:ext uri="{28A0092B-C50C-407E-A947-70E740481C1C}">
                <a14:useLocalDpi xmlns:a14="http://schemas.microsoft.com/office/drawing/2010/main" val="0"/>
              </a:ext>
            </a:extLst>
          </a:blip>
          <a:srcRect t="7193" b="22722"/>
          <a:stretch/>
        </p:blipFill>
        <p:spPr>
          <a:xfrm>
            <a:off x="2609550" y="6096000"/>
            <a:ext cx="653686" cy="758952"/>
          </a:xfrm>
          <a:prstGeom prst="rect">
            <a:avLst/>
          </a:prstGeom>
        </p:spPr>
      </p:pic>
      <p:pic>
        <p:nvPicPr>
          <p:cNvPr id="147" name="Picture 146"/>
          <p:cNvPicPr>
            <a:picLocks/>
          </p:cNvPicPr>
          <p:nvPr/>
        </p:nvPicPr>
        <p:blipFill rotWithShape="1">
          <a:blip r:embed="rId128" cstate="print">
            <a:extLst>
              <a:ext uri="{28A0092B-C50C-407E-A947-70E740481C1C}">
                <a14:useLocalDpi xmlns:a14="http://schemas.microsoft.com/office/drawing/2010/main" val="0"/>
              </a:ext>
            </a:extLst>
          </a:blip>
          <a:srcRect l="3603" t="9459" r="3871" b="30244"/>
          <a:stretch/>
        </p:blipFill>
        <p:spPr>
          <a:xfrm>
            <a:off x="1957099" y="6096003"/>
            <a:ext cx="653686" cy="758953"/>
          </a:xfrm>
          <a:prstGeom prst="rect">
            <a:avLst/>
          </a:prstGeom>
        </p:spPr>
      </p:pic>
      <p:pic>
        <p:nvPicPr>
          <p:cNvPr id="148" name="Picture 147"/>
          <p:cNvPicPr>
            <a:picLocks/>
          </p:cNvPicPr>
          <p:nvPr/>
        </p:nvPicPr>
        <p:blipFill rotWithShape="1">
          <a:blip r:embed="rId129" cstate="print">
            <a:extLst>
              <a:ext uri="{28A0092B-C50C-407E-A947-70E740481C1C}">
                <a14:useLocalDpi xmlns:a14="http://schemas.microsoft.com/office/drawing/2010/main" val="0"/>
              </a:ext>
            </a:extLst>
          </a:blip>
          <a:srcRect t="10431" b="10431"/>
          <a:stretch/>
        </p:blipFill>
        <p:spPr>
          <a:xfrm>
            <a:off x="1304649" y="6096000"/>
            <a:ext cx="653685" cy="758952"/>
          </a:xfrm>
          <a:prstGeom prst="rect">
            <a:avLst/>
          </a:prstGeom>
        </p:spPr>
      </p:pic>
      <p:pic>
        <p:nvPicPr>
          <p:cNvPr id="149" name="Picture 148"/>
          <p:cNvPicPr>
            <a:picLocks/>
          </p:cNvPicPr>
          <p:nvPr/>
        </p:nvPicPr>
        <p:blipFill rotWithShape="1">
          <a:blip r:embed="rId130" cstate="print">
            <a:extLst>
              <a:ext uri="{28A0092B-C50C-407E-A947-70E740481C1C}">
                <a14:useLocalDpi xmlns:a14="http://schemas.microsoft.com/office/drawing/2010/main" val="0"/>
              </a:ext>
            </a:extLst>
          </a:blip>
          <a:srcRect l="17432" r="17432" b="7169"/>
          <a:stretch/>
        </p:blipFill>
        <p:spPr>
          <a:xfrm>
            <a:off x="652453" y="6096000"/>
            <a:ext cx="653429" cy="758952"/>
          </a:xfrm>
          <a:prstGeom prst="rect">
            <a:avLst/>
          </a:prstGeom>
        </p:spPr>
      </p:pic>
      <p:pic>
        <p:nvPicPr>
          <p:cNvPr id="150" name="Picture 149"/>
          <p:cNvPicPr>
            <a:picLocks/>
          </p:cNvPicPr>
          <p:nvPr/>
        </p:nvPicPr>
        <p:blipFill rotWithShape="1">
          <a:blip r:embed="rId131" cstate="print">
            <a:extLst>
              <a:ext uri="{28A0092B-C50C-407E-A947-70E740481C1C}">
                <a14:useLocalDpi xmlns:a14="http://schemas.microsoft.com/office/drawing/2010/main" val="0"/>
              </a:ext>
            </a:extLst>
          </a:blip>
          <a:srcRect l="1045" t="10058" r="595" b="19223"/>
          <a:stretch/>
        </p:blipFill>
        <p:spPr>
          <a:xfrm>
            <a:off x="5219358" y="6096000"/>
            <a:ext cx="653686" cy="758158"/>
          </a:xfrm>
          <a:prstGeom prst="rect">
            <a:avLst/>
          </a:prstGeom>
        </p:spPr>
      </p:pic>
      <p:pic>
        <p:nvPicPr>
          <p:cNvPr id="151" name="Picture 150"/>
          <p:cNvPicPr>
            <a:picLocks/>
          </p:cNvPicPr>
          <p:nvPr/>
        </p:nvPicPr>
        <p:blipFill rotWithShape="1">
          <a:blip r:embed="rId132" cstate="print">
            <a:extLst>
              <a:ext uri="{28A0092B-C50C-407E-A947-70E740481C1C}">
                <a14:useLocalDpi xmlns:a14="http://schemas.microsoft.com/office/drawing/2010/main" val="0"/>
              </a:ext>
            </a:extLst>
          </a:blip>
          <a:srcRect t="12407" r="8170" b="21492"/>
          <a:stretch/>
        </p:blipFill>
        <p:spPr>
          <a:xfrm>
            <a:off x="3262002" y="6096000"/>
            <a:ext cx="653686" cy="762000"/>
          </a:xfrm>
          <a:prstGeom prst="rect">
            <a:avLst/>
          </a:prstGeom>
        </p:spPr>
      </p:pic>
      <p:pic>
        <p:nvPicPr>
          <p:cNvPr id="152" name="Picture 3" descr="\\10.187.131.41\3843_pol$\11550_Pfizer\oeprojectsupport\3207427\Source\Version 9\Mar 14, 2017\AnneD.PNG"/>
          <p:cNvPicPr>
            <a:picLocks noChangeAspect="1" noChangeArrowheads="1"/>
          </p:cNvPicPr>
          <p:nvPr/>
        </p:nvPicPr>
        <p:blipFill rotWithShape="1">
          <a:blip r:embed="rId133" cstate="print">
            <a:extLst>
              <a:ext uri="{28A0092B-C50C-407E-A947-70E740481C1C}">
                <a14:useLocalDpi xmlns:a14="http://schemas.microsoft.com/office/drawing/2010/main" val="0"/>
              </a:ext>
            </a:extLst>
          </a:blip>
          <a:srcRect l="1176" t="11575" r="1190" b="27439"/>
          <a:stretch/>
        </p:blipFill>
        <p:spPr bwMode="auto">
          <a:xfrm>
            <a:off x="7829166" y="6096000"/>
            <a:ext cx="653686" cy="75895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10.187.131.41\3843_pol$\11550_Pfizer\oeprojectsupport\3207427\Source\Version 9\Mar 14, 2017\Laurence.PNG"/>
          <p:cNvPicPr>
            <a:picLocks noChangeAspect="1" noChangeArrowheads="1"/>
          </p:cNvPicPr>
          <p:nvPr/>
        </p:nvPicPr>
        <p:blipFill rotWithShape="1">
          <a:blip r:embed="rId134">
            <a:extLst>
              <a:ext uri="{28A0092B-C50C-407E-A947-70E740481C1C}">
                <a14:useLocalDpi xmlns:a14="http://schemas.microsoft.com/office/drawing/2010/main" val="0"/>
              </a:ext>
            </a:extLst>
          </a:blip>
          <a:srcRect t="8805" b="22199"/>
          <a:stretch/>
        </p:blipFill>
        <p:spPr bwMode="auto">
          <a:xfrm>
            <a:off x="8481614" y="6096000"/>
            <a:ext cx="653686" cy="75895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53"/>
          <p:cNvPicPr>
            <a:picLocks/>
          </p:cNvPicPr>
          <p:nvPr/>
        </p:nvPicPr>
        <p:blipFill rotWithShape="1">
          <a:blip r:embed="rId135" cstate="print">
            <a:extLst>
              <a:ext uri="{28A0092B-C50C-407E-A947-70E740481C1C}">
                <a14:useLocalDpi xmlns:a14="http://schemas.microsoft.com/office/drawing/2010/main" val="0"/>
              </a:ext>
            </a:extLst>
          </a:blip>
          <a:srcRect t="2038" b="5167"/>
          <a:stretch/>
        </p:blipFill>
        <p:spPr>
          <a:xfrm>
            <a:off x="0" y="6096000"/>
            <a:ext cx="653686" cy="758952"/>
          </a:xfrm>
          <a:prstGeom prst="rect">
            <a:avLst/>
          </a:prstGeom>
        </p:spPr>
      </p:pic>
    </p:spTree>
    <p:extLst>
      <p:ext uri="{BB962C8B-B14F-4D97-AF65-F5344CB8AC3E}">
        <p14:creationId xmlns:p14="http://schemas.microsoft.com/office/powerpoint/2010/main" val="205133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196128" y="1180909"/>
            <a:ext cx="4751744" cy="620408"/>
          </a:xfrm>
          <a:prstGeom prst="rect">
            <a:avLst/>
          </a:prstGeom>
          <a:solidFill>
            <a:schemeClr val="bg1">
              <a:lumMod val="8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cs typeface="Arial" pitchFamily="34" charset="0"/>
              </a:rPr>
              <a:t>SPIRE (</a:t>
            </a:r>
            <a:r>
              <a:rPr kumimoji="0" lang="en-US" sz="1600" b="1" i="0" u="sng" strike="noStrike" kern="0" cap="none" spc="0" normalizeH="0" baseline="0" noProof="0" dirty="0">
                <a:ln>
                  <a:noFill/>
                </a:ln>
                <a:solidFill>
                  <a:prstClr val="black"/>
                </a:solidFill>
                <a:effectLst/>
                <a:uLnTx/>
                <a:uFillTx/>
                <a:cs typeface="Arial" pitchFamily="34" charset="0"/>
              </a:rPr>
              <a:t>S</a:t>
            </a:r>
            <a:r>
              <a:rPr kumimoji="0" lang="en-US" sz="1600" b="1" i="0" u="none" strike="noStrike" kern="0" cap="none" spc="0" normalizeH="0" baseline="0" noProof="0" dirty="0">
                <a:ln>
                  <a:noFill/>
                </a:ln>
                <a:solidFill>
                  <a:prstClr val="black"/>
                </a:solidFill>
                <a:effectLst/>
                <a:uLnTx/>
                <a:uFillTx/>
                <a:cs typeface="Arial" pitchFamily="34" charset="0"/>
              </a:rPr>
              <a:t>tudies of </a:t>
            </a:r>
            <a:r>
              <a:rPr kumimoji="0" lang="en-US" sz="1600" b="1" i="0" u="sng" strike="noStrike" kern="0" cap="none" spc="0" normalizeH="0" baseline="0" noProof="0" dirty="0">
                <a:ln>
                  <a:noFill/>
                </a:ln>
                <a:solidFill>
                  <a:prstClr val="black"/>
                </a:solidFill>
                <a:effectLst/>
                <a:uLnTx/>
                <a:uFillTx/>
                <a:cs typeface="Arial" pitchFamily="34" charset="0"/>
              </a:rPr>
              <a:t>P</a:t>
            </a:r>
            <a:r>
              <a:rPr kumimoji="0" lang="en-US" sz="1600" b="1" i="0" u="none" strike="noStrike" kern="0" cap="none" spc="0" normalizeH="0" baseline="0" noProof="0" dirty="0">
                <a:ln>
                  <a:noFill/>
                </a:ln>
                <a:solidFill>
                  <a:prstClr val="black"/>
                </a:solidFill>
                <a:effectLst/>
                <a:uLnTx/>
                <a:uFillTx/>
                <a:cs typeface="Arial" pitchFamily="34" charset="0"/>
              </a:rPr>
              <a:t>CSK9 </a:t>
            </a:r>
            <a:r>
              <a:rPr kumimoji="0" lang="en-US" sz="1600" b="1" i="0" u="sng" strike="noStrike" kern="0" cap="none" spc="0" normalizeH="0" baseline="0" noProof="0" dirty="0">
                <a:ln>
                  <a:noFill/>
                </a:ln>
                <a:solidFill>
                  <a:prstClr val="black"/>
                </a:solidFill>
                <a:effectLst/>
                <a:uLnTx/>
                <a:uFillTx/>
                <a:cs typeface="Arial" pitchFamily="34" charset="0"/>
              </a:rPr>
              <a:t>I</a:t>
            </a:r>
            <a:r>
              <a:rPr kumimoji="0" lang="en-US" sz="1600" b="1" i="0" u="none" strike="noStrike" kern="0" cap="none" spc="0" normalizeH="0" baseline="0" noProof="0" dirty="0">
                <a:ln>
                  <a:noFill/>
                </a:ln>
                <a:solidFill>
                  <a:prstClr val="black"/>
                </a:solidFill>
                <a:effectLst/>
                <a:uLnTx/>
                <a:uFillTx/>
                <a:cs typeface="Arial" pitchFamily="34" charset="0"/>
              </a:rPr>
              <a:t>nhibition and </a:t>
            </a:r>
            <a:br>
              <a:rPr kumimoji="0" lang="en-US" sz="1600" b="1" i="0" u="none" strike="noStrike" kern="0" cap="none" spc="0" normalizeH="0" baseline="0" noProof="0" dirty="0">
                <a:ln>
                  <a:noFill/>
                </a:ln>
                <a:solidFill>
                  <a:prstClr val="black"/>
                </a:solidFill>
                <a:effectLst/>
                <a:uLnTx/>
                <a:uFillTx/>
                <a:cs typeface="Arial" pitchFamily="34" charset="0"/>
              </a:rPr>
            </a:br>
            <a:r>
              <a:rPr kumimoji="0" lang="en-US" sz="1600" b="1" i="0" u="none" strike="noStrike" kern="0" cap="none" spc="0" normalizeH="0" baseline="0" noProof="0" dirty="0">
                <a:ln>
                  <a:noFill/>
                </a:ln>
                <a:solidFill>
                  <a:prstClr val="black"/>
                </a:solidFill>
                <a:effectLst/>
                <a:uLnTx/>
                <a:uFillTx/>
                <a:cs typeface="Arial" pitchFamily="34" charset="0"/>
              </a:rPr>
              <a:t>the </a:t>
            </a:r>
            <a:r>
              <a:rPr kumimoji="0" lang="en-US" sz="1600" b="1" i="0" u="sng" strike="noStrike" kern="0" cap="none" spc="0" normalizeH="0" baseline="0" noProof="0" dirty="0">
                <a:ln>
                  <a:noFill/>
                </a:ln>
                <a:solidFill>
                  <a:prstClr val="black"/>
                </a:solidFill>
                <a:effectLst/>
                <a:uLnTx/>
                <a:uFillTx/>
                <a:cs typeface="Arial" pitchFamily="34" charset="0"/>
              </a:rPr>
              <a:t>R</a:t>
            </a:r>
            <a:r>
              <a:rPr kumimoji="0" lang="en-US" sz="1600" b="1" i="0" u="none" strike="noStrike" kern="0" cap="none" spc="0" normalizeH="0" baseline="0" noProof="0" dirty="0">
                <a:ln>
                  <a:noFill/>
                </a:ln>
                <a:solidFill>
                  <a:prstClr val="black"/>
                </a:solidFill>
                <a:effectLst/>
                <a:uLnTx/>
                <a:uFillTx/>
                <a:cs typeface="Arial" pitchFamily="34" charset="0"/>
              </a:rPr>
              <a:t>eduction of Vascular </a:t>
            </a:r>
            <a:r>
              <a:rPr kumimoji="0" lang="en-US" sz="1600" b="1" i="0" u="sng" strike="noStrike" kern="0" cap="none" spc="0" normalizeH="0" baseline="0" noProof="0" dirty="0">
                <a:ln>
                  <a:noFill/>
                </a:ln>
                <a:solidFill>
                  <a:prstClr val="black"/>
                </a:solidFill>
                <a:effectLst/>
                <a:uLnTx/>
                <a:uFillTx/>
                <a:cs typeface="Arial" pitchFamily="34" charset="0"/>
              </a:rPr>
              <a:t>E</a:t>
            </a:r>
            <a:r>
              <a:rPr kumimoji="0" lang="en-US" sz="1600" b="1" i="0" u="none" strike="noStrike" kern="0" cap="none" spc="0" normalizeH="0" baseline="0" noProof="0" dirty="0">
                <a:ln>
                  <a:noFill/>
                </a:ln>
                <a:solidFill>
                  <a:prstClr val="black"/>
                </a:solidFill>
                <a:effectLst/>
                <a:uLnTx/>
                <a:uFillTx/>
                <a:cs typeface="Arial" pitchFamily="34" charset="0"/>
              </a:rPr>
              <a:t>vents) N = 31,887</a:t>
            </a:r>
          </a:p>
        </p:txBody>
      </p:sp>
      <p:cxnSp>
        <p:nvCxnSpPr>
          <p:cNvPr id="3" name="Elbow Connector 2"/>
          <p:cNvCxnSpPr>
            <a:stCxn id="35" idx="2"/>
            <a:endCxn id="24" idx="0"/>
          </p:cNvCxnSpPr>
          <p:nvPr/>
        </p:nvCxnSpPr>
        <p:spPr>
          <a:xfrm rot="5400000">
            <a:off x="3408043" y="788680"/>
            <a:ext cx="151323" cy="2176599"/>
          </a:xfrm>
          <a:prstGeom prst="bentConnector3">
            <a:avLst/>
          </a:prstGeom>
          <a:ln>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5" name="Elbow Connector 4"/>
          <p:cNvCxnSpPr>
            <a:stCxn id="35" idx="2"/>
            <a:endCxn id="26" idx="0"/>
          </p:cNvCxnSpPr>
          <p:nvPr/>
        </p:nvCxnSpPr>
        <p:spPr>
          <a:xfrm rot="16200000" flipH="1">
            <a:off x="5584642" y="788678"/>
            <a:ext cx="151323" cy="2176600"/>
          </a:xfrm>
          <a:prstGeom prst="bentConnector3">
            <a:avLst>
              <a:gd name="adj1" fmla="val 50000"/>
            </a:avLst>
          </a:prstGeom>
          <a:ln>
            <a:solidFill>
              <a:srgbClr val="5A5A5A"/>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81000" y="2563898"/>
            <a:ext cx="1916972" cy="15414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a:lstStyle/>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a:cs typeface="Arial" pitchFamily="34" charset="0"/>
              </a:rPr>
              <a:t>SPIRE HR (n = 711)</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pitchFamily="34" charset="0"/>
              </a:rPr>
              <a:t>On maximally </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0" i="0" u="none" strike="noStrike" kern="0" cap="none" spc="0" normalizeH="0" baseline="0" noProof="0" dirty="0">
                <a:ln>
                  <a:noFill/>
                </a:ln>
                <a:solidFill>
                  <a:prstClr val="black"/>
                </a:solidFill>
                <a:effectLst/>
                <a:uLnTx/>
                <a:uFillTx/>
                <a:latin typeface="Arial"/>
                <a:cs typeface="Arial" pitchFamily="34" charset="0"/>
              </a:rPr>
              <a:t>tolerated statin</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0" i="0" u="none" strike="noStrike" kern="0" cap="none" spc="0" normalizeH="0" baseline="0" noProof="0" dirty="0">
                <a:ln>
                  <a:noFill/>
                </a:ln>
                <a:solidFill>
                  <a:prstClr val="black"/>
                </a:solidFill>
                <a:effectLst/>
                <a:uLnTx/>
                <a:uFillTx/>
                <a:latin typeface="Arial"/>
                <a:cs typeface="Arial" pitchFamily="34" charset="0"/>
              </a:rPr>
              <a:t>High risk of CV event</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1" i="0" u="none" strike="noStrike" kern="0" cap="none" spc="0" normalizeH="0" baseline="0" noProof="0" dirty="0">
                <a:ln>
                  <a:noFill/>
                </a:ln>
                <a:solidFill>
                  <a:prstClr val="black"/>
                </a:solidFill>
                <a:effectLst/>
                <a:uLnTx/>
                <a:uFillTx/>
                <a:latin typeface="Arial"/>
                <a:cs typeface="Arial" pitchFamily="34" charset="0"/>
              </a:rPr>
              <a:t>LDL-C ≥70 mg/dL</a:t>
            </a:r>
          </a:p>
        </p:txBody>
      </p:sp>
      <p:sp>
        <p:nvSpPr>
          <p:cNvPr id="63" name="Rectangle 62"/>
          <p:cNvSpPr/>
          <p:nvPr/>
        </p:nvSpPr>
        <p:spPr>
          <a:xfrm>
            <a:off x="2492829" y="2563898"/>
            <a:ext cx="2079171" cy="15414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a:lstStyle/>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a:cs typeface="Arial" pitchFamily="34" charset="0"/>
              </a:rPr>
              <a:t>SPIRE LDL (n = </a:t>
            </a:r>
            <a:r>
              <a:rPr kumimoji="0" lang="en-US" sz="1400" b="1" i="0" u="none" strike="noStrike" kern="0" cap="none" spc="0" normalizeH="0" baseline="0" noProof="0" dirty="0">
                <a:ln>
                  <a:noFill/>
                </a:ln>
                <a:solidFill>
                  <a:srgbClr val="0070C0"/>
                </a:solidFill>
                <a:effectLst/>
                <a:uLnTx/>
                <a:uFillTx/>
                <a:latin typeface="Arial"/>
              </a:rPr>
              <a:t>2,139</a:t>
            </a:r>
            <a:r>
              <a:rPr kumimoji="0" lang="en-US" sz="1400" b="1" i="0" u="none" strike="noStrike" kern="0" cap="none" spc="0" normalizeH="0" baseline="0" noProof="0" dirty="0">
                <a:ln>
                  <a:noFill/>
                </a:ln>
                <a:solidFill>
                  <a:srgbClr val="0070C0"/>
                </a:solidFill>
                <a:effectLst/>
                <a:uLnTx/>
                <a:uFillTx/>
                <a:latin typeface="Arial"/>
                <a:cs typeface="Arial" pitchFamily="34" charset="0"/>
              </a:rPr>
              <a:t>)</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pitchFamily="34" charset="0"/>
              </a:rPr>
              <a:t>On maximally </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0" i="0" u="none" strike="noStrike" kern="0" cap="none" spc="0" normalizeH="0" baseline="0" noProof="0" dirty="0">
                <a:ln>
                  <a:noFill/>
                </a:ln>
                <a:solidFill>
                  <a:prstClr val="black"/>
                </a:solidFill>
                <a:effectLst/>
                <a:uLnTx/>
                <a:uFillTx/>
                <a:latin typeface="Arial"/>
                <a:cs typeface="Arial" pitchFamily="34" charset="0"/>
              </a:rPr>
              <a:t>tolerated statin</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0" i="0" u="none" strike="noStrike" kern="0" cap="none" spc="0" normalizeH="0" baseline="0" noProof="0" dirty="0">
                <a:ln>
                  <a:noFill/>
                </a:ln>
                <a:solidFill>
                  <a:prstClr val="black"/>
                </a:solidFill>
                <a:effectLst/>
                <a:uLnTx/>
                <a:uFillTx/>
                <a:latin typeface="Arial"/>
                <a:cs typeface="Arial" pitchFamily="34" charset="0"/>
              </a:rPr>
              <a:t>High risk of CV event</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1" i="0" u="none" strike="noStrike" kern="0" cap="none" spc="0" normalizeH="0" baseline="0" noProof="0" dirty="0">
                <a:ln>
                  <a:noFill/>
                </a:ln>
                <a:solidFill>
                  <a:prstClr val="black"/>
                </a:solidFill>
                <a:effectLst/>
                <a:uLnTx/>
                <a:uFillTx/>
                <a:latin typeface="Arial"/>
                <a:cs typeface="Arial" pitchFamily="34" charset="0"/>
              </a:rPr>
              <a:t>LDL-C ≥70 mg/dL</a:t>
            </a:r>
          </a:p>
        </p:txBody>
      </p:sp>
      <p:sp>
        <p:nvSpPr>
          <p:cNvPr id="61" name="Rectangle 60"/>
          <p:cNvSpPr/>
          <p:nvPr/>
        </p:nvSpPr>
        <p:spPr>
          <a:xfrm>
            <a:off x="381000" y="4020435"/>
            <a:ext cx="1916972" cy="135586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a:lstStyle/>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a:cs typeface="Arial" pitchFamily="34" charset="0"/>
              </a:rPr>
              <a:t>SPIRE FH (n = 370)</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cs typeface="Arial" pitchFamily="34" charset="0"/>
              </a:rPr>
              <a:t>HeFH</a:t>
            </a:r>
            <a:r>
              <a:rPr kumimoji="0" lang="en-US" sz="1400" b="0" i="0" u="none" strike="noStrike" kern="0" cap="none" spc="0" normalizeH="0" baseline="0" noProof="0" dirty="0">
                <a:ln>
                  <a:noFill/>
                </a:ln>
                <a:solidFill>
                  <a:prstClr val="black"/>
                </a:solidFill>
                <a:effectLst/>
                <a:uLnTx/>
                <a:uFillTx/>
                <a:latin typeface="Arial"/>
                <a:cs typeface="Arial" pitchFamily="34" charset="0"/>
              </a:rPr>
              <a:t> (genetic diagnosis or Simon Broome Criteria), </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1" i="0" u="none" strike="noStrike" kern="0" cap="none" spc="0" normalizeH="0" baseline="0" noProof="0" dirty="0">
                <a:ln>
                  <a:noFill/>
                </a:ln>
                <a:solidFill>
                  <a:prstClr val="black"/>
                </a:solidFill>
                <a:effectLst/>
                <a:uLnTx/>
                <a:uFillTx/>
                <a:latin typeface="Arial"/>
                <a:cs typeface="Arial" pitchFamily="34" charset="0"/>
              </a:rPr>
              <a:t>LDL </a:t>
            </a:r>
            <a:r>
              <a:rPr kumimoji="0" lang="en-US" sz="1400" b="1" i="0" u="sng" strike="noStrike" kern="0" cap="none" spc="0" normalizeH="0" baseline="0" noProof="0" dirty="0">
                <a:ln>
                  <a:noFill/>
                </a:ln>
                <a:solidFill>
                  <a:prstClr val="black"/>
                </a:solidFill>
                <a:effectLst/>
                <a:uLnTx/>
                <a:uFillTx/>
                <a:latin typeface="Arial"/>
                <a:cs typeface="Arial" pitchFamily="34" charset="0"/>
              </a:rPr>
              <a:t>&gt;</a:t>
            </a:r>
            <a:r>
              <a:rPr kumimoji="0" lang="en-US" sz="1400" b="1" i="0" u="none" strike="noStrike" kern="0" cap="none" spc="0" normalizeH="0" baseline="0" noProof="0" dirty="0">
                <a:ln>
                  <a:noFill/>
                </a:ln>
                <a:solidFill>
                  <a:prstClr val="black"/>
                </a:solidFill>
                <a:effectLst/>
                <a:uLnTx/>
                <a:uFillTx/>
                <a:latin typeface="Arial"/>
                <a:cs typeface="Arial" pitchFamily="34" charset="0"/>
              </a:rPr>
              <a:t>70 mg/dl</a:t>
            </a:r>
          </a:p>
        </p:txBody>
      </p:sp>
      <p:sp>
        <p:nvSpPr>
          <p:cNvPr id="24" name="Rectangle 23"/>
          <p:cNvSpPr/>
          <p:nvPr/>
        </p:nvSpPr>
        <p:spPr>
          <a:xfrm>
            <a:off x="381000" y="1952640"/>
            <a:ext cx="4028801" cy="47867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SPIRE Lipid Lowering Trials (N=4,449)</a:t>
            </a:r>
          </a:p>
        </p:txBody>
      </p:sp>
      <p:cxnSp>
        <p:nvCxnSpPr>
          <p:cNvPr id="7" name="Elbow Connector 6"/>
          <p:cNvCxnSpPr>
            <a:stCxn id="24" idx="2"/>
            <a:endCxn id="40" idx="3"/>
          </p:cNvCxnSpPr>
          <p:nvPr/>
        </p:nvCxnSpPr>
        <p:spPr>
          <a:xfrm rot="5400000">
            <a:off x="1895046" y="2834249"/>
            <a:ext cx="903289" cy="97429"/>
          </a:xfrm>
          <a:prstGeom prst="bentConnector2">
            <a:avLst/>
          </a:prstGeom>
          <a:ln>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24" idx="2"/>
            <a:endCxn id="61" idx="3"/>
          </p:cNvCxnSpPr>
          <p:nvPr/>
        </p:nvCxnSpPr>
        <p:spPr>
          <a:xfrm rot="5400000">
            <a:off x="1213168" y="3516127"/>
            <a:ext cx="2267045" cy="97429"/>
          </a:xfrm>
          <a:prstGeom prst="bentConnector2">
            <a:avLst/>
          </a:prstGeom>
          <a:ln>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24" idx="2"/>
            <a:endCxn id="63" idx="1"/>
          </p:cNvCxnSpPr>
          <p:nvPr/>
        </p:nvCxnSpPr>
        <p:spPr>
          <a:xfrm rot="16200000" flipH="1">
            <a:off x="1992473" y="2834252"/>
            <a:ext cx="903289" cy="97427"/>
          </a:xfrm>
          <a:prstGeom prst="bentConnector2">
            <a:avLst/>
          </a:prstGeom>
          <a:ln>
            <a:solidFill>
              <a:srgbClr val="5A5A5A"/>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734199" y="1952640"/>
            <a:ext cx="4028801" cy="47867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70C0"/>
                </a:solidFill>
                <a:effectLst/>
                <a:uLnTx/>
                <a:uFillTx/>
              </a:rPr>
              <a:t>SPIRE CV </a:t>
            </a:r>
            <a:r>
              <a:rPr kumimoji="0" lang="fr-FR" sz="1800" b="1" i="0" u="none" strike="noStrike" kern="0" cap="none" spc="0" normalizeH="0" baseline="0" noProof="0" dirty="0" err="1">
                <a:ln>
                  <a:noFill/>
                </a:ln>
                <a:solidFill>
                  <a:srgbClr val="0070C0"/>
                </a:solidFill>
                <a:effectLst/>
                <a:uLnTx/>
                <a:uFillTx/>
              </a:rPr>
              <a:t>Outcome</a:t>
            </a:r>
            <a:r>
              <a:rPr kumimoji="0" lang="fr-FR" sz="1800" b="1" i="0" u="none" strike="noStrike" kern="0" cap="none" spc="0" normalizeH="0" baseline="0" noProof="0" dirty="0">
                <a:ln>
                  <a:noFill/>
                </a:ln>
                <a:solidFill>
                  <a:srgbClr val="0070C0"/>
                </a:solidFill>
                <a:effectLst/>
                <a:uLnTx/>
                <a:uFillTx/>
              </a:rPr>
              <a:t> Trials (N=27,438)</a:t>
            </a:r>
          </a:p>
        </p:txBody>
      </p:sp>
      <p:sp>
        <p:nvSpPr>
          <p:cNvPr id="43" name="Rectangle 42"/>
          <p:cNvSpPr/>
          <p:nvPr/>
        </p:nvSpPr>
        <p:spPr>
          <a:xfrm>
            <a:off x="2492829" y="4014404"/>
            <a:ext cx="2079170" cy="135586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a:lstStyle/>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a:cs typeface="Arial" pitchFamily="34" charset="0"/>
              </a:rPr>
              <a:t>SPIRE LL (n = 746)</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pitchFamily="34" charset="0"/>
              </a:rPr>
              <a:t>On statin High / very high </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0" i="0" u="none" strike="noStrike" kern="0" cap="none" spc="0" normalizeH="0" baseline="0" noProof="0" dirty="0">
                <a:ln>
                  <a:noFill/>
                </a:ln>
                <a:solidFill>
                  <a:prstClr val="black"/>
                </a:solidFill>
                <a:effectLst/>
                <a:uLnTx/>
                <a:uFillTx/>
                <a:latin typeface="Arial"/>
                <a:cs typeface="Arial" pitchFamily="34" charset="0"/>
              </a:rPr>
              <a:t>risk of CV event</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1" i="0" u="none" strike="noStrike" kern="0" cap="none" spc="0" normalizeH="0" baseline="0" noProof="0" dirty="0">
                <a:ln>
                  <a:noFill/>
                </a:ln>
                <a:solidFill>
                  <a:prstClr val="black"/>
                </a:solidFill>
                <a:effectLst/>
                <a:uLnTx/>
                <a:uFillTx/>
                <a:latin typeface="Arial"/>
                <a:cs typeface="Arial" pitchFamily="34" charset="0"/>
              </a:rPr>
              <a:t>LDL-C ≥100 mg/dL</a:t>
            </a:r>
          </a:p>
        </p:txBody>
      </p:sp>
      <p:sp>
        <p:nvSpPr>
          <p:cNvPr id="46" name="Rectangle 45"/>
          <p:cNvSpPr/>
          <p:nvPr/>
        </p:nvSpPr>
        <p:spPr>
          <a:xfrm>
            <a:off x="381000" y="5331372"/>
            <a:ext cx="1916972" cy="105882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a:lstStyle/>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a:cs typeface="Arial" pitchFamily="34" charset="0"/>
              </a:rPr>
              <a:t>SPIRE SI (n = 184)</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cs typeface="Arial" pitchFamily="34" charset="0"/>
              </a:rPr>
              <a:t>Statin intolerant</a:t>
            </a:r>
            <a:br>
              <a:rPr kumimoji="0" lang="en-US" sz="1400" b="0" i="0" u="none" strike="noStrike" kern="0" cap="none" spc="0" normalizeH="0" baseline="0" noProof="0" dirty="0">
                <a:ln>
                  <a:noFill/>
                </a:ln>
                <a:solidFill>
                  <a:prstClr val="black"/>
                </a:solidFill>
                <a:effectLst/>
                <a:uLnTx/>
                <a:uFillTx/>
                <a:latin typeface="Arial"/>
                <a:cs typeface="Arial" pitchFamily="34" charset="0"/>
              </a:rPr>
            </a:br>
            <a:r>
              <a:rPr kumimoji="0" lang="en-US" sz="1400" b="1" i="0" u="none" strike="noStrike" kern="0" cap="none" spc="0" normalizeH="0" baseline="0" noProof="0" dirty="0">
                <a:ln>
                  <a:noFill/>
                </a:ln>
                <a:solidFill>
                  <a:prstClr val="black"/>
                </a:solidFill>
                <a:effectLst/>
                <a:uLnTx/>
                <a:uFillTx/>
                <a:latin typeface="Arial"/>
                <a:cs typeface="Arial" pitchFamily="34" charset="0"/>
              </a:rPr>
              <a:t>LDL-C ≥70 mg/dL </a:t>
            </a:r>
          </a:p>
        </p:txBody>
      </p:sp>
      <p:sp>
        <p:nvSpPr>
          <p:cNvPr id="50" name="Rectangle 49"/>
          <p:cNvSpPr/>
          <p:nvPr/>
        </p:nvSpPr>
        <p:spPr>
          <a:xfrm>
            <a:off x="4734199" y="2731834"/>
            <a:ext cx="1916972" cy="264445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a:lstStyle/>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800" b="1" i="0" u="none" strike="noStrike" kern="0" cap="none" spc="0" normalizeH="0" baseline="0" noProof="0" dirty="0">
                <a:ln>
                  <a:noFill/>
                </a:ln>
                <a:solidFill>
                  <a:srgbClr val="0070C0"/>
                </a:solidFill>
                <a:effectLst/>
                <a:uLnTx/>
                <a:uFillTx/>
              </a:rPr>
              <a:t>SPIRE-1 (n=16,817</a:t>
            </a:r>
            <a:r>
              <a:rPr kumimoji="0" lang="en-US" sz="1800" b="1" i="0" u="none" strike="noStrike" kern="0" cap="none" spc="0" normalizeH="0" baseline="0" noProof="0" dirty="0">
                <a:ln>
                  <a:noFill/>
                </a:ln>
                <a:solidFill>
                  <a:schemeClr val="accent1"/>
                </a:solidFill>
                <a:effectLst/>
                <a:uLnTx/>
                <a:uFillTx/>
              </a:rPr>
              <a:t>)</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600" b="0" i="0" u="none" strike="noStrike" kern="0" cap="none" spc="0" normalizeH="0" baseline="0" noProof="0" dirty="0">
                <a:ln>
                  <a:noFill/>
                </a:ln>
                <a:solidFill>
                  <a:srgbClr val="000000"/>
                </a:solidFill>
                <a:effectLst/>
                <a:uLnTx/>
                <a:uFillTx/>
              </a:rPr>
              <a:t>High Risk Primary and Secondary Prevention </a:t>
            </a:r>
            <a:br>
              <a:rPr kumimoji="0" lang="en-US" sz="1600" b="0" i="0" u="none" strike="noStrike" kern="0" cap="none" spc="0" normalizeH="0" baseline="0" noProof="0" dirty="0">
                <a:ln>
                  <a:noFill/>
                </a:ln>
                <a:solidFill>
                  <a:srgbClr val="000000"/>
                </a:solidFill>
                <a:effectLst/>
                <a:uLnTx/>
                <a:uFillTx/>
              </a:rPr>
            </a:br>
            <a:r>
              <a:rPr kumimoji="0" lang="en-US" sz="1800" b="1" i="0" u="none" strike="noStrike" kern="0" cap="none" spc="0" normalizeH="0" baseline="0" noProof="0" dirty="0">
                <a:ln>
                  <a:noFill/>
                </a:ln>
                <a:solidFill>
                  <a:srgbClr val="000000"/>
                </a:solidFill>
                <a:effectLst/>
                <a:uLnTx/>
                <a:uFillTx/>
              </a:rPr>
              <a:t>LDL-C </a:t>
            </a:r>
            <a:r>
              <a:rPr kumimoji="0" lang="en-US" sz="1800" b="1" i="0" u="sng" strike="noStrike" kern="0" cap="none" spc="0" normalizeH="0" baseline="0" noProof="0" dirty="0">
                <a:ln>
                  <a:noFill/>
                </a:ln>
                <a:solidFill>
                  <a:srgbClr val="000000"/>
                </a:solidFill>
                <a:effectLst/>
                <a:uLnTx/>
                <a:uFillTx/>
              </a:rPr>
              <a:t>&gt;</a:t>
            </a:r>
            <a:r>
              <a:rPr kumimoji="0" lang="en-US" sz="1800" b="1" i="0" u="none" strike="noStrike" kern="0" cap="none" spc="0" normalizeH="0" baseline="0" noProof="0" dirty="0">
                <a:ln>
                  <a:noFill/>
                </a:ln>
                <a:solidFill>
                  <a:srgbClr val="000000"/>
                </a:solidFill>
                <a:effectLst/>
                <a:uLnTx/>
                <a:uFillTx/>
              </a:rPr>
              <a:t>70 mg/</a:t>
            </a:r>
            <a:r>
              <a:rPr kumimoji="0" lang="en-US" sz="1800" b="1" i="0" u="none" strike="noStrike" kern="0" cap="none" spc="0" normalizeH="0" baseline="0" noProof="0" dirty="0" err="1">
                <a:ln>
                  <a:noFill/>
                </a:ln>
                <a:solidFill>
                  <a:srgbClr val="000000"/>
                </a:solidFill>
                <a:effectLst/>
                <a:uLnTx/>
                <a:uFillTx/>
              </a:rPr>
              <a:t>dL</a:t>
            </a:r>
            <a:br>
              <a:rPr kumimoji="0" lang="en-US" sz="1600" b="0" i="0" u="none" strike="noStrike" kern="0" cap="none" spc="0" normalizeH="0" baseline="0" noProof="0" dirty="0">
                <a:ln>
                  <a:noFill/>
                </a:ln>
                <a:solidFill>
                  <a:srgbClr val="000000"/>
                </a:solidFill>
                <a:effectLst/>
                <a:uLnTx/>
                <a:uFillTx/>
              </a:rPr>
            </a:br>
            <a:r>
              <a:rPr kumimoji="0" lang="en-US" sz="1600" b="0" i="0" u="none" strike="noStrike" kern="0" cap="none" spc="0" normalizeH="0" baseline="0" noProof="0" dirty="0">
                <a:ln>
                  <a:noFill/>
                </a:ln>
                <a:solidFill>
                  <a:srgbClr val="000000"/>
                </a:solidFill>
                <a:effectLst/>
                <a:uLnTx/>
                <a:uFillTx/>
              </a:rPr>
              <a:t>on highly effective statin </a:t>
            </a:r>
            <a:br>
              <a:rPr kumimoji="0" lang="en-US" sz="1600" b="0" i="0" u="none" strike="noStrike" kern="0" cap="none" spc="0" normalizeH="0" baseline="0" noProof="0" dirty="0">
                <a:ln>
                  <a:noFill/>
                </a:ln>
                <a:solidFill>
                  <a:srgbClr val="000000"/>
                </a:solidFill>
                <a:effectLst/>
                <a:uLnTx/>
                <a:uFillTx/>
              </a:rPr>
            </a:br>
            <a:r>
              <a:rPr kumimoji="0" lang="en-US" sz="1600" b="0" i="0" u="none" strike="noStrike" kern="0" cap="none" spc="0" normalizeH="0" baseline="0" noProof="0" dirty="0">
                <a:ln>
                  <a:noFill/>
                </a:ln>
                <a:solidFill>
                  <a:srgbClr val="000000"/>
                </a:solidFill>
                <a:effectLst/>
                <a:uLnTx/>
                <a:uFillTx/>
              </a:rPr>
              <a:t>(or partially statin intolerant)</a:t>
            </a:r>
          </a:p>
        </p:txBody>
      </p:sp>
      <p:sp>
        <p:nvSpPr>
          <p:cNvPr id="51" name="Rectangle 50"/>
          <p:cNvSpPr/>
          <p:nvPr/>
        </p:nvSpPr>
        <p:spPr>
          <a:xfrm>
            <a:off x="6846028" y="2731834"/>
            <a:ext cx="1916972" cy="264445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a:lstStyle/>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800" b="1" i="0" u="none" strike="noStrike" kern="0" cap="none" spc="0" normalizeH="0" baseline="0" noProof="0" dirty="0">
                <a:ln>
                  <a:noFill/>
                </a:ln>
                <a:solidFill>
                  <a:srgbClr val="0070C0"/>
                </a:solidFill>
                <a:effectLst/>
                <a:uLnTx/>
                <a:uFillTx/>
              </a:rPr>
              <a:t>SPIRE-2 (n=10,621)</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600" b="0" i="0" u="none" strike="noStrike" kern="0" cap="none" spc="0" normalizeH="0" baseline="0" noProof="0" dirty="0">
                <a:ln>
                  <a:noFill/>
                </a:ln>
                <a:solidFill>
                  <a:srgbClr val="000000"/>
                </a:solidFill>
                <a:effectLst/>
                <a:uLnTx/>
                <a:uFillTx/>
              </a:rPr>
              <a:t>High Risk Primary and Secondary Prevention</a:t>
            </a:r>
            <a:br>
              <a:rPr kumimoji="0" lang="en-US" sz="1600" b="0" i="0" u="none" strike="noStrike" kern="0" cap="none" spc="0" normalizeH="0" baseline="0" noProof="0" dirty="0">
                <a:ln>
                  <a:noFill/>
                </a:ln>
                <a:solidFill>
                  <a:srgbClr val="000000"/>
                </a:solidFill>
                <a:effectLst/>
                <a:uLnTx/>
                <a:uFillTx/>
              </a:rPr>
            </a:br>
            <a:r>
              <a:rPr kumimoji="0" lang="en-US" sz="1800" b="1" i="0" u="none" strike="noStrike" kern="0" cap="none" spc="0" normalizeH="0" baseline="0" noProof="0" dirty="0">
                <a:ln>
                  <a:noFill/>
                </a:ln>
                <a:solidFill>
                  <a:srgbClr val="000000"/>
                </a:solidFill>
                <a:effectLst/>
                <a:uLnTx/>
                <a:uFillTx/>
              </a:rPr>
              <a:t>LDL-C ≥100 mg/</a:t>
            </a:r>
            <a:r>
              <a:rPr kumimoji="0" lang="en-US" sz="1800" b="1" i="0" u="none" strike="noStrike" kern="0" cap="none" spc="0" normalizeH="0" baseline="0" noProof="0" dirty="0" err="1">
                <a:ln>
                  <a:noFill/>
                </a:ln>
                <a:solidFill>
                  <a:srgbClr val="000000"/>
                </a:solidFill>
                <a:effectLst/>
                <a:uLnTx/>
                <a:uFillTx/>
              </a:rPr>
              <a:t>dL</a:t>
            </a:r>
            <a:r>
              <a:rPr kumimoji="0" lang="en-US" sz="1800" b="1" i="0" u="none" strike="noStrike" kern="0" cap="none" spc="0" normalizeH="0" baseline="0" noProof="0" dirty="0">
                <a:ln>
                  <a:noFill/>
                </a:ln>
                <a:solidFill>
                  <a:srgbClr val="000000"/>
                </a:solidFill>
                <a:effectLst/>
                <a:uLnTx/>
                <a:uFillTx/>
              </a:rPr>
              <a:t> </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600" b="0" i="0" u="none" strike="noStrike" kern="0" cap="none" spc="0" normalizeH="0" baseline="0" noProof="0" dirty="0">
                <a:ln>
                  <a:noFill/>
                </a:ln>
                <a:solidFill>
                  <a:srgbClr val="000000"/>
                </a:solidFill>
                <a:effectLst/>
                <a:uLnTx/>
                <a:uFillTx/>
              </a:rPr>
              <a:t>on highly effective statin </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600" b="0" i="0" u="none" strike="noStrike" kern="0" cap="none" spc="0" normalizeH="0" baseline="0" noProof="0" dirty="0">
                <a:ln>
                  <a:noFill/>
                </a:ln>
                <a:solidFill>
                  <a:srgbClr val="000000"/>
                </a:solidFill>
                <a:effectLst/>
                <a:uLnTx/>
                <a:uFillTx/>
              </a:rPr>
              <a:t>(or statin intolerant)</a:t>
            </a:r>
          </a:p>
          <a:p>
            <a:pPr marL="0" marR="0" lvl="0" indent="0" algn="ctr" defTabSz="914400" eaLnBrk="1" fontAlgn="auto" latinLnBrk="0" hangingPunct="1">
              <a:lnSpc>
                <a:spcPct val="100000"/>
              </a:lnSpc>
              <a:spcBef>
                <a:spcPts val="0"/>
              </a:spcBef>
              <a:spcAft>
                <a:spcPts val="20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cxnSp>
        <p:nvCxnSpPr>
          <p:cNvPr id="52" name="Elbow Connector 51"/>
          <p:cNvCxnSpPr>
            <a:stCxn id="26" idx="2"/>
            <a:endCxn id="50" idx="3"/>
          </p:cNvCxnSpPr>
          <p:nvPr/>
        </p:nvCxnSpPr>
        <p:spPr>
          <a:xfrm rot="5400000">
            <a:off x="5888516" y="3193978"/>
            <a:ext cx="1622747" cy="97429"/>
          </a:xfrm>
          <a:prstGeom prst="bentConnector2">
            <a:avLst/>
          </a:prstGeom>
          <a:ln>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26" idx="2"/>
            <a:endCxn id="51" idx="1"/>
          </p:cNvCxnSpPr>
          <p:nvPr/>
        </p:nvCxnSpPr>
        <p:spPr>
          <a:xfrm rot="16200000" flipH="1">
            <a:off x="5985944" y="3193975"/>
            <a:ext cx="1622747" cy="97428"/>
          </a:xfrm>
          <a:prstGeom prst="bentConnector2">
            <a:avLst/>
          </a:prstGeom>
          <a:ln>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24" idx="2"/>
            <a:endCxn id="43" idx="1"/>
          </p:cNvCxnSpPr>
          <p:nvPr/>
        </p:nvCxnSpPr>
        <p:spPr>
          <a:xfrm rot="16200000" flipH="1">
            <a:off x="1313607" y="3513110"/>
            <a:ext cx="2261016" cy="97428"/>
          </a:xfrm>
          <a:prstGeom prst="bentConnector2">
            <a:avLst/>
          </a:prstGeom>
          <a:ln>
            <a:solidFill>
              <a:srgbClr val="5A5A5A"/>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92829" y="5331372"/>
            <a:ext cx="2079170" cy="105882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9624" tIns="79248" rIns="39624" bIns="79248"/>
          <a:lstStyle/>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a:cs typeface="Arial" pitchFamily="34" charset="0"/>
              </a:rPr>
              <a:t>SPIRE AI (n = 299)</a:t>
            </a:r>
          </a:p>
          <a:p>
            <a:pPr marL="0" marR="0" lvl="2" indent="0" algn="ctr" defTabSz="91440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cs typeface="Arial" pitchFamily="34" charset="0"/>
              </a:rPr>
              <a:t>Autoinjector</a:t>
            </a:r>
          </a:p>
          <a:p>
            <a:pPr marL="0" marR="0" lvl="2" indent="0" algn="ctr" defTabSz="91440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pitchFamily="34" charset="0"/>
              </a:rPr>
              <a:t> Hyperlipidemia</a:t>
            </a:r>
          </a:p>
        </p:txBody>
      </p:sp>
      <p:cxnSp>
        <p:nvCxnSpPr>
          <p:cNvPr id="13" name="Straight Connector 12"/>
          <p:cNvCxnSpPr>
            <a:stCxn id="24" idx="2"/>
            <a:endCxn id="27" idx="1"/>
          </p:cNvCxnSpPr>
          <p:nvPr/>
        </p:nvCxnSpPr>
        <p:spPr>
          <a:xfrm rot="16200000" flipH="1">
            <a:off x="729384" y="4097333"/>
            <a:ext cx="3429462" cy="97428"/>
          </a:xfrm>
          <a:prstGeom prst="bentConnector2">
            <a:avLst/>
          </a:prstGeom>
          <a:ln>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34" name="Straight Connector 12"/>
          <p:cNvCxnSpPr>
            <a:stCxn id="24" idx="2"/>
            <a:endCxn id="46" idx="3"/>
          </p:cNvCxnSpPr>
          <p:nvPr/>
        </p:nvCxnSpPr>
        <p:spPr>
          <a:xfrm rot="5400000">
            <a:off x="631956" y="4097336"/>
            <a:ext cx="3429462" cy="97429"/>
          </a:xfrm>
          <a:prstGeom prst="bentConnector2">
            <a:avLst/>
          </a:prstGeom>
          <a:ln>
            <a:solidFill>
              <a:srgbClr val="5A5A5A"/>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38153" y="6420446"/>
            <a:ext cx="415049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Ridker et al, Am Heart J 2016;178:135-144</a:t>
            </a:r>
          </a:p>
        </p:txBody>
      </p:sp>
      <p:sp>
        <p:nvSpPr>
          <p:cNvPr id="25" name="TextBox 24"/>
          <p:cNvSpPr txBox="1"/>
          <p:nvPr/>
        </p:nvSpPr>
        <p:spPr>
          <a:xfrm>
            <a:off x="438149" y="522180"/>
            <a:ext cx="846130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rPr>
              <a:t>The SPIRE </a:t>
            </a:r>
            <a:r>
              <a:rPr kumimoji="0" lang="en-US" sz="2800" b="1" i="0" u="none" strike="noStrike" kern="0" cap="none" spc="0" normalizeH="0" baseline="0" noProof="0" dirty="0" err="1">
                <a:ln>
                  <a:noFill/>
                </a:ln>
                <a:solidFill>
                  <a:srgbClr val="0070C0"/>
                </a:solidFill>
                <a:effectLst/>
                <a:uLnTx/>
                <a:uFillTx/>
              </a:rPr>
              <a:t>Bococizumab</a:t>
            </a:r>
            <a:r>
              <a:rPr kumimoji="0" lang="en-US" sz="2800" b="1" i="0" u="none" strike="noStrike" kern="0" cap="none" spc="0" normalizeH="0" baseline="0" noProof="0" dirty="0">
                <a:ln>
                  <a:noFill/>
                </a:ln>
                <a:solidFill>
                  <a:srgbClr val="0070C0"/>
                </a:solidFill>
                <a:effectLst/>
                <a:uLnTx/>
                <a:uFillTx/>
              </a:rPr>
              <a:t> Clinical Development Program</a:t>
            </a:r>
          </a:p>
        </p:txBody>
      </p:sp>
      <p:sp>
        <p:nvSpPr>
          <p:cNvPr id="28" name="TextBox 27"/>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267709001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a:spLocks noChangeArrowheads="1"/>
          </p:cNvSpPr>
          <p:nvPr/>
        </p:nvSpPr>
        <p:spPr bwMode="auto">
          <a:xfrm>
            <a:off x="1187624" y="1067703"/>
            <a:ext cx="956115" cy="430887"/>
          </a:xfrm>
          <a:prstGeom prst="rect">
            <a:avLst/>
          </a:prstGeom>
          <a:solidFill>
            <a:schemeClr val="bg1"/>
          </a:solidFill>
          <a:ln w="19050">
            <a:solidFill>
              <a:schemeClr val="tx1"/>
            </a:solid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weeks</a:t>
            </a:r>
          </a:p>
        </p:txBody>
      </p:sp>
      <p:sp>
        <p:nvSpPr>
          <p:cNvPr id="6" name="Rectangle 5"/>
          <p:cNvSpPr/>
          <p:nvPr/>
        </p:nvSpPr>
        <p:spPr bwMode="auto">
          <a:xfrm>
            <a:off x="3123054" y="704106"/>
            <a:ext cx="3120340" cy="504056"/>
          </a:xfrm>
          <a:prstGeom prst="rect">
            <a:avLst/>
          </a:prstGeom>
          <a:solidFill>
            <a:schemeClr val="tx1"/>
          </a:solidFill>
          <a:ln w="25400" cap="flat" cmpd="sng" algn="ctr">
            <a:noFill/>
            <a:prstDash val="solid"/>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Bococizumab 150 mg SC Q2 Weeks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maximally tolerated statin</a:t>
            </a:r>
          </a:p>
        </p:txBody>
      </p:sp>
      <p:sp>
        <p:nvSpPr>
          <p:cNvPr id="7" name="Rectangle 6"/>
          <p:cNvSpPr/>
          <p:nvPr/>
        </p:nvSpPr>
        <p:spPr bwMode="auto">
          <a:xfrm>
            <a:off x="3123054" y="1424187"/>
            <a:ext cx="3120340" cy="500546"/>
          </a:xfrm>
          <a:prstGeom prst="rect">
            <a:avLst/>
          </a:prstGeom>
          <a:solidFill>
            <a:schemeClr val="bg1">
              <a:lumMod val="85000"/>
            </a:schemeClr>
          </a:solidFill>
          <a:ln w="9525" cap="flat" cmpd="sng" algn="ctr">
            <a:solidFill>
              <a:schemeClr val="tx1"/>
            </a:solidFill>
            <a:prstDash val="solid"/>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SC Q2 Weeks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maximally tolerated statin</a:t>
            </a:r>
          </a:p>
        </p:txBody>
      </p:sp>
      <p:cxnSp>
        <p:nvCxnSpPr>
          <p:cNvPr id="8" name="Elbow Connector 7"/>
          <p:cNvCxnSpPr>
            <a:stCxn id="17" idx="6"/>
            <a:endCxn id="6" idx="1"/>
          </p:cNvCxnSpPr>
          <p:nvPr/>
        </p:nvCxnSpPr>
        <p:spPr>
          <a:xfrm flipV="1">
            <a:off x="2767212" y="956138"/>
            <a:ext cx="355842" cy="355255"/>
          </a:xfrm>
          <a:prstGeom prst="bentConnector3">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Elbow Connector 8"/>
          <p:cNvCxnSpPr>
            <a:stCxn id="17" idx="6"/>
            <a:endCxn id="7" idx="1"/>
          </p:cNvCxnSpPr>
          <p:nvPr/>
        </p:nvCxnSpPr>
        <p:spPr>
          <a:xfrm>
            <a:off x="2767212" y="1311395"/>
            <a:ext cx="355842" cy="363071"/>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5" idx="3"/>
          </p:cNvCxnSpPr>
          <p:nvPr/>
        </p:nvCxnSpPr>
        <p:spPr>
          <a:xfrm>
            <a:off x="2143739" y="1283147"/>
            <a:ext cx="792088" cy="153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Box 27"/>
          <p:cNvSpPr txBox="1">
            <a:spLocks noChangeArrowheads="1"/>
          </p:cNvSpPr>
          <p:nvPr/>
        </p:nvSpPr>
        <p:spPr bwMode="auto">
          <a:xfrm>
            <a:off x="3591050" y="2394168"/>
            <a:ext cx="2093873" cy="400110"/>
          </a:xfrm>
          <a:prstGeom prst="rect">
            <a:avLst/>
          </a:prstGeom>
          <a:noFill/>
          <a:ln w="9525">
            <a:noFill/>
            <a:miter lim="800000"/>
            <a:headEnd/>
            <a:tailEnd/>
          </a:ln>
        </p:spPr>
        <p:txBody>
          <a:bodyPr>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Treatment Period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(52 weeks)</a:t>
            </a:r>
          </a:p>
        </p:txBody>
      </p:sp>
      <p:sp>
        <p:nvSpPr>
          <p:cNvPr id="12" name="Right Brace 11"/>
          <p:cNvSpPr/>
          <p:nvPr/>
        </p:nvSpPr>
        <p:spPr>
          <a:xfrm rot="5400000">
            <a:off x="4474651" y="631308"/>
            <a:ext cx="409353" cy="3094080"/>
          </a:xfrm>
          <a:prstGeom prst="rightBrace">
            <a:avLst>
              <a:gd name="adj1" fmla="val 8333"/>
              <a:gd name="adj2" fmla="val 51614"/>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ight Brace 12"/>
          <p:cNvSpPr/>
          <p:nvPr/>
        </p:nvSpPr>
        <p:spPr>
          <a:xfrm rot="5400000">
            <a:off x="6348631" y="1875595"/>
            <a:ext cx="429548" cy="625703"/>
          </a:xfrm>
          <a:prstGeom prst="rightBrace">
            <a:avLst>
              <a:gd name="adj1" fmla="val 8333"/>
              <a:gd name="adj2" fmla="val 51614"/>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 Box 27"/>
          <p:cNvSpPr txBox="1">
            <a:spLocks noChangeArrowheads="1"/>
          </p:cNvSpPr>
          <p:nvPr/>
        </p:nvSpPr>
        <p:spPr bwMode="auto">
          <a:xfrm>
            <a:off x="5627206" y="2402681"/>
            <a:ext cx="1818080" cy="400110"/>
          </a:xfrm>
          <a:prstGeom prst="rect">
            <a:avLst/>
          </a:prstGeom>
          <a:noFill/>
          <a:ln w="9525">
            <a:noFill/>
            <a:miter lim="800000"/>
            <a:headEnd/>
            <a:tailEnd/>
          </a:ln>
        </p:spPr>
        <p:txBody>
          <a:bodyPr wrap="square">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a:cs typeface="Arial" panose="020B0604020202020204" pitchFamily="34" charset="0"/>
              </a:rPr>
              <a:t>Safety follow-up</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a:cs typeface="Arial" panose="020B0604020202020204" pitchFamily="34" charset="0"/>
              </a:rPr>
              <a:t>(6 weeks)</a:t>
            </a:r>
          </a:p>
        </p:txBody>
      </p:sp>
      <p:sp>
        <p:nvSpPr>
          <p:cNvPr id="15" name="TextBox 14"/>
          <p:cNvSpPr txBox="1"/>
          <p:nvPr/>
        </p:nvSpPr>
        <p:spPr>
          <a:xfrm>
            <a:off x="2106496" y="2009055"/>
            <a:ext cx="867546" cy="246221"/>
          </a:xfrm>
          <a:prstGeom prst="rect">
            <a:avLst/>
          </a:prstGeom>
          <a:noFill/>
        </p:spPr>
        <p:txBody>
          <a:bodyPr wrap="non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Randomize</a:t>
            </a:r>
          </a:p>
        </p:txBody>
      </p:sp>
      <p:sp>
        <p:nvSpPr>
          <p:cNvPr id="16" name="Down Arrow 15"/>
          <p:cNvSpPr/>
          <p:nvPr/>
        </p:nvSpPr>
        <p:spPr>
          <a:xfrm rot="10800000">
            <a:off x="2429822" y="1610333"/>
            <a:ext cx="243964" cy="314398"/>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val 16"/>
          <p:cNvSpPr/>
          <p:nvPr/>
        </p:nvSpPr>
        <p:spPr>
          <a:xfrm>
            <a:off x="2310011" y="1045398"/>
            <a:ext cx="457200" cy="531982"/>
          </a:xfrm>
          <a:prstGeom prst="ellipse">
            <a:avLst/>
          </a:prstGeom>
          <a:solidFill>
            <a:schemeClr val="bg1"/>
          </a:solidFill>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a:t>
            </a:r>
          </a:p>
        </p:txBody>
      </p:sp>
      <p:sp>
        <p:nvSpPr>
          <p:cNvPr id="18" name="Line 26"/>
          <p:cNvSpPr>
            <a:spLocks noChangeShapeType="1"/>
          </p:cNvSpPr>
          <p:nvPr/>
        </p:nvSpPr>
        <p:spPr bwMode="auto">
          <a:xfrm flipV="1">
            <a:off x="6226367" y="1667506"/>
            <a:ext cx="649892" cy="2"/>
          </a:xfrm>
          <a:prstGeom prst="line">
            <a:avLst/>
          </a:prstGeom>
          <a:noFill/>
          <a:ln w="19050">
            <a:solidFill>
              <a:schemeClr val="tx1"/>
            </a:solidFill>
            <a:round/>
            <a:headEnd/>
            <a:tailEnd type="oval"/>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19" name="Line 26"/>
          <p:cNvSpPr>
            <a:spLocks noChangeShapeType="1"/>
          </p:cNvSpPr>
          <p:nvPr/>
        </p:nvSpPr>
        <p:spPr bwMode="auto">
          <a:xfrm flipV="1">
            <a:off x="6226367" y="951192"/>
            <a:ext cx="649892" cy="2"/>
          </a:xfrm>
          <a:prstGeom prst="line">
            <a:avLst/>
          </a:prstGeom>
          <a:noFill/>
          <a:ln w="19050">
            <a:solidFill>
              <a:schemeClr val="tx1"/>
            </a:solidFill>
            <a:round/>
            <a:headEnd/>
            <a:tailEnd type="oval"/>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bwMode="auto">
          <a:xfrm>
            <a:off x="4551803" y="4101356"/>
            <a:ext cx="3120340" cy="504056"/>
          </a:xfrm>
          <a:prstGeom prst="rect">
            <a:avLst/>
          </a:prstGeom>
          <a:solidFill>
            <a:sysClr val="windowText" lastClr="000000"/>
          </a:solidFill>
          <a:ln w="25400" cap="flat" cmpd="sng" algn="ctr">
            <a:noFill/>
            <a:prstDash val="solid"/>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Bococizumab 150 mg SC Q2 Weeks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maximally tolerated statin </a:t>
            </a:r>
          </a:p>
        </p:txBody>
      </p:sp>
      <p:sp>
        <p:nvSpPr>
          <p:cNvPr id="22" name="Rectangle 21"/>
          <p:cNvSpPr/>
          <p:nvPr/>
        </p:nvSpPr>
        <p:spPr bwMode="auto">
          <a:xfrm>
            <a:off x="4551803" y="4821437"/>
            <a:ext cx="3120340" cy="500546"/>
          </a:xfrm>
          <a:prstGeom prst="rect">
            <a:avLst/>
          </a:prstGeom>
          <a:solidFill>
            <a:sysClr val="window" lastClr="FFFFFF">
              <a:lumMod val="85000"/>
            </a:sysClr>
          </a:solidFill>
          <a:ln w="9525" cap="flat" cmpd="sng" algn="ctr">
            <a:solidFill>
              <a:sysClr val="windowText" lastClr="000000"/>
            </a:solidFill>
            <a:prstDash val="solid"/>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SC Q2 Weeks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maximally tolerated statin </a:t>
            </a:r>
          </a:p>
        </p:txBody>
      </p:sp>
      <p:cxnSp>
        <p:nvCxnSpPr>
          <p:cNvPr id="23" name="Elbow Connector 22"/>
          <p:cNvCxnSpPr>
            <a:stCxn id="32" idx="6"/>
            <a:endCxn id="20" idx="1"/>
          </p:cNvCxnSpPr>
          <p:nvPr/>
        </p:nvCxnSpPr>
        <p:spPr>
          <a:xfrm flipV="1">
            <a:off x="4081661" y="4353390"/>
            <a:ext cx="470142" cy="355255"/>
          </a:xfrm>
          <a:prstGeom prst="bentConnector3">
            <a:avLst>
              <a:gd name="adj1" fmla="val 50000"/>
            </a:avLst>
          </a:prstGeom>
          <a:noFill/>
          <a:ln w="19050" cap="flat" cmpd="sng" algn="ctr">
            <a:solidFill>
              <a:sysClr val="windowText" lastClr="000000"/>
            </a:solidFill>
            <a:prstDash val="solid"/>
          </a:ln>
          <a:effectLst/>
        </p:spPr>
      </p:cxnSp>
      <p:cxnSp>
        <p:nvCxnSpPr>
          <p:cNvPr id="24" name="Elbow Connector 23"/>
          <p:cNvCxnSpPr/>
          <p:nvPr/>
        </p:nvCxnSpPr>
        <p:spPr>
          <a:xfrm>
            <a:off x="4081661" y="4708645"/>
            <a:ext cx="470142" cy="363071"/>
          </a:xfrm>
          <a:prstGeom prst="bentConnector3">
            <a:avLst>
              <a:gd name="adj1" fmla="val 50000"/>
            </a:avLst>
          </a:prstGeom>
          <a:noFill/>
          <a:ln w="19050" cap="flat" cmpd="sng" algn="ctr">
            <a:solidFill>
              <a:sysClr val="windowText" lastClr="000000"/>
            </a:solidFill>
            <a:prstDash val="solid"/>
          </a:ln>
          <a:effectLst/>
        </p:spPr>
      </p:cxnSp>
      <p:cxnSp>
        <p:nvCxnSpPr>
          <p:cNvPr id="25" name="Straight Connector 24"/>
          <p:cNvCxnSpPr/>
          <p:nvPr/>
        </p:nvCxnSpPr>
        <p:spPr>
          <a:xfrm>
            <a:off x="3314700" y="4683131"/>
            <a:ext cx="1030827" cy="12655"/>
          </a:xfrm>
          <a:prstGeom prst="line">
            <a:avLst/>
          </a:prstGeom>
          <a:noFill/>
          <a:ln w="25400" cap="flat" cmpd="sng" algn="ctr">
            <a:solidFill>
              <a:sysClr val="windowText" lastClr="000000"/>
            </a:solidFill>
            <a:prstDash val="solid"/>
          </a:ln>
          <a:effectLst/>
        </p:spPr>
      </p:cxnSp>
      <p:sp>
        <p:nvSpPr>
          <p:cNvPr id="26" name="Text Box 27"/>
          <p:cNvSpPr txBox="1">
            <a:spLocks noChangeArrowheads="1"/>
          </p:cNvSpPr>
          <p:nvPr/>
        </p:nvSpPr>
        <p:spPr bwMode="auto">
          <a:xfrm>
            <a:off x="5019800" y="5791418"/>
            <a:ext cx="2093873" cy="400110"/>
          </a:xfrm>
          <a:prstGeom prst="rect">
            <a:avLst/>
          </a:prstGeom>
          <a:noFill/>
          <a:ln w="9525">
            <a:noFill/>
            <a:miter lim="800000"/>
            <a:headEnd/>
            <a:tailEnd/>
          </a:ln>
        </p:spPr>
        <p:txBody>
          <a:bodyPr>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Treatment Period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(&gt;2 years)</a:t>
            </a:r>
          </a:p>
        </p:txBody>
      </p:sp>
      <p:sp>
        <p:nvSpPr>
          <p:cNvPr id="27" name="Right Brace 26"/>
          <p:cNvSpPr/>
          <p:nvPr/>
        </p:nvSpPr>
        <p:spPr>
          <a:xfrm rot="5400000">
            <a:off x="5903401" y="4028558"/>
            <a:ext cx="409353" cy="3094080"/>
          </a:xfrm>
          <a:prstGeom prst="rightBrace">
            <a:avLst>
              <a:gd name="adj1" fmla="val 8333"/>
              <a:gd name="adj2" fmla="val 51614"/>
            </a:avLst>
          </a:prstGeom>
          <a:no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ight Brace 27"/>
          <p:cNvSpPr/>
          <p:nvPr/>
        </p:nvSpPr>
        <p:spPr>
          <a:xfrm rot="5400000">
            <a:off x="7777381" y="5272851"/>
            <a:ext cx="429548" cy="625703"/>
          </a:xfrm>
          <a:prstGeom prst="rightBrace">
            <a:avLst>
              <a:gd name="adj1" fmla="val 8333"/>
              <a:gd name="adj2" fmla="val 51614"/>
            </a:avLst>
          </a:prstGeom>
          <a:noFill/>
          <a:ln w="19050" cap="flat" cmpd="sng" algn="ctr">
            <a:solidFill>
              <a:sysClr val="windowText" lastClr="000000"/>
            </a:solidFill>
            <a:prstDash val="sysDot"/>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 Box 27"/>
          <p:cNvSpPr txBox="1">
            <a:spLocks noChangeArrowheads="1"/>
          </p:cNvSpPr>
          <p:nvPr/>
        </p:nvSpPr>
        <p:spPr bwMode="auto">
          <a:xfrm>
            <a:off x="7055956" y="5799931"/>
            <a:ext cx="1818080" cy="400110"/>
          </a:xfrm>
          <a:prstGeom prst="rect">
            <a:avLst/>
          </a:prstGeom>
          <a:noFill/>
          <a:ln w="9525">
            <a:noFill/>
            <a:miter lim="800000"/>
            <a:headEnd/>
            <a:tailEnd/>
          </a:ln>
        </p:spPr>
        <p:txBody>
          <a:bodyPr wrap="square">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a:cs typeface="Arial" panose="020B0604020202020204" pitchFamily="34" charset="0"/>
              </a:rPr>
              <a:t>Safety follow-up</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a:cs typeface="Arial" panose="020B0604020202020204" pitchFamily="34" charset="0"/>
              </a:rPr>
              <a:t>(6 weeks)</a:t>
            </a:r>
          </a:p>
        </p:txBody>
      </p:sp>
      <p:sp>
        <p:nvSpPr>
          <p:cNvPr id="30" name="TextBox 29"/>
          <p:cNvSpPr txBox="1"/>
          <p:nvPr/>
        </p:nvSpPr>
        <p:spPr>
          <a:xfrm>
            <a:off x="3174883" y="5453926"/>
            <a:ext cx="1359668" cy="707886"/>
          </a:xfrm>
          <a:prstGeom prst="rect">
            <a:avLst/>
          </a:prstGeom>
          <a:noFill/>
        </p:spPr>
        <p:txBody>
          <a:bodyPr wrap="non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Randomize</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SPIRE-1 (N=16,817)</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SPIRE-2 (N=10,621)</a:t>
            </a:r>
          </a:p>
        </p:txBody>
      </p:sp>
      <p:sp>
        <p:nvSpPr>
          <p:cNvPr id="31" name="Down Arrow 30"/>
          <p:cNvSpPr/>
          <p:nvPr/>
        </p:nvSpPr>
        <p:spPr>
          <a:xfrm rot="10800000">
            <a:off x="3744273" y="5064733"/>
            <a:ext cx="243964" cy="314398"/>
          </a:xfrm>
          <a:prstGeom prst="downArrow">
            <a:avLst/>
          </a:prstGeom>
          <a:solidFill>
            <a:sysClr val="windowText" lastClr="000000"/>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Oval 31"/>
          <p:cNvSpPr/>
          <p:nvPr/>
        </p:nvSpPr>
        <p:spPr>
          <a:xfrm>
            <a:off x="3624461" y="4442648"/>
            <a:ext cx="457200" cy="531982"/>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
            </a:r>
          </a:p>
        </p:txBody>
      </p:sp>
      <p:sp>
        <p:nvSpPr>
          <p:cNvPr id="33" name="Line 26"/>
          <p:cNvSpPr>
            <a:spLocks noChangeShapeType="1"/>
          </p:cNvSpPr>
          <p:nvPr/>
        </p:nvSpPr>
        <p:spPr bwMode="auto">
          <a:xfrm flipV="1">
            <a:off x="7655116" y="5064756"/>
            <a:ext cx="649892" cy="2"/>
          </a:xfrm>
          <a:prstGeom prst="line">
            <a:avLst/>
          </a:prstGeom>
          <a:noFill/>
          <a:ln w="19050">
            <a:solidFill>
              <a:sysClr val="windowText" lastClr="000000"/>
            </a:solidFill>
            <a:round/>
            <a:headEnd/>
            <a:tailEnd type="oval"/>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4" name="Line 26"/>
          <p:cNvSpPr>
            <a:spLocks noChangeShapeType="1"/>
          </p:cNvSpPr>
          <p:nvPr/>
        </p:nvSpPr>
        <p:spPr bwMode="auto">
          <a:xfrm flipV="1">
            <a:off x="7655116" y="4348442"/>
            <a:ext cx="649892" cy="2"/>
          </a:xfrm>
          <a:prstGeom prst="line">
            <a:avLst/>
          </a:prstGeom>
          <a:noFill/>
          <a:ln w="19050">
            <a:solidFill>
              <a:sysClr val="windowText" lastClr="000000"/>
            </a:solidFill>
            <a:round/>
            <a:headEnd/>
            <a:tailEnd type="oval"/>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5" name="Rectangle 34"/>
          <p:cNvSpPr/>
          <p:nvPr/>
        </p:nvSpPr>
        <p:spPr>
          <a:xfrm>
            <a:off x="1673774" y="4471705"/>
            <a:ext cx="798995" cy="403325"/>
          </a:xfrm>
          <a:prstGeom prst="rect">
            <a:avLst/>
          </a:prstGeom>
          <a:gradFill rotWithShape="1">
            <a:gsLst>
              <a:gs pos="100000">
                <a:sysClr val="window" lastClr="FFFFFF"/>
              </a:gs>
              <a:gs pos="100000">
                <a:srgbClr val="4F81BD">
                  <a:tint val="50000"/>
                  <a:shade val="100000"/>
                  <a:satMod val="350000"/>
                </a:srgbClr>
              </a:gs>
            </a:gsLst>
            <a:lin ang="16200000" scaled="0"/>
          </a:grad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 days</a:t>
            </a:r>
          </a:p>
        </p:txBody>
      </p:sp>
      <p:sp>
        <p:nvSpPr>
          <p:cNvPr id="36" name="Rectangle 35"/>
          <p:cNvSpPr/>
          <p:nvPr/>
        </p:nvSpPr>
        <p:spPr>
          <a:xfrm>
            <a:off x="541834" y="4481230"/>
            <a:ext cx="1008112" cy="403325"/>
          </a:xfrm>
          <a:prstGeom prst="rect">
            <a:avLst/>
          </a:prstGeom>
          <a:gradFill rotWithShape="1">
            <a:gsLst>
              <a:gs pos="100000">
                <a:sysClr val="window" lastClr="FFFFFF"/>
              </a:gs>
              <a:gs pos="100000">
                <a:srgbClr val="4F81BD">
                  <a:tint val="50000"/>
                  <a:shade val="100000"/>
                  <a:satMod val="350000"/>
                </a:srgbClr>
              </a:gs>
            </a:gsLst>
            <a:lin ang="16200000" scaled="0"/>
          </a:grad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Pre-screen</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 days </a:t>
            </a:r>
          </a:p>
        </p:txBody>
      </p:sp>
      <p:sp>
        <p:nvSpPr>
          <p:cNvPr id="37" name="Rectangle 36"/>
          <p:cNvSpPr/>
          <p:nvPr/>
        </p:nvSpPr>
        <p:spPr>
          <a:xfrm>
            <a:off x="2589686" y="4475028"/>
            <a:ext cx="720080" cy="403325"/>
          </a:xfrm>
          <a:prstGeom prst="rect">
            <a:avLst/>
          </a:prstGeom>
          <a:gradFill rotWithShape="1">
            <a:gsLst>
              <a:gs pos="100000">
                <a:sysClr val="window" lastClr="FFFFFF"/>
              </a:gs>
              <a:gs pos="100000">
                <a:srgbClr val="4F81BD">
                  <a:tint val="50000"/>
                  <a:shade val="100000"/>
                  <a:satMod val="350000"/>
                </a:srgbClr>
              </a:gs>
            </a:gsLst>
            <a:lin ang="16200000" scaled="0"/>
          </a:grad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Run-in</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visits</a:t>
            </a:r>
          </a:p>
        </p:txBody>
      </p:sp>
      <p:cxnSp>
        <p:nvCxnSpPr>
          <p:cNvPr id="38" name="Straight Connector 37"/>
          <p:cNvCxnSpPr/>
          <p:nvPr/>
        </p:nvCxnSpPr>
        <p:spPr>
          <a:xfrm>
            <a:off x="2466975" y="4683125"/>
            <a:ext cx="133350" cy="0"/>
          </a:xfrm>
          <a:prstGeom prst="line">
            <a:avLst/>
          </a:prstGeom>
          <a:noFill/>
          <a:ln w="38100" cap="flat" cmpd="sng" algn="ctr">
            <a:solidFill>
              <a:sysClr val="windowText" lastClr="000000"/>
            </a:solidFill>
            <a:prstDash val="solid"/>
          </a:ln>
          <a:effectLst/>
        </p:spPr>
      </p:cxnSp>
      <p:cxnSp>
        <p:nvCxnSpPr>
          <p:cNvPr id="39" name="Straight Connector 38"/>
          <p:cNvCxnSpPr/>
          <p:nvPr/>
        </p:nvCxnSpPr>
        <p:spPr>
          <a:xfrm>
            <a:off x="1552575" y="4692650"/>
            <a:ext cx="133350" cy="0"/>
          </a:xfrm>
          <a:prstGeom prst="line">
            <a:avLst/>
          </a:prstGeom>
          <a:noFill/>
          <a:ln w="38100" cap="flat" cmpd="sng" algn="ctr">
            <a:solidFill>
              <a:sysClr val="windowText" lastClr="000000"/>
            </a:solidFill>
            <a:prstDash val="solid"/>
          </a:ln>
          <a:effectLst/>
        </p:spPr>
      </p:cxnSp>
      <p:sp>
        <p:nvSpPr>
          <p:cNvPr id="40" name="Text Box 27"/>
          <p:cNvSpPr txBox="1">
            <a:spLocks noChangeArrowheads="1"/>
          </p:cNvSpPr>
          <p:nvPr/>
        </p:nvSpPr>
        <p:spPr bwMode="auto">
          <a:xfrm>
            <a:off x="781175" y="5791418"/>
            <a:ext cx="2093873" cy="400110"/>
          </a:xfrm>
          <a:prstGeom prst="rect">
            <a:avLst/>
          </a:prstGeom>
          <a:noFill/>
          <a:ln w="9525">
            <a:noFill/>
            <a:miter lim="800000"/>
            <a:headEnd/>
            <a:tailEnd/>
          </a:ln>
        </p:spPr>
        <p:txBody>
          <a:bodyPr>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S PGothic"/>
                <a:cs typeface="Arial" panose="020B0604020202020204" pitchFamily="34" charset="0"/>
              </a:rPr>
              <a:t>Pre-screening, Screening, and Three Run-in Visits</a:t>
            </a:r>
          </a:p>
        </p:txBody>
      </p:sp>
      <p:sp>
        <p:nvSpPr>
          <p:cNvPr id="41" name="Right Brace 40"/>
          <p:cNvSpPr/>
          <p:nvPr/>
        </p:nvSpPr>
        <p:spPr>
          <a:xfrm rot="5400000">
            <a:off x="1675021" y="4200732"/>
            <a:ext cx="409353" cy="2749740"/>
          </a:xfrm>
          <a:prstGeom prst="rightBrace">
            <a:avLst>
              <a:gd name="adj1" fmla="val 8333"/>
              <a:gd name="adj2" fmla="val 51614"/>
            </a:avLst>
          </a:prstGeom>
          <a:noFill/>
          <a:ln w="19050" cap="flat" cmpd="sng" algn="ctr">
            <a:solidFill>
              <a:sysClr val="windowText" lastClr="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Box 41"/>
          <p:cNvSpPr txBox="1"/>
          <p:nvPr/>
        </p:nvSpPr>
        <p:spPr>
          <a:xfrm>
            <a:off x="56302" y="3517113"/>
            <a:ext cx="4145687" cy="738664"/>
          </a:xfrm>
          <a:prstGeom prst="rect">
            <a:avLst/>
          </a:prstGeom>
          <a:noFill/>
          <a:ln w="19050">
            <a:solidFill>
              <a:sysClr val="windowText" lastClr="000000"/>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Patients with or at high risk for cardiovascular events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SPIRE-1:  LDLC </a:t>
            </a:r>
            <a:r>
              <a:rPr kumimoji="0" lang="en-US" sz="1400" b="1" i="0" u="sng" strike="noStrike" kern="0" cap="none" spc="0" normalizeH="0" baseline="0" noProof="0" dirty="0">
                <a:ln>
                  <a:noFill/>
                </a:ln>
                <a:solidFill>
                  <a:srgbClr val="0070C0"/>
                </a:solidFill>
                <a:effectLst/>
                <a:uLnTx/>
                <a:uFillTx/>
              </a:rPr>
              <a:t>&gt;</a:t>
            </a:r>
            <a:r>
              <a:rPr kumimoji="0" lang="en-US" sz="1400" b="1" i="0" u="none" strike="noStrike" kern="0" cap="none" spc="0" normalizeH="0" baseline="0" noProof="0" dirty="0">
                <a:ln>
                  <a:noFill/>
                </a:ln>
                <a:solidFill>
                  <a:srgbClr val="0070C0"/>
                </a:solidFill>
                <a:effectLst/>
                <a:uLnTx/>
                <a:uFillTx/>
              </a:rPr>
              <a:t>70 mg/</a:t>
            </a:r>
            <a:r>
              <a:rPr kumimoji="0" lang="en-US" sz="1400" b="1" i="0" u="none" strike="noStrike" kern="0" cap="none" spc="0" normalizeH="0" baseline="0" noProof="0" dirty="0" err="1">
                <a:ln>
                  <a:noFill/>
                </a:ln>
                <a:solidFill>
                  <a:srgbClr val="0070C0"/>
                </a:solidFill>
                <a:effectLst/>
                <a:uLnTx/>
                <a:uFillTx/>
              </a:rPr>
              <a:t>dL</a:t>
            </a:r>
            <a:r>
              <a:rPr kumimoji="0" lang="en-US" sz="1400" b="1" i="0" u="none" strike="noStrike" kern="0" cap="none" spc="0" normalizeH="0" baseline="0" noProof="0" dirty="0">
                <a:ln>
                  <a:noFill/>
                </a:ln>
                <a:solidFill>
                  <a:srgbClr val="0070C0"/>
                </a:solidFill>
                <a:effectLst/>
                <a:uLnTx/>
                <a:uFillTx/>
              </a:rPr>
              <a:t> or non-HDLC </a:t>
            </a:r>
            <a:r>
              <a:rPr kumimoji="0" lang="en-US" sz="1400" b="1" i="0" u="sng" strike="noStrike" kern="0" cap="none" spc="0" normalizeH="0" baseline="0" noProof="0" dirty="0">
                <a:ln>
                  <a:noFill/>
                </a:ln>
                <a:solidFill>
                  <a:srgbClr val="0070C0"/>
                </a:solidFill>
                <a:effectLst/>
                <a:uLnTx/>
                <a:uFillTx/>
              </a:rPr>
              <a:t>&gt;</a:t>
            </a:r>
            <a:r>
              <a:rPr kumimoji="0" lang="en-US" sz="1400" b="1" i="0" u="none" strike="noStrike" kern="0" cap="none" spc="0" normalizeH="0" baseline="0" noProof="0" dirty="0">
                <a:ln>
                  <a:noFill/>
                </a:ln>
                <a:solidFill>
                  <a:srgbClr val="0070C0"/>
                </a:solidFill>
                <a:effectLst/>
                <a:uLnTx/>
                <a:uFillTx/>
              </a:rPr>
              <a:t>100mg/</a:t>
            </a:r>
            <a:r>
              <a:rPr kumimoji="0" lang="en-US" sz="1400" b="1" i="0" u="none" strike="noStrike" kern="0" cap="none" spc="0" normalizeH="0" baseline="0" noProof="0" dirty="0" err="1">
                <a:ln>
                  <a:noFill/>
                </a:ln>
                <a:solidFill>
                  <a:srgbClr val="0070C0"/>
                </a:solidFill>
                <a:effectLst/>
                <a:uLnTx/>
                <a:uFillTx/>
              </a:rPr>
              <a:t>dL</a:t>
            </a:r>
            <a:endParaRPr kumimoji="0" lang="en-US" sz="1400" b="1" i="0" u="none" strike="noStrike" kern="0" cap="none" spc="0" normalizeH="0" baseline="0" noProof="0" dirty="0">
              <a:ln>
                <a:noFill/>
              </a:ln>
              <a:solidFill>
                <a:srgbClr val="0070C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SPIRE-2:  LDLC </a:t>
            </a:r>
            <a:r>
              <a:rPr kumimoji="0" lang="en-US" sz="1400" b="1" i="0" u="sng" strike="noStrike" kern="0" cap="none" spc="0" normalizeH="0" baseline="0" noProof="0" dirty="0">
                <a:ln>
                  <a:noFill/>
                </a:ln>
                <a:solidFill>
                  <a:srgbClr val="0070C0"/>
                </a:solidFill>
                <a:effectLst/>
                <a:uLnTx/>
                <a:uFillTx/>
              </a:rPr>
              <a:t>&gt;</a:t>
            </a:r>
            <a:r>
              <a:rPr kumimoji="0" lang="en-US" sz="1400" b="1" i="0" u="none" strike="noStrike" kern="0" cap="none" spc="0" normalizeH="0" baseline="0" noProof="0" dirty="0">
                <a:ln>
                  <a:noFill/>
                </a:ln>
                <a:solidFill>
                  <a:srgbClr val="0070C0"/>
                </a:solidFill>
                <a:effectLst/>
                <a:uLnTx/>
                <a:uFillTx/>
              </a:rPr>
              <a:t>100 mg/</a:t>
            </a:r>
            <a:r>
              <a:rPr kumimoji="0" lang="en-US" sz="1400" b="1" i="0" u="none" strike="noStrike" kern="0" cap="none" spc="0" normalizeH="0" baseline="0" noProof="0" dirty="0" err="1">
                <a:ln>
                  <a:noFill/>
                </a:ln>
                <a:solidFill>
                  <a:srgbClr val="0070C0"/>
                </a:solidFill>
                <a:effectLst/>
                <a:uLnTx/>
                <a:uFillTx/>
              </a:rPr>
              <a:t>dL</a:t>
            </a:r>
            <a:r>
              <a:rPr kumimoji="0" lang="en-US" sz="1400" b="1" i="0" u="none" strike="noStrike" kern="0" cap="none" spc="0" normalizeH="0" baseline="0" noProof="0" dirty="0">
                <a:ln>
                  <a:noFill/>
                </a:ln>
                <a:solidFill>
                  <a:srgbClr val="0070C0"/>
                </a:solidFill>
                <a:effectLst/>
                <a:uLnTx/>
                <a:uFillTx/>
              </a:rPr>
              <a:t> or non-HDLC </a:t>
            </a:r>
            <a:r>
              <a:rPr kumimoji="0" lang="en-US" sz="1400" b="1" i="0" u="sng" strike="noStrike" kern="0" cap="none" spc="0" normalizeH="0" baseline="0" noProof="0" dirty="0">
                <a:ln>
                  <a:noFill/>
                </a:ln>
                <a:solidFill>
                  <a:srgbClr val="0070C0"/>
                </a:solidFill>
                <a:effectLst/>
                <a:uLnTx/>
                <a:uFillTx/>
              </a:rPr>
              <a:t>&gt;</a:t>
            </a:r>
            <a:r>
              <a:rPr kumimoji="0" lang="en-US" sz="1400" b="1" i="0" u="none" strike="noStrike" kern="0" cap="none" spc="0" normalizeH="0" baseline="0" noProof="0" dirty="0">
                <a:ln>
                  <a:noFill/>
                </a:ln>
                <a:solidFill>
                  <a:srgbClr val="0070C0"/>
                </a:solidFill>
                <a:effectLst/>
                <a:uLnTx/>
                <a:uFillTx/>
              </a:rPr>
              <a:t>130mg/</a:t>
            </a:r>
            <a:r>
              <a:rPr kumimoji="0" lang="en-US" sz="1400" b="1" i="0" u="none" strike="noStrike" kern="0" cap="none" spc="0" normalizeH="0" baseline="0" noProof="0" dirty="0" err="1">
                <a:ln>
                  <a:noFill/>
                </a:ln>
                <a:solidFill>
                  <a:srgbClr val="0070C0"/>
                </a:solidFill>
                <a:effectLst/>
                <a:uLnTx/>
                <a:uFillTx/>
              </a:rPr>
              <a:t>dL</a:t>
            </a:r>
            <a:r>
              <a:rPr kumimoji="0" lang="en-US" sz="1400" b="1" i="0" u="none" strike="noStrike" kern="0" cap="none" spc="0" normalizeH="0" baseline="0" noProof="0" dirty="0">
                <a:ln>
                  <a:noFill/>
                </a:ln>
                <a:solidFill>
                  <a:srgbClr val="0070C0"/>
                </a:solidFill>
                <a:effectLst/>
                <a:uLnTx/>
                <a:uFillTx/>
              </a:rPr>
              <a:t> </a:t>
            </a:r>
          </a:p>
        </p:txBody>
      </p:sp>
      <p:sp>
        <p:nvSpPr>
          <p:cNvPr id="2" name="TextBox 1"/>
          <p:cNvSpPr txBox="1"/>
          <p:nvPr/>
        </p:nvSpPr>
        <p:spPr>
          <a:xfrm>
            <a:off x="370383" y="198330"/>
            <a:ext cx="512789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rPr>
              <a:t>The Six SPIRE Lipid Lowering Trials (N=4,449)</a:t>
            </a:r>
          </a:p>
        </p:txBody>
      </p:sp>
      <p:sp>
        <p:nvSpPr>
          <p:cNvPr id="43" name="TextBox 42"/>
          <p:cNvSpPr txBox="1"/>
          <p:nvPr/>
        </p:nvSpPr>
        <p:spPr>
          <a:xfrm>
            <a:off x="299133" y="3109600"/>
            <a:ext cx="758608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rPr>
              <a:t>The SPIRE 1 and SPIRE 2 Cardiovascular Outcome Trials (N = 27,438)</a:t>
            </a:r>
          </a:p>
        </p:txBody>
      </p:sp>
      <p:sp>
        <p:nvSpPr>
          <p:cNvPr id="3" name="TextBox 2"/>
          <p:cNvSpPr txBox="1"/>
          <p:nvPr/>
        </p:nvSpPr>
        <p:spPr>
          <a:xfrm>
            <a:off x="7137402" y="1085850"/>
            <a:ext cx="1829347" cy="523220"/>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12 week and 52 week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Change in Lipid Levels</a:t>
            </a:r>
          </a:p>
        </p:txBody>
      </p:sp>
      <p:sp>
        <p:nvSpPr>
          <p:cNvPr id="45" name="TextBox 44"/>
          <p:cNvSpPr txBox="1"/>
          <p:nvPr/>
        </p:nvSpPr>
        <p:spPr>
          <a:xfrm>
            <a:off x="7912373" y="4523874"/>
            <a:ext cx="1127232" cy="338554"/>
          </a:xfrm>
          <a:prstGeom prst="rect">
            <a:avLst/>
          </a:prstGeom>
          <a:noFill/>
          <a:ln>
            <a:solidFill>
              <a:schemeClr val="tx1"/>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CV Events*</a:t>
            </a:r>
          </a:p>
        </p:txBody>
      </p:sp>
      <p:cxnSp>
        <p:nvCxnSpPr>
          <p:cNvPr id="47" name="Straight Connector 46"/>
          <p:cNvCxnSpPr/>
          <p:nvPr/>
        </p:nvCxnSpPr>
        <p:spPr>
          <a:xfrm>
            <a:off x="103515" y="2988770"/>
            <a:ext cx="8842075" cy="717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63544" y="6230680"/>
            <a:ext cx="7592143" cy="52322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rPr>
              <a:t>*Nonfatal myocardial infarction, nonfatal stroke, hospitalization for unstable angina requiring urgent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rPr>
              <a:t>  revascularization, or cardiovascular death</a:t>
            </a:r>
          </a:p>
        </p:txBody>
      </p:sp>
      <p:sp>
        <p:nvSpPr>
          <p:cNvPr id="48" name="TextBox 47"/>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274100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t="5776" b="27728"/>
          <a:stretch/>
        </p:blipFill>
        <p:spPr bwMode="auto">
          <a:xfrm>
            <a:off x="457200" y="749300"/>
            <a:ext cx="8229600" cy="2997200"/>
          </a:xfrm>
          <a:prstGeom prst="rect">
            <a:avLst/>
          </a:prstGeom>
          <a:noFill/>
          <a:ln w="9525">
            <a:noFill/>
            <a:miter lim="800000"/>
            <a:headEnd/>
            <a:tailEnd/>
          </a:ln>
        </p:spPr>
      </p:pic>
      <p:sp>
        <p:nvSpPr>
          <p:cNvPr id="5" name="TextBox 4"/>
          <p:cNvSpPr txBox="1"/>
          <p:nvPr/>
        </p:nvSpPr>
        <p:spPr>
          <a:xfrm>
            <a:off x="254000" y="6350000"/>
            <a:ext cx="78867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Adapted from Foltz IN, </a:t>
            </a:r>
            <a:r>
              <a:rPr kumimoji="0" lang="en-US" sz="1600" b="0" i="0" u="none" strike="noStrike" kern="0" cap="none" spc="0" normalizeH="0" baseline="0" noProof="0" dirty="0" err="1">
                <a:ln>
                  <a:noFill/>
                </a:ln>
                <a:solidFill>
                  <a:sysClr val="windowText" lastClr="000000"/>
                </a:solidFill>
                <a:effectLst/>
                <a:uLnTx/>
                <a:uFillTx/>
              </a:rPr>
              <a:t>Karow</a:t>
            </a:r>
            <a:r>
              <a:rPr kumimoji="0" lang="en-US" sz="1600" b="0" i="0" u="none" strike="noStrike" kern="0" cap="none" spc="0" normalizeH="0" baseline="0" noProof="0" dirty="0">
                <a:ln>
                  <a:noFill/>
                </a:ln>
                <a:solidFill>
                  <a:sysClr val="windowText" lastClr="000000"/>
                </a:solidFill>
                <a:effectLst/>
                <a:uLnTx/>
                <a:uFillTx/>
              </a:rPr>
              <a:t> M, Wasserman SM. Circulation 2013; 127:2222-2230.</a:t>
            </a:r>
          </a:p>
        </p:txBody>
      </p:sp>
      <p:sp>
        <p:nvSpPr>
          <p:cNvPr id="2" name="TextBox 1"/>
          <p:cNvSpPr txBox="1"/>
          <p:nvPr/>
        </p:nvSpPr>
        <p:spPr>
          <a:xfrm>
            <a:off x="6686550" y="3390906"/>
            <a:ext cx="1184940" cy="13849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FF0000"/>
                </a:solidFill>
                <a:effectLst/>
                <a:uLnTx/>
                <a:uFillTx/>
              </a:rPr>
              <a:t>Evolocumab</a:t>
            </a:r>
            <a:endParaRPr kumimoji="0" lang="en-US" sz="1400" b="1" i="0" u="none" strike="noStrike" kern="0" cap="none" spc="0" normalizeH="0" baseline="0" noProof="0" dirty="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rPr>
              <a:t>     (</a:t>
            </a:r>
            <a:r>
              <a:rPr kumimoji="0" lang="en-US" sz="1400" b="1" i="0" u="none" strike="noStrike" kern="0" cap="none" spc="0" normalizeH="0" baseline="0" noProof="0" dirty="0" err="1">
                <a:ln>
                  <a:noFill/>
                </a:ln>
                <a:solidFill>
                  <a:srgbClr val="FF0000"/>
                </a:solidFill>
                <a:effectLst/>
                <a:uLnTx/>
                <a:uFillTx/>
              </a:rPr>
              <a:t>Repatha</a:t>
            </a:r>
            <a:r>
              <a:rPr kumimoji="0" lang="en-US" sz="1400" b="1" i="0" u="none" strike="noStrike" kern="0" cap="none" spc="0" normalizeH="0" baseline="0" noProof="0" dirty="0">
                <a:ln>
                  <a:noFill/>
                </a:ln>
                <a:solidFill>
                  <a:srgbClr val="FF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FF0000"/>
                </a:solidFill>
                <a:effectLst/>
                <a:uLnTx/>
                <a:uFillTx/>
              </a:rPr>
              <a:t>Alirocumab</a:t>
            </a:r>
            <a:endParaRPr kumimoji="0" lang="en-US" sz="1400" b="1" i="0" u="none" strike="noStrike" kern="0" cap="none" spc="0" normalizeH="0" baseline="0" noProof="0" dirty="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rPr>
              <a:t>     (</a:t>
            </a:r>
            <a:r>
              <a:rPr kumimoji="0" lang="en-US" sz="1400" b="1" i="0" u="none" strike="noStrike" kern="0" cap="none" spc="0" normalizeH="0" baseline="0" noProof="0" dirty="0" err="1">
                <a:ln>
                  <a:noFill/>
                </a:ln>
                <a:solidFill>
                  <a:srgbClr val="FF0000"/>
                </a:solidFill>
                <a:effectLst/>
                <a:uLnTx/>
                <a:uFillTx/>
              </a:rPr>
              <a:t>Praluent</a:t>
            </a:r>
            <a:r>
              <a:rPr kumimoji="0" lang="en-US" sz="1400" b="1" i="0" u="none" strike="noStrike" kern="0" cap="none" spc="0" normalizeH="0" baseline="0" noProof="0" dirty="0">
                <a:ln>
                  <a:noFill/>
                </a:ln>
                <a:solidFill>
                  <a:srgbClr val="FF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ysClr val="windowText" lastClr="000000"/>
                </a:solidFill>
                <a:effectLst/>
                <a:uLnTx/>
                <a:uFillTx/>
              </a:rPr>
              <a:t>Canakinumab</a:t>
            </a: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err="1">
                <a:ln>
                  <a:noFill/>
                </a:ln>
                <a:solidFill>
                  <a:sysClr val="windowText" lastClr="000000"/>
                </a:solidFill>
                <a:effectLst/>
                <a:uLnTx/>
                <a:uFillTx/>
              </a:rPr>
              <a:t>Ilaris</a:t>
            </a:r>
            <a:r>
              <a:rPr kumimoji="0" lang="en-US" sz="1400" b="0" i="0" u="none" strike="noStrike" kern="0" cap="none" spc="0" normalizeH="0" baseline="0" noProof="0" dirty="0">
                <a:ln>
                  <a:noFill/>
                </a:ln>
                <a:solidFill>
                  <a:sysClr val="windowText" lastClr="000000"/>
                </a:solidFill>
                <a:effectLst/>
                <a:uLnTx/>
                <a:uFillTx/>
              </a:rPr>
              <a:t>)</a:t>
            </a:r>
          </a:p>
        </p:txBody>
      </p:sp>
      <p:sp>
        <p:nvSpPr>
          <p:cNvPr id="6" name="TextBox 5"/>
          <p:cNvSpPr txBox="1"/>
          <p:nvPr/>
        </p:nvSpPr>
        <p:spPr>
          <a:xfrm>
            <a:off x="5075125" y="3390906"/>
            <a:ext cx="1172116" cy="9848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FF0000"/>
                </a:solidFill>
                <a:effectLst/>
                <a:uLnTx/>
                <a:uFillTx/>
              </a:rPr>
              <a:t>Bococizumab</a:t>
            </a:r>
            <a:endParaRPr kumimoji="0" lang="en-US" sz="1400" b="1" i="0" u="none" strike="noStrike" kern="0" cap="none" spc="0" normalizeH="0" baseline="0" noProof="0" dirty="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Tocilizumab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err="1">
                <a:ln>
                  <a:noFill/>
                </a:ln>
                <a:solidFill>
                  <a:sysClr val="windowText" lastClr="000000"/>
                </a:solidFill>
                <a:effectLst/>
                <a:uLnTx/>
                <a:uFillTx/>
              </a:rPr>
              <a:t>Actemra</a:t>
            </a:r>
            <a:r>
              <a:rPr kumimoji="0" lang="en-US" sz="14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3302001" y="3390906"/>
            <a:ext cx="1212191" cy="13849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ysClr val="windowText" lastClr="000000"/>
                </a:solidFill>
                <a:effectLst/>
                <a:uLnTx/>
                <a:uFillTx/>
              </a:rPr>
              <a:t>Abciximab</a:t>
            </a: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err="1">
                <a:ln>
                  <a:noFill/>
                </a:ln>
                <a:solidFill>
                  <a:sysClr val="windowText" lastClr="000000"/>
                </a:solidFill>
                <a:effectLst/>
                <a:uLnTx/>
                <a:uFillTx/>
              </a:rPr>
              <a:t>ReoPro</a:t>
            </a:r>
            <a:r>
              <a:rPr kumimoji="0" lang="en-US" sz="14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Infliximab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     (</a:t>
            </a:r>
            <a:r>
              <a:rPr kumimoji="0" lang="en-US" sz="1400" b="0" i="0" u="none" strike="noStrike" kern="0" cap="none" spc="0" normalizeH="0" baseline="0" noProof="0" dirty="0" err="1">
                <a:ln>
                  <a:noFill/>
                </a:ln>
                <a:solidFill>
                  <a:prstClr val="black"/>
                </a:solidFill>
                <a:effectLst/>
                <a:uLnTx/>
                <a:uFillTx/>
              </a:rPr>
              <a:t>Remicade</a:t>
            </a:r>
            <a:r>
              <a:rPr kumimoji="0" lang="en-US" sz="14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Rituximab</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err="1">
                <a:ln>
                  <a:noFill/>
                </a:ln>
                <a:solidFill>
                  <a:sysClr val="windowText" lastClr="000000"/>
                </a:solidFill>
                <a:effectLst/>
                <a:uLnTx/>
                <a:uFillTx/>
              </a:rPr>
              <a:t>Rituxan</a:t>
            </a:r>
            <a:r>
              <a:rPr kumimoji="0" lang="en-US" sz="1400" b="0" i="0" u="none" strike="noStrike" kern="0" cap="none" spc="0" normalizeH="0" baseline="0" noProof="0" dirty="0">
                <a:ln>
                  <a:noFill/>
                </a:ln>
                <a:solidFill>
                  <a:sysClr val="windowText" lastClr="000000"/>
                </a:solidFill>
                <a:effectLst/>
                <a:uLnTx/>
                <a:uFillTx/>
              </a:rPr>
              <a:t>)</a:t>
            </a:r>
          </a:p>
        </p:txBody>
      </p:sp>
      <p:sp>
        <p:nvSpPr>
          <p:cNvPr id="3" name="Rectangle 2"/>
          <p:cNvSpPr/>
          <p:nvPr/>
        </p:nvSpPr>
        <p:spPr>
          <a:xfrm>
            <a:off x="1866900" y="3390900"/>
            <a:ext cx="143510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black"/>
                </a:solidFill>
                <a:effectLst/>
                <a:uLnTx/>
                <a:uFillTx/>
              </a:rPr>
              <a:t>Tositumomab</a:t>
            </a:r>
            <a:endParaRPr kumimoji="0" lang="en-US"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     (</a:t>
            </a:r>
            <a:r>
              <a:rPr kumimoji="0" lang="en-US" sz="1400" b="0" i="0" u="none" strike="noStrike" kern="0" cap="none" spc="0" normalizeH="0" baseline="0" noProof="0" dirty="0" err="1">
                <a:ln>
                  <a:noFill/>
                </a:ln>
                <a:solidFill>
                  <a:prstClr val="black"/>
                </a:solidFill>
                <a:effectLst/>
                <a:uLnTx/>
                <a:uFillTx/>
              </a:rPr>
              <a:t>Bexxar</a:t>
            </a:r>
            <a:r>
              <a:rPr kumimoji="0" lang="en-US" sz="1400" b="0" i="0" u="none" strike="noStrike" kern="0" cap="none" spc="0" normalizeH="0" baseline="0" noProof="0" dirty="0">
                <a:ln>
                  <a:noFill/>
                </a:ln>
                <a:solidFill>
                  <a:prstClr val="black"/>
                </a:solidFill>
                <a:effectLst/>
                <a:uLnTx/>
                <a:uFillTx/>
              </a:rPr>
              <a:t>)</a:t>
            </a:r>
          </a:p>
        </p:txBody>
      </p:sp>
      <p:sp>
        <p:nvSpPr>
          <p:cNvPr id="4" name="TextBox 3"/>
          <p:cNvSpPr txBox="1"/>
          <p:nvPr/>
        </p:nvSpPr>
        <p:spPr>
          <a:xfrm>
            <a:off x="179271" y="271282"/>
            <a:ext cx="885691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Evolution and Humanization of Therapeutic Monoclonal Antibodies </a:t>
            </a:r>
          </a:p>
        </p:txBody>
      </p:sp>
      <p:pic>
        <p:nvPicPr>
          <p:cNvPr id="9" name="Picture 2"/>
          <p:cNvPicPr>
            <a:picLocks noChangeAspect="1" noChangeArrowheads="1"/>
          </p:cNvPicPr>
          <p:nvPr/>
        </p:nvPicPr>
        <p:blipFill rotWithShape="1">
          <a:blip r:embed="rId2" cstate="print"/>
          <a:srcRect t="72554"/>
          <a:stretch/>
        </p:blipFill>
        <p:spPr bwMode="auto">
          <a:xfrm>
            <a:off x="457200" y="4819650"/>
            <a:ext cx="8229600" cy="1237082"/>
          </a:xfrm>
          <a:prstGeom prst="rect">
            <a:avLst/>
          </a:prstGeom>
          <a:noFill/>
          <a:ln w="9525">
            <a:noFill/>
            <a:miter lim="800000"/>
            <a:headEnd/>
            <a:tailEnd/>
          </a:ln>
        </p:spPr>
      </p:pic>
      <p:sp>
        <p:nvSpPr>
          <p:cNvPr id="11" name="TextBox 10"/>
          <p:cNvSpPr txBox="1"/>
          <p:nvPr/>
        </p:nvSpPr>
        <p:spPr>
          <a:xfrm>
            <a:off x="7928286" y="6581007"/>
            <a:ext cx="122180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Ridker ACC 2017</a:t>
            </a:r>
          </a:p>
        </p:txBody>
      </p:sp>
    </p:spTree>
    <p:extLst>
      <p:ext uri="{BB962C8B-B14F-4D97-AF65-F5344CB8AC3E}">
        <p14:creationId xmlns:p14="http://schemas.microsoft.com/office/powerpoint/2010/main" val="229646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848" y="234190"/>
            <a:ext cx="6034024"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The SPIRE </a:t>
            </a:r>
            <a:r>
              <a:rPr kumimoji="0" lang="en-US" sz="2400" b="1" i="0" u="none" strike="noStrike" kern="0" cap="none" spc="0" normalizeH="0" baseline="0" noProof="0" dirty="0" err="1">
                <a:ln>
                  <a:noFill/>
                </a:ln>
                <a:solidFill>
                  <a:srgbClr val="0070C0"/>
                </a:solidFill>
                <a:effectLst/>
                <a:uLnTx/>
                <a:uFillTx/>
              </a:rPr>
              <a:t>Bococizumab</a:t>
            </a:r>
            <a:r>
              <a:rPr kumimoji="0" lang="en-US" sz="2400" b="1" i="0" u="none" strike="noStrike" kern="0" cap="none" spc="0" normalizeH="0" baseline="0" noProof="0" dirty="0">
                <a:ln>
                  <a:noFill/>
                </a:ln>
                <a:solidFill>
                  <a:srgbClr val="0070C0"/>
                </a:solidFill>
                <a:effectLst/>
                <a:uLnTx/>
                <a:uFillTx/>
              </a:rPr>
              <a:t> Lipid Lowering Trials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Baseline Clinical Characteristics</a:t>
            </a:r>
          </a:p>
        </p:txBody>
      </p:sp>
      <p:graphicFrame>
        <p:nvGraphicFramePr>
          <p:cNvPr id="3" name="Table 2"/>
          <p:cNvGraphicFramePr>
            <a:graphicFrameLocks noGrp="1"/>
          </p:cNvGraphicFramePr>
          <p:nvPr>
            <p:extLst>
              <p:ext uri="{D42A27DB-BD31-4B8C-83A1-F6EECF244321}">
                <p14:modId xmlns:p14="http://schemas.microsoft.com/office/powerpoint/2010/main" val="2567376911"/>
              </p:ext>
            </p:extLst>
          </p:nvPr>
        </p:nvGraphicFramePr>
        <p:xfrm>
          <a:off x="156948" y="1173707"/>
          <a:ext cx="8905164" cy="4919212"/>
        </p:xfrm>
        <a:graphic>
          <a:graphicData uri="http://schemas.openxmlformats.org/drawingml/2006/table">
            <a:tbl>
              <a:tblPr firstRow="1" bandRow="1">
                <a:tableStyleId>{5C22544A-7EE6-4342-B048-85BDC9FD1C3A}</a:tableStyleId>
              </a:tblPr>
              <a:tblGrid>
                <a:gridCol w="1679846">
                  <a:extLst>
                    <a:ext uri="{9D8B030D-6E8A-4147-A177-3AD203B41FA5}">
                      <a16:colId xmlns:a16="http://schemas.microsoft.com/office/drawing/2014/main" val="3371565137"/>
                    </a:ext>
                  </a:extLst>
                </a:gridCol>
                <a:gridCol w="1325491">
                  <a:extLst>
                    <a:ext uri="{9D8B030D-6E8A-4147-A177-3AD203B41FA5}">
                      <a16:colId xmlns:a16="http://schemas.microsoft.com/office/drawing/2014/main" val="20001"/>
                    </a:ext>
                  </a:extLst>
                </a:gridCol>
                <a:gridCol w="981041">
                  <a:extLst>
                    <a:ext uri="{9D8B030D-6E8A-4147-A177-3AD203B41FA5}">
                      <a16:colId xmlns:a16="http://schemas.microsoft.com/office/drawing/2014/main" val="3739640532"/>
                    </a:ext>
                  </a:extLst>
                </a:gridCol>
                <a:gridCol w="1049098">
                  <a:extLst>
                    <a:ext uri="{9D8B030D-6E8A-4147-A177-3AD203B41FA5}">
                      <a16:colId xmlns:a16="http://schemas.microsoft.com/office/drawing/2014/main" val="4224871949"/>
                    </a:ext>
                  </a:extLst>
                </a:gridCol>
                <a:gridCol w="918182">
                  <a:extLst>
                    <a:ext uri="{9D8B030D-6E8A-4147-A177-3AD203B41FA5}">
                      <a16:colId xmlns:a16="http://schemas.microsoft.com/office/drawing/2014/main" val="1717427563"/>
                    </a:ext>
                  </a:extLst>
                </a:gridCol>
                <a:gridCol w="951170">
                  <a:extLst>
                    <a:ext uri="{9D8B030D-6E8A-4147-A177-3AD203B41FA5}">
                      <a16:colId xmlns:a16="http://schemas.microsoft.com/office/drawing/2014/main" val="1405881790"/>
                    </a:ext>
                  </a:extLst>
                </a:gridCol>
                <a:gridCol w="921562">
                  <a:extLst>
                    <a:ext uri="{9D8B030D-6E8A-4147-A177-3AD203B41FA5}">
                      <a16:colId xmlns:a16="http://schemas.microsoft.com/office/drawing/2014/main" val="3017223284"/>
                    </a:ext>
                  </a:extLst>
                </a:gridCol>
                <a:gridCol w="1078774">
                  <a:extLst>
                    <a:ext uri="{9D8B030D-6E8A-4147-A177-3AD203B41FA5}">
                      <a16:colId xmlns:a16="http://schemas.microsoft.com/office/drawing/2014/main" val="828930961"/>
                    </a:ext>
                  </a:extLst>
                </a:gridCol>
              </a:tblGrid>
              <a:tr h="814572">
                <a:tc>
                  <a:txBody>
                    <a:bodyPr/>
                    <a:lstStyle/>
                    <a:p>
                      <a:pPr algn="ctr"/>
                      <a:r>
                        <a:rPr lang="en-US" sz="1600" dirty="0">
                          <a:effectLst>
                            <a:outerShdw blurRad="38100" dist="38100" dir="2700000" algn="tl">
                              <a:srgbClr val="000000">
                                <a:alpha val="43137"/>
                              </a:srgbClr>
                            </a:outerShdw>
                          </a:effectLst>
                        </a:rPr>
                        <a:t>Characteristic</a:t>
                      </a:r>
                    </a:p>
                  </a:txBody>
                  <a:tcPr anchor="ctr"/>
                </a:tc>
                <a:tc>
                  <a:txBody>
                    <a:bodyPr/>
                    <a:lstStyle/>
                    <a:p>
                      <a:pPr algn="ctr"/>
                      <a:r>
                        <a:rPr lang="en-US" sz="1600" dirty="0">
                          <a:solidFill>
                            <a:srgbClr val="FFC000"/>
                          </a:solidFill>
                          <a:effectLst>
                            <a:outerShdw blurRad="38100" dist="38100" dir="2700000" algn="tl">
                              <a:srgbClr val="000000">
                                <a:alpha val="43137"/>
                              </a:srgbClr>
                            </a:outerShdw>
                          </a:effectLst>
                        </a:rPr>
                        <a:t>All Trials</a:t>
                      </a:r>
                    </a:p>
                    <a:p>
                      <a:pPr algn="ctr"/>
                      <a:r>
                        <a:rPr lang="en-US" sz="1600" dirty="0">
                          <a:solidFill>
                            <a:srgbClr val="FFC000"/>
                          </a:solidFill>
                          <a:effectLst>
                            <a:outerShdw blurRad="38100" dist="38100" dir="2700000" algn="tl">
                              <a:srgbClr val="000000">
                                <a:alpha val="43137"/>
                              </a:srgbClr>
                            </a:outerShdw>
                          </a:effectLst>
                        </a:rPr>
                        <a:t>(N=4449)</a:t>
                      </a:r>
                    </a:p>
                  </a:txBody>
                  <a:tcPr anchor="ctr"/>
                </a:tc>
                <a:tc>
                  <a:txBody>
                    <a:bodyPr/>
                    <a:lstStyle/>
                    <a:p>
                      <a:pPr algn="ctr"/>
                      <a:r>
                        <a:rPr lang="en-US" sz="1400" dirty="0">
                          <a:effectLst>
                            <a:outerShdw blurRad="38100" dist="38100" dir="2700000" algn="tl">
                              <a:srgbClr val="000000">
                                <a:alpha val="43137"/>
                              </a:srgbClr>
                            </a:outerShdw>
                          </a:effectLst>
                        </a:rPr>
                        <a:t>SPIRE-HR</a:t>
                      </a:r>
                    </a:p>
                    <a:p>
                      <a:pPr algn="ctr"/>
                      <a:r>
                        <a:rPr lang="en-US" sz="1400" dirty="0">
                          <a:effectLst>
                            <a:outerShdw blurRad="38100" dist="38100" dir="2700000" algn="tl">
                              <a:srgbClr val="000000">
                                <a:alpha val="43137"/>
                              </a:srgbClr>
                            </a:outerShdw>
                          </a:effectLst>
                        </a:rPr>
                        <a:t>(N=711)</a:t>
                      </a:r>
                    </a:p>
                  </a:txBody>
                  <a:tcPr anchor="ctr"/>
                </a:tc>
                <a:tc>
                  <a:txBody>
                    <a:bodyPr/>
                    <a:lstStyle/>
                    <a:p>
                      <a:pPr algn="ctr"/>
                      <a:r>
                        <a:rPr lang="en-US" sz="1400" dirty="0">
                          <a:effectLst>
                            <a:outerShdw blurRad="38100" dist="38100" dir="2700000" algn="tl">
                              <a:srgbClr val="000000">
                                <a:alpha val="43137"/>
                              </a:srgbClr>
                            </a:outerShdw>
                          </a:effectLst>
                        </a:rPr>
                        <a:t>SPIRE-LDL</a:t>
                      </a:r>
                    </a:p>
                    <a:p>
                      <a:pPr algn="ctr"/>
                      <a:r>
                        <a:rPr lang="en-US" sz="1400" dirty="0">
                          <a:effectLst>
                            <a:outerShdw blurRad="38100" dist="38100" dir="2700000" algn="tl">
                              <a:srgbClr val="000000">
                                <a:alpha val="43137"/>
                              </a:srgbClr>
                            </a:outerShdw>
                          </a:effectLst>
                        </a:rPr>
                        <a:t>(N=2139)</a:t>
                      </a:r>
                    </a:p>
                  </a:txBody>
                  <a:tcPr anchor="ctr"/>
                </a:tc>
                <a:tc>
                  <a:txBody>
                    <a:bodyPr/>
                    <a:lstStyle/>
                    <a:p>
                      <a:pPr algn="ctr"/>
                      <a:r>
                        <a:rPr lang="en-US" sz="1400" dirty="0">
                          <a:effectLst>
                            <a:outerShdw blurRad="38100" dist="38100" dir="2700000" algn="tl">
                              <a:srgbClr val="000000">
                                <a:alpha val="43137"/>
                              </a:srgbClr>
                            </a:outerShdw>
                          </a:effectLst>
                        </a:rPr>
                        <a:t>SPIRE-FH</a:t>
                      </a:r>
                    </a:p>
                    <a:p>
                      <a:pPr algn="ctr"/>
                      <a:r>
                        <a:rPr lang="en-US" sz="1400" dirty="0">
                          <a:effectLst>
                            <a:outerShdw blurRad="38100" dist="38100" dir="2700000" algn="tl">
                              <a:srgbClr val="000000">
                                <a:alpha val="43137"/>
                              </a:srgbClr>
                            </a:outerShdw>
                          </a:effectLst>
                        </a:rPr>
                        <a:t>(N=370)</a:t>
                      </a:r>
                    </a:p>
                  </a:txBody>
                  <a:tcPr anchor="ctr"/>
                </a:tc>
                <a:tc>
                  <a:txBody>
                    <a:bodyPr/>
                    <a:lstStyle/>
                    <a:p>
                      <a:pPr algn="ctr"/>
                      <a:r>
                        <a:rPr lang="en-US" sz="1400" dirty="0">
                          <a:effectLst>
                            <a:outerShdw blurRad="38100" dist="38100" dir="2700000" algn="tl">
                              <a:srgbClr val="000000">
                                <a:alpha val="43137"/>
                              </a:srgbClr>
                            </a:outerShdw>
                          </a:effectLst>
                        </a:rPr>
                        <a:t>SPIRE-LL</a:t>
                      </a:r>
                    </a:p>
                    <a:p>
                      <a:pPr algn="ctr"/>
                      <a:r>
                        <a:rPr lang="en-US" sz="1400" dirty="0">
                          <a:effectLst>
                            <a:outerShdw blurRad="38100" dist="38100" dir="2700000" algn="tl">
                              <a:srgbClr val="000000">
                                <a:alpha val="43137"/>
                              </a:srgbClr>
                            </a:outerShdw>
                          </a:effectLst>
                        </a:rPr>
                        <a:t>(N=746)</a:t>
                      </a:r>
                    </a:p>
                  </a:txBody>
                  <a:tcPr anchor="ctr"/>
                </a:tc>
                <a:tc>
                  <a:txBody>
                    <a:bodyPr/>
                    <a:lstStyle/>
                    <a:p>
                      <a:pPr algn="ctr"/>
                      <a:r>
                        <a:rPr lang="en-US" sz="1400" dirty="0">
                          <a:effectLst>
                            <a:outerShdw blurRad="38100" dist="38100" dir="2700000" algn="tl">
                              <a:srgbClr val="000000">
                                <a:alpha val="43137"/>
                              </a:srgbClr>
                            </a:outerShdw>
                          </a:effectLst>
                        </a:rPr>
                        <a:t>SPIRE-SI</a:t>
                      </a:r>
                    </a:p>
                    <a:p>
                      <a:pPr algn="ctr"/>
                      <a:r>
                        <a:rPr lang="en-US" sz="1400" dirty="0">
                          <a:effectLst>
                            <a:outerShdw blurRad="38100" dist="38100" dir="2700000" algn="tl">
                              <a:srgbClr val="000000">
                                <a:alpha val="43137"/>
                              </a:srgbClr>
                            </a:outerShdw>
                          </a:effectLst>
                        </a:rPr>
                        <a:t>(N=184)</a:t>
                      </a:r>
                    </a:p>
                  </a:txBody>
                  <a:tcPr anchor="ctr"/>
                </a:tc>
                <a:tc>
                  <a:txBody>
                    <a:bodyPr/>
                    <a:lstStyle/>
                    <a:p>
                      <a:pPr algn="ctr"/>
                      <a:r>
                        <a:rPr lang="en-US" sz="1400" dirty="0">
                          <a:effectLst>
                            <a:outerShdw blurRad="38100" dist="38100" dir="2700000" algn="tl">
                              <a:srgbClr val="000000">
                                <a:alpha val="43137"/>
                              </a:srgbClr>
                            </a:outerShdw>
                          </a:effectLst>
                        </a:rPr>
                        <a:t>SPIRE-AI</a:t>
                      </a:r>
                    </a:p>
                    <a:p>
                      <a:pPr algn="ctr"/>
                      <a:r>
                        <a:rPr lang="en-US" sz="1400" dirty="0">
                          <a:effectLst>
                            <a:outerShdw blurRad="38100" dist="38100" dir="2700000" algn="tl">
                              <a:srgbClr val="000000">
                                <a:alpha val="43137"/>
                              </a:srgbClr>
                            </a:outerShdw>
                          </a:effectLst>
                        </a:rPr>
                        <a:t>(N=299)</a:t>
                      </a:r>
                    </a:p>
                  </a:txBody>
                  <a:tcPr anchor="ctr"/>
                </a:tc>
                <a:extLst>
                  <a:ext uri="{0D108BD9-81ED-4DB2-BD59-A6C34878D82A}">
                    <a16:rowId xmlns:a16="http://schemas.microsoft.com/office/drawing/2014/main" val="2802313156"/>
                  </a:ext>
                </a:extLst>
              </a:tr>
              <a:tr h="370840">
                <a:tc>
                  <a:txBody>
                    <a:bodyPr/>
                    <a:lstStyle/>
                    <a:p>
                      <a:r>
                        <a:rPr lang="en-US" dirty="0"/>
                        <a:t>Age (years)</a:t>
                      </a:r>
                    </a:p>
                  </a:txBody>
                  <a:tcPr/>
                </a:tc>
                <a:tc>
                  <a:txBody>
                    <a:bodyPr/>
                    <a:lstStyle/>
                    <a:p>
                      <a:pPr algn="ctr"/>
                      <a:r>
                        <a:rPr lang="en-US" dirty="0"/>
                        <a:t>61.3</a:t>
                      </a:r>
                    </a:p>
                  </a:txBody>
                  <a:tcPr>
                    <a:solidFill>
                      <a:schemeClr val="accent2">
                        <a:lumMod val="60000"/>
                        <a:lumOff val="40000"/>
                      </a:schemeClr>
                    </a:solidFill>
                  </a:tcPr>
                </a:tc>
                <a:tc>
                  <a:txBody>
                    <a:bodyPr/>
                    <a:lstStyle/>
                    <a:p>
                      <a:pPr algn="ctr"/>
                      <a:r>
                        <a:rPr lang="en-US" dirty="0">
                          <a:solidFill>
                            <a:schemeClr val="tx2">
                              <a:lumMod val="60000"/>
                              <a:lumOff val="40000"/>
                            </a:schemeClr>
                          </a:solidFill>
                        </a:rPr>
                        <a:t>61.3</a:t>
                      </a:r>
                    </a:p>
                  </a:txBody>
                  <a:tcPr/>
                </a:tc>
                <a:tc>
                  <a:txBody>
                    <a:bodyPr/>
                    <a:lstStyle/>
                    <a:p>
                      <a:pPr algn="ctr"/>
                      <a:r>
                        <a:rPr lang="en-US" dirty="0">
                          <a:solidFill>
                            <a:schemeClr val="tx2">
                              <a:lumMod val="60000"/>
                              <a:lumOff val="40000"/>
                            </a:schemeClr>
                          </a:solidFill>
                        </a:rPr>
                        <a:t>62.0</a:t>
                      </a:r>
                    </a:p>
                  </a:txBody>
                  <a:tcPr/>
                </a:tc>
                <a:tc>
                  <a:txBody>
                    <a:bodyPr/>
                    <a:lstStyle/>
                    <a:p>
                      <a:pPr algn="ctr"/>
                      <a:r>
                        <a:rPr lang="en-US" dirty="0">
                          <a:solidFill>
                            <a:schemeClr val="tx2">
                              <a:lumMod val="60000"/>
                              <a:lumOff val="40000"/>
                            </a:schemeClr>
                          </a:solidFill>
                        </a:rPr>
                        <a:t>56.1</a:t>
                      </a:r>
                    </a:p>
                  </a:txBody>
                  <a:tcPr/>
                </a:tc>
                <a:tc>
                  <a:txBody>
                    <a:bodyPr/>
                    <a:lstStyle/>
                    <a:p>
                      <a:pPr algn="ctr"/>
                      <a:r>
                        <a:rPr lang="en-US" dirty="0">
                          <a:solidFill>
                            <a:schemeClr val="tx2">
                              <a:lumMod val="60000"/>
                              <a:lumOff val="40000"/>
                            </a:schemeClr>
                          </a:solidFill>
                        </a:rPr>
                        <a:t>61.6</a:t>
                      </a:r>
                    </a:p>
                  </a:txBody>
                  <a:tcPr/>
                </a:tc>
                <a:tc>
                  <a:txBody>
                    <a:bodyPr/>
                    <a:lstStyle/>
                    <a:p>
                      <a:pPr algn="ctr"/>
                      <a:r>
                        <a:rPr lang="en-US" dirty="0">
                          <a:solidFill>
                            <a:schemeClr val="tx2">
                              <a:lumMod val="60000"/>
                              <a:lumOff val="40000"/>
                            </a:schemeClr>
                          </a:solidFill>
                        </a:rPr>
                        <a:t>63.9</a:t>
                      </a:r>
                    </a:p>
                  </a:txBody>
                  <a:tcPr/>
                </a:tc>
                <a:tc>
                  <a:txBody>
                    <a:bodyPr/>
                    <a:lstStyle/>
                    <a:p>
                      <a:pPr algn="ctr"/>
                      <a:r>
                        <a:rPr lang="en-US" dirty="0">
                          <a:solidFill>
                            <a:schemeClr val="tx2">
                              <a:lumMod val="60000"/>
                              <a:lumOff val="40000"/>
                            </a:schemeClr>
                          </a:solidFill>
                        </a:rPr>
                        <a:t>60.0</a:t>
                      </a:r>
                    </a:p>
                  </a:txBody>
                  <a:tcPr/>
                </a:tc>
                <a:extLst>
                  <a:ext uri="{0D108BD9-81ED-4DB2-BD59-A6C34878D82A}">
                    <a16:rowId xmlns:a16="http://schemas.microsoft.com/office/drawing/2014/main" val="527185071"/>
                  </a:ext>
                </a:extLst>
              </a:tr>
              <a:tr h="370840">
                <a:tc>
                  <a:txBody>
                    <a:bodyPr/>
                    <a:lstStyle/>
                    <a:p>
                      <a:r>
                        <a:rPr lang="en-US" dirty="0"/>
                        <a:t>Female</a:t>
                      </a:r>
                      <a:r>
                        <a:rPr lang="en-US" baseline="0" dirty="0"/>
                        <a:t> (%)</a:t>
                      </a:r>
                      <a:endParaRPr lang="en-US" dirty="0"/>
                    </a:p>
                  </a:txBody>
                  <a:tcPr/>
                </a:tc>
                <a:tc>
                  <a:txBody>
                    <a:bodyPr/>
                    <a:lstStyle/>
                    <a:p>
                      <a:pPr algn="ctr"/>
                      <a:r>
                        <a:rPr lang="en-US" dirty="0"/>
                        <a:t>43.7</a:t>
                      </a:r>
                    </a:p>
                  </a:txBody>
                  <a:tcPr>
                    <a:solidFill>
                      <a:schemeClr val="accent2">
                        <a:lumMod val="60000"/>
                        <a:lumOff val="40000"/>
                      </a:schemeClr>
                    </a:solidFill>
                  </a:tcPr>
                </a:tc>
                <a:tc>
                  <a:txBody>
                    <a:bodyPr/>
                    <a:lstStyle/>
                    <a:p>
                      <a:pPr algn="ctr"/>
                      <a:r>
                        <a:rPr lang="en-US" dirty="0">
                          <a:solidFill>
                            <a:schemeClr val="tx2">
                              <a:lumMod val="60000"/>
                              <a:lumOff val="40000"/>
                            </a:schemeClr>
                          </a:solidFill>
                        </a:rPr>
                        <a:t>37.4</a:t>
                      </a:r>
                    </a:p>
                  </a:txBody>
                  <a:tcPr/>
                </a:tc>
                <a:tc>
                  <a:txBody>
                    <a:bodyPr/>
                    <a:lstStyle/>
                    <a:p>
                      <a:pPr algn="ctr"/>
                      <a:r>
                        <a:rPr lang="en-US" dirty="0">
                          <a:solidFill>
                            <a:schemeClr val="tx2">
                              <a:lumMod val="60000"/>
                              <a:lumOff val="40000"/>
                            </a:schemeClr>
                          </a:solidFill>
                        </a:rPr>
                        <a:t>40.6</a:t>
                      </a:r>
                    </a:p>
                  </a:txBody>
                  <a:tcPr>
                    <a:lnB w="12700" cmpd="sng">
                      <a:noFill/>
                    </a:lnB>
                  </a:tcPr>
                </a:tc>
                <a:tc>
                  <a:txBody>
                    <a:bodyPr/>
                    <a:lstStyle/>
                    <a:p>
                      <a:pPr algn="ctr"/>
                      <a:r>
                        <a:rPr lang="en-US" dirty="0">
                          <a:solidFill>
                            <a:schemeClr val="tx2">
                              <a:lumMod val="60000"/>
                              <a:lumOff val="40000"/>
                            </a:schemeClr>
                          </a:solidFill>
                        </a:rPr>
                        <a:t>41.9</a:t>
                      </a:r>
                    </a:p>
                  </a:txBody>
                  <a:tcPr>
                    <a:lnB w="12700" cap="flat" cmpd="sng" algn="ctr">
                      <a:noFill/>
                      <a:prstDash val="solid"/>
                      <a:round/>
                      <a:headEnd type="none" w="med" len="med"/>
                      <a:tailEnd type="none" w="med" len="med"/>
                    </a:lnB>
                  </a:tcPr>
                </a:tc>
                <a:tc>
                  <a:txBody>
                    <a:bodyPr/>
                    <a:lstStyle/>
                    <a:p>
                      <a:pPr algn="ctr"/>
                      <a:r>
                        <a:rPr lang="en-US" dirty="0">
                          <a:solidFill>
                            <a:schemeClr val="tx2">
                              <a:lumMod val="60000"/>
                              <a:lumOff val="40000"/>
                            </a:schemeClr>
                          </a:solidFill>
                        </a:rPr>
                        <a:t>44.2</a:t>
                      </a:r>
                    </a:p>
                  </a:txBody>
                  <a:tcPr/>
                </a:tc>
                <a:tc>
                  <a:txBody>
                    <a:bodyPr/>
                    <a:lstStyle/>
                    <a:p>
                      <a:pPr algn="ctr"/>
                      <a:r>
                        <a:rPr lang="en-US" dirty="0">
                          <a:solidFill>
                            <a:schemeClr val="tx2">
                              <a:lumMod val="60000"/>
                              <a:lumOff val="40000"/>
                            </a:schemeClr>
                          </a:solidFill>
                        </a:rPr>
                        <a:t>53.8</a:t>
                      </a:r>
                    </a:p>
                  </a:txBody>
                  <a:tcPr/>
                </a:tc>
                <a:tc>
                  <a:txBody>
                    <a:bodyPr/>
                    <a:lstStyle/>
                    <a:p>
                      <a:pPr algn="ctr"/>
                      <a:r>
                        <a:rPr lang="en-US" dirty="0">
                          <a:solidFill>
                            <a:schemeClr val="tx2">
                              <a:lumMod val="60000"/>
                              <a:lumOff val="40000"/>
                            </a:schemeClr>
                          </a:solidFill>
                        </a:rPr>
                        <a:t>45.8</a:t>
                      </a:r>
                    </a:p>
                  </a:txBody>
                  <a:tcPr/>
                </a:tc>
                <a:extLst>
                  <a:ext uri="{0D108BD9-81ED-4DB2-BD59-A6C34878D82A}">
                    <a16:rowId xmlns:a16="http://schemas.microsoft.com/office/drawing/2014/main" val="3117389963"/>
                  </a:ext>
                </a:extLst>
              </a:tr>
              <a:tr h="370840">
                <a:tc>
                  <a:txBody>
                    <a:bodyPr/>
                    <a:lstStyle/>
                    <a:p>
                      <a:r>
                        <a:rPr lang="en-US" dirty="0"/>
                        <a:t>Diabetes (%)</a:t>
                      </a:r>
                    </a:p>
                  </a:txBody>
                  <a:tcPr/>
                </a:tc>
                <a:tc>
                  <a:txBody>
                    <a:bodyPr/>
                    <a:lstStyle/>
                    <a:p>
                      <a:pPr algn="ctr"/>
                      <a:r>
                        <a:rPr lang="en-US" dirty="0"/>
                        <a:t>53.3</a:t>
                      </a:r>
                    </a:p>
                  </a:txBody>
                  <a:tcPr>
                    <a:solidFill>
                      <a:schemeClr val="accent2">
                        <a:lumMod val="60000"/>
                        <a:lumOff val="40000"/>
                      </a:schemeClr>
                    </a:solidFill>
                  </a:tcPr>
                </a:tc>
                <a:tc>
                  <a:txBody>
                    <a:bodyPr/>
                    <a:lstStyle/>
                    <a:p>
                      <a:pPr algn="ctr"/>
                      <a:r>
                        <a:rPr lang="en-US" dirty="0">
                          <a:solidFill>
                            <a:schemeClr val="tx2">
                              <a:lumMod val="60000"/>
                              <a:lumOff val="40000"/>
                            </a:schemeClr>
                          </a:solidFill>
                        </a:rPr>
                        <a:t>49.4</a:t>
                      </a:r>
                    </a:p>
                  </a:txBody>
                  <a:tcPr>
                    <a:lnR w="12700" cmpd="sng">
                      <a:noFill/>
                    </a:lnR>
                  </a:tcPr>
                </a:tc>
                <a:tc>
                  <a:txBody>
                    <a:bodyPr/>
                    <a:lstStyle/>
                    <a:p>
                      <a:pPr algn="ctr"/>
                      <a:r>
                        <a:rPr lang="en-US" dirty="0">
                          <a:solidFill>
                            <a:schemeClr val="tx2">
                              <a:lumMod val="60000"/>
                              <a:lumOff val="40000"/>
                            </a:schemeClr>
                          </a:solidFill>
                        </a:rPr>
                        <a:t>62.9</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a:solidFill>
                            <a:schemeClr val="tx2">
                              <a:lumMod val="60000"/>
                              <a:lumOff val="40000"/>
                            </a:schemeClr>
                          </a:solidFill>
                        </a:rPr>
                        <a:t>20.3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lumMod val="60000"/>
                              <a:lumOff val="40000"/>
                            </a:schemeClr>
                          </a:solidFill>
                        </a:rPr>
                        <a:t>56.4</a:t>
                      </a:r>
                    </a:p>
                  </a:txBody>
                  <a:tcPr>
                    <a:lnL w="12700" cap="flat" cmpd="sng" algn="ctr">
                      <a:noFill/>
                      <a:prstDash val="solid"/>
                      <a:round/>
                      <a:headEnd type="none" w="med" len="med"/>
                      <a:tailEnd type="none" w="med" len="med"/>
                    </a:lnL>
                  </a:tcPr>
                </a:tc>
                <a:tc>
                  <a:txBody>
                    <a:bodyPr/>
                    <a:lstStyle/>
                    <a:p>
                      <a:pPr algn="ctr"/>
                      <a:r>
                        <a:rPr lang="en-US" dirty="0">
                          <a:solidFill>
                            <a:schemeClr val="tx2">
                              <a:lumMod val="60000"/>
                              <a:lumOff val="40000"/>
                            </a:schemeClr>
                          </a:solidFill>
                        </a:rPr>
                        <a:t>24.5</a:t>
                      </a:r>
                    </a:p>
                  </a:txBody>
                  <a:tcPr>
                    <a:lnB w="12700" cmpd="sng">
                      <a:noFill/>
                    </a:lnB>
                  </a:tcPr>
                </a:tc>
                <a:tc>
                  <a:txBody>
                    <a:bodyPr/>
                    <a:lstStyle/>
                    <a:p>
                      <a:pPr algn="ctr"/>
                      <a:r>
                        <a:rPr lang="en-US" dirty="0">
                          <a:solidFill>
                            <a:schemeClr val="tx2">
                              <a:lumMod val="60000"/>
                              <a:lumOff val="40000"/>
                            </a:schemeClr>
                          </a:solidFill>
                        </a:rPr>
                        <a:t>44.1</a:t>
                      </a:r>
                    </a:p>
                  </a:txBody>
                  <a:tcPr/>
                </a:tc>
                <a:extLst>
                  <a:ext uri="{0D108BD9-81ED-4DB2-BD59-A6C34878D82A}">
                    <a16:rowId xmlns:a16="http://schemas.microsoft.com/office/drawing/2014/main" val="4110492278"/>
                  </a:ext>
                </a:extLst>
              </a:tr>
              <a:tr h="370840">
                <a:tc>
                  <a:txBody>
                    <a:bodyPr/>
                    <a:lstStyle/>
                    <a:p>
                      <a:r>
                        <a:rPr lang="en-US" dirty="0"/>
                        <a:t>FH (%)</a:t>
                      </a:r>
                    </a:p>
                  </a:txBody>
                  <a:tcPr>
                    <a:lnB w="12700" cmpd="sng">
                      <a:noFill/>
                    </a:lnB>
                  </a:tcPr>
                </a:tc>
                <a:tc>
                  <a:txBody>
                    <a:bodyPr/>
                    <a:lstStyle/>
                    <a:p>
                      <a:pPr algn="ctr"/>
                      <a:r>
                        <a:rPr lang="en-US" dirty="0"/>
                        <a:t>12.1</a:t>
                      </a:r>
                    </a:p>
                  </a:txBody>
                  <a:tcPr>
                    <a:lnB w="12700" cmpd="sng">
                      <a:noFill/>
                    </a:lnB>
                    <a:solidFill>
                      <a:schemeClr val="accent2">
                        <a:lumMod val="60000"/>
                        <a:lumOff val="40000"/>
                      </a:schemeClr>
                    </a:solidFill>
                  </a:tcPr>
                </a:tc>
                <a:tc>
                  <a:txBody>
                    <a:bodyPr/>
                    <a:lstStyle/>
                    <a:p>
                      <a:pPr algn="ctr"/>
                      <a:r>
                        <a:rPr lang="en-US" dirty="0">
                          <a:solidFill>
                            <a:schemeClr val="tx2">
                              <a:lumMod val="60000"/>
                              <a:lumOff val="40000"/>
                            </a:schemeClr>
                          </a:solidFill>
                        </a:rPr>
                        <a:t>7.2</a:t>
                      </a:r>
                    </a:p>
                  </a:txBody>
                  <a:tcPr>
                    <a:lnB w="12700" cmpd="sng">
                      <a:noFill/>
                    </a:lnB>
                  </a:tcPr>
                </a:tc>
                <a:tc>
                  <a:txBody>
                    <a:bodyPr/>
                    <a:lstStyle/>
                    <a:p>
                      <a:pPr algn="ctr"/>
                      <a:r>
                        <a:rPr lang="en-US" dirty="0">
                          <a:solidFill>
                            <a:schemeClr val="tx2">
                              <a:lumMod val="60000"/>
                              <a:lumOff val="40000"/>
                            </a:schemeClr>
                          </a:solidFill>
                        </a:rPr>
                        <a:t>1.9</a:t>
                      </a:r>
                    </a:p>
                  </a:txBody>
                  <a:tcPr>
                    <a:lnR w="12700" cap="flat" cmpd="sng" algn="ctr">
                      <a:noFill/>
                      <a:prstDash val="solid"/>
                      <a:round/>
                      <a:headEnd type="none" w="med" len="med"/>
                      <a:tailEnd type="none" w="med" len="med"/>
                    </a:lnR>
                    <a:lnT w="12700" cmpd="sng">
                      <a:noFill/>
                    </a:lnT>
                    <a:lnB w="12700" cmpd="sng">
                      <a:noFill/>
                    </a:lnB>
                  </a:tcPr>
                </a:tc>
                <a:tc>
                  <a:txBody>
                    <a:bodyPr/>
                    <a:lstStyle/>
                    <a:p>
                      <a:pPr algn="ctr"/>
                      <a:r>
                        <a:rPr lang="en-US" dirty="0">
                          <a:solidFill>
                            <a:schemeClr val="tx2">
                              <a:lumMod val="60000"/>
                              <a:lumOff val="40000"/>
                            </a:schemeClr>
                          </a:solidFill>
                        </a:rPr>
                        <a:t>100.0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7F1"/>
                    </a:solidFill>
                  </a:tcPr>
                </a:tc>
                <a:tc>
                  <a:txBody>
                    <a:bodyPr/>
                    <a:lstStyle/>
                    <a:p>
                      <a:pPr algn="ctr"/>
                      <a:r>
                        <a:rPr lang="en-US" dirty="0">
                          <a:solidFill>
                            <a:schemeClr val="tx2">
                              <a:lumMod val="60000"/>
                              <a:lumOff val="40000"/>
                            </a:schemeClr>
                          </a:solidFill>
                        </a:rPr>
                        <a:t>7.0</a:t>
                      </a:r>
                    </a:p>
                  </a:txBody>
                  <a:tcPr>
                    <a:lnL w="12700" cap="flat" cmpd="sng" algn="ctr">
                      <a:noFill/>
                      <a:prstDash val="solid"/>
                      <a:round/>
                      <a:headEnd type="none" w="med" len="med"/>
                      <a:tailEnd type="none" w="med" len="med"/>
                    </a:lnL>
                    <a:lnR w="12700" cmpd="sng">
                      <a:noFill/>
                    </a:lnR>
                    <a:lnB w="12700" cmpd="sng">
                      <a:noFill/>
                    </a:lnB>
                  </a:tcPr>
                </a:tc>
                <a:tc>
                  <a:txBody>
                    <a:bodyPr/>
                    <a:lstStyle/>
                    <a:p>
                      <a:pPr algn="ctr"/>
                      <a:r>
                        <a:rPr lang="en-US" dirty="0">
                          <a:solidFill>
                            <a:schemeClr val="tx2">
                              <a:lumMod val="60000"/>
                              <a:lumOff val="40000"/>
                            </a:schemeClr>
                          </a:solidFill>
                        </a:rPr>
                        <a:t>10.9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lumMod val="60000"/>
                              <a:lumOff val="40000"/>
                            </a:schemeClr>
                          </a:solidFill>
                        </a:rPr>
                        <a:t>1.3</a:t>
                      </a:r>
                    </a:p>
                  </a:txBody>
                  <a:tcPr>
                    <a:lnL w="12700" cmpd="sng">
                      <a:noFill/>
                    </a:lnL>
                    <a:lnB w="12700" cmpd="sng">
                      <a:noFill/>
                    </a:lnB>
                  </a:tcPr>
                </a:tc>
                <a:extLst>
                  <a:ext uri="{0D108BD9-81ED-4DB2-BD59-A6C34878D82A}">
                    <a16:rowId xmlns:a16="http://schemas.microsoft.com/office/drawing/2014/main" val="104593723"/>
                  </a:ext>
                </a:extLst>
              </a:tr>
              <a:tr h="0">
                <a:tc gridSpan="8">
                  <a:txBody>
                    <a:bodyPr/>
                    <a:lstStyle/>
                    <a:p>
                      <a:pPr algn="ctr"/>
                      <a:endParaRPr lang="en-US" sz="300" dirty="0">
                        <a:solidFill>
                          <a:schemeClr val="tx2">
                            <a:lumMod val="60000"/>
                            <a:lumOff val="4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US" dirty="0"/>
                    </a:p>
                  </a:txBody>
                  <a:tcPr>
                    <a:solidFill>
                      <a:schemeClr val="accent1">
                        <a:lumMod val="75000"/>
                      </a:schemeClr>
                    </a:solidFill>
                  </a:tcPr>
                </a:tc>
                <a:tc hMerge="1">
                  <a:txBody>
                    <a:bodyPr/>
                    <a:lstStyle/>
                    <a:p>
                      <a:pPr algn="r"/>
                      <a:endParaRPr lang="en-US" dirty="0"/>
                    </a:p>
                  </a:txBody>
                  <a:tcPr>
                    <a:solidFill>
                      <a:schemeClr val="accent1">
                        <a:lumMod val="75000"/>
                      </a:schemeClr>
                    </a:solidFill>
                  </a:tcPr>
                </a:tc>
                <a:tc hMerge="1">
                  <a:txBody>
                    <a:bodyPr/>
                    <a:lstStyle/>
                    <a:p>
                      <a:pPr algn="r"/>
                      <a:endParaRPr lang="en-US" dirty="0"/>
                    </a:p>
                  </a:txBody>
                  <a:tcPr>
                    <a:lnR w="127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solidFill>
                      <a:schemeClr val="accent1">
                        <a:lumMod val="75000"/>
                      </a:schemeClr>
                    </a:solidFill>
                  </a:tcPr>
                </a:tc>
                <a:tc hMerge="1">
                  <a:txBody>
                    <a:bodyPr/>
                    <a:lstStyle/>
                    <a:p>
                      <a:pPr algn="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r"/>
                      <a:endParaRPr lang="en-US" dirty="0"/>
                    </a:p>
                  </a:txBody>
                  <a:tcPr>
                    <a:solidFill>
                      <a:schemeClr val="accent1">
                        <a:lumMod val="75000"/>
                      </a:schemeClr>
                    </a:solidFill>
                  </a:tcPr>
                </a:tc>
                <a:extLst>
                  <a:ext uri="{0D108BD9-81ED-4DB2-BD59-A6C34878D82A}">
                    <a16:rowId xmlns:a16="http://schemas.microsoft.com/office/drawing/2014/main" val="10005"/>
                  </a:ext>
                </a:extLst>
              </a:tr>
              <a:tr h="370840">
                <a:tc>
                  <a:txBody>
                    <a:bodyPr/>
                    <a:lstStyle/>
                    <a:p>
                      <a:r>
                        <a:rPr lang="en-US" dirty="0"/>
                        <a:t>Statin Use (%)</a:t>
                      </a:r>
                    </a:p>
                  </a:txBody>
                  <a:tcPr>
                    <a:lnT w="12700" cmpd="sng">
                      <a:noFill/>
                    </a:lnT>
                    <a:lnB w="12700" cmpd="sng">
                      <a:noFill/>
                    </a:lnB>
                  </a:tcPr>
                </a:tc>
                <a:tc>
                  <a:txBody>
                    <a:bodyPr/>
                    <a:lstStyle/>
                    <a:p>
                      <a:pPr algn="ctr"/>
                      <a:r>
                        <a:rPr lang="en-US" dirty="0"/>
                        <a:t>99.8*</a:t>
                      </a:r>
                    </a:p>
                  </a:txBody>
                  <a:tcPr>
                    <a:lnT w="12700" cmpd="sng">
                      <a:noFill/>
                    </a:lnT>
                    <a:lnB w="12700" cmpd="sng">
                      <a:noFill/>
                    </a:lnB>
                    <a:solidFill>
                      <a:schemeClr val="accent2">
                        <a:lumMod val="60000"/>
                        <a:lumOff val="40000"/>
                      </a:schemeClr>
                    </a:solidFill>
                  </a:tcPr>
                </a:tc>
                <a:tc>
                  <a:txBody>
                    <a:bodyPr/>
                    <a:lstStyle/>
                    <a:p>
                      <a:pPr algn="ctr"/>
                      <a:r>
                        <a:rPr lang="en-US" dirty="0">
                          <a:solidFill>
                            <a:schemeClr val="tx2">
                              <a:lumMod val="60000"/>
                              <a:lumOff val="40000"/>
                            </a:schemeClr>
                          </a:solidFill>
                        </a:rPr>
                        <a:t>100.0</a:t>
                      </a:r>
                    </a:p>
                  </a:txBody>
                  <a:tcPr>
                    <a:lnT w="12700" cmpd="sng">
                      <a:noFill/>
                    </a:lnT>
                    <a:lnB w="12700" cmpd="sng">
                      <a:noFill/>
                    </a:lnB>
                  </a:tcPr>
                </a:tc>
                <a:tc>
                  <a:txBody>
                    <a:bodyPr/>
                    <a:lstStyle/>
                    <a:p>
                      <a:pPr algn="ctr"/>
                      <a:r>
                        <a:rPr lang="en-US" dirty="0">
                          <a:solidFill>
                            <a:schemeClr val="tx2">
                              <a:lumMod val="60000"/>
                              <a:lumOff val="40000"/>
                            </a:schemeClr>
                          </a:solidFill>
                        </a:rPr>
                        <a:t>99.7</a:t>
                      </a:r>
                    </a:p>
                  </a:txBody>
                  <a:tcPr>
                    <a:lnR w="12700" cmpd="sng">
                      <a:noFill/>
                    </a:lnR>
                    <a:lnT w="12700" cmpd="sng">
                      <a:noFill/>
                    </a:lnT>
                    <a:lnB w="12700" cmpd="sng">
                      <a:noFill/>
                    </a:lnB>
                  </a:tcPr>
                </a:tc>
                <a:tc>
                  <a:txBody>
                    <a:bodyPr/>
                    <a:lstStyle/>
                    <a:p>
                      <a:pPr algn="ctr"/>
                      <a:r>
                        <a:rPr lang="en-US" dirty="0">
                          <a:solidFill>
                            <a:schemeClr val="tx2">
                              <a:lumMod val="60000"/>
                              <a:lumOff val="40000"/>
                            </a:schemeClr>
                          </a:solidFill>
                        </a:rPr>
                        <a:t>99.5</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lumMod val="60000"/>
                              <a:lumOff val="40000"/>
                            </a:schemeClr>
                          </a:solidFill>
                        </a:rPr>
                        <a:t>99.9</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a:solidFill>
                            <a:schemeClr val="tx2">
                              <a:lumMod val="60000"/>
                              <a:lumOff val="40000"/>
                            </a:schemeClr>
                          </a:solidFill>
                        </a:rPr>
                        <a:t>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a:solidFill>
                            <a:schemeClr val="tx2">
                              <a:lumMod val="60000"/>
                              <a:lumOff val="40000"/>
                            </a:schemeClr>
                          </a:solidFill>
                        </a:rPr>
                        <a:t>100.0</a:t>
                      </a:r>
                    </a:p>
                  </a:txBody>
                  <a:tcP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3562628150"/>
                  </a:ext>
                </a:extLst>
              </a:tr>
              <a:tr h="0">
                <a:tc gridSpan="8">
                  <a:txBody>
                    <a:bodyPr/>
                    <a:lstStyle/>
                    <a:p>
                      <a:pPr algn="ctr"/>
                      <a:endParaRPr lang="en-US" sz="200" dirty="0">
                        <a:solidFill>
                          <a:schemeClr val="tx2">
                            <a:lumMod val="60000"/>
                            <a:lumOff val="4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US" dirty="0"/>
                    </a:p>
                  </a:txBody>
                  <a:tcPr>
                    <a:solidFill>
                      <a:schemeClr val="accent1">
                        <a:lumMod val="75000"/>
                      </a:schemeClr>
                    </a:solidFill>
                  </a:tcPr>
                </a:tc>
                <a:tc hMerge="1">
                  <a:txBody>
                    <a:bodyPr/>
                    <a:lstStyle/>
                    <a:p>
                      <a:pPr algn="r"/>
                      <a:endParaRPr lang="en-US" dirty="0"/>
                    </a:p>
                  </a:txBody>
                  <a:tcPr>
                    <a:solidFill>
                      <a:schemeClr val="accent1">
                        <a:lumMod val="75000"/>
                      </a:schemeClr>
                    </a:solidFill>
                  </a:tcPr>
                </a:tc>
                <a:tc hMerge="1">
                  <a:txBody>
                    <a:bodyPr/>
                    <a:lstStyle/>
                    <a:p>
                      <a:pPr algn="r"/>
                      <a:endParaRPr lang="en-US" dirty="0"/>
                    </a:p>
                  </a:txBody>
                  <a:tcPr>
                    <a:solidFill>
                      <a:schemeClr val="accent1">
                        <a:lumMod val="75000"/>
                      </a:schemeClr>
                    </a:solidFill>
                  </a:tcPr>
                </a:tc>
                <a:tc hMerge="1">
                  <a:txBody>
                    <a:bodyPr/>
                    <a:lstStyle/>
                    <a:p>
                      <a:pPr algn="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r"/>
                      <a:endParaRPr lang="en-US" dirty="0"/>
                    </a:p>
                  </a:txBody>
                  <a:tcPr>
                    <a:lnR w="127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solidFill>
                      <a:schemeClr val="accent1">
                        <a:lumMod val="75000"/>
                      </a:schemeClr>
                    </a:solidFill>
                  </a:tcPr>
                </a:tc>
                <a:extLst>
                  <a:ext uri="{0D108BD9-81ED-4DB2-BD59-A6C34878D82A}">
                    <a16:rowId xmlns:a16="http://schemas.microsoft.com/office/drawing/2014/main" val="10007"/>
                  </a:ext>
                </a:extLst>
              </a:tr>
              <a:tr h="370840">
                <a:tc>
                  <a:txBody>
                    <a:bodyPr/>
                    <a:lstStyle/>
                    <a:p>
                      <a:r>
                        <a:rPr lang="en-US" dirty="0"/>
                        <a:t>LDLC (mg/</a:t>
                      </a:r>
                      <a:r>
                        <a:rPr lang="en-US" dirty="0" err="1"/>
                        <a:t>dL</a:t>
                      </a:r>
                      <a:r>
                        <a:rPr lang="en-US" dirty="0"/>
                        <a:t>)</a:t>
                      </a:r>
                    </a:p>
                  </a:txBody>
                  <a:tcPr>
                    <a:lnT w="12700" cmpd="sng">
                      <a:noFill/>
                    </a:lnT>
                  </a:tcPr>
                </a:tc>
                <a:tc>
                  <a:txBody>
                    <a:bodyPr/>
                    <a:lstStyle/>
                    <a:p>
                      <a:pPr algn="ctr"/>
                      <a:r>
                        <a:rPr lang="en-US" dirty="0"/>
                        <a:t>122</a:t>
                      </a:r>
                    </a:p>
                  </a:txBody>
                  <a:tcPr>
                    <a:lnT w="12700" cmpd="sng">
                      <a:noFill/>
                    </a:lnT>
                    <a:solidFill>
                      <a:schemeClr val="accent2">
                        <a:lumMod val="60000"/>
                        <a:lumOff val="40000"/>
                      </a:schemeClr>
                    </a:solidFill>
                  </a:tcPr>
                </a:tc>
                <a:tc>
                  <a:txBody>
                    <a:bodyPr/>
                    <a:lstStyle/>
                    <a:p>
                      <a:pPr algn="ctr"/>
                      <a:r>
                        <a:rPr lang="en-US" dirty="0">
                          <a:solidFill>
                            <a:schemeClr val="tx2">
                              <a:lumMod val="60000"/>
                              <a:lumOff val="40000"/>
                            </a:schemeClr>
                          </a:solidFill>
                        </a:rPr>
                        <a:t>115</a:t>
                      </a:r>
                    </a:p>
                  </a:txBody>
                  <a:tcPr>
                    <a:lnT w="12700" cmpd="sng">
                      <a:noFill/>
                    </a:lnT>
                  </a:tcPr>
                </a:tc>
                <a:tc>
                  <a:txBody>
                    <a:bodyPr/>
                    <a:lstStyle/>
                    <a:p>
                      <a:pPr algn="ctr"/>
                      <a:r>
                        <a:rPr lang="en-US" dirty="0">
                          <a:solidFill>
                            <a:schemeClr val="tx2">
                              <a:lumMod val="60000"/>
                              <a:lumOff val="40000"/>
                            </a:schemeClr>
                          </a:solidFill>
                        </a:rPr>
                        <a:t>112</a:t>
                      </a:r>
                    </a:p>
                  </a:txBody>
                  <a:tcPr>
                    <a:lnR w="12700" cap="flat" cmpd="sng" algn="ctr">
                      <a:noFill/>
                      <a:prstDash val="solid"/>
                      <a:round/>
                      <a:headEnd type="none" w="med" len="med"/>
                      <a:tailEnd type="none" w="med" len="med"/>
                    </a:lnR>
                    <a:lnT w="12700" cmpd="sng">
                      <a:noFill/>
                    </a:lnT>
                  </a:tcPr>
                </a:tc>
                <a:tc>
                  <a:txBody>
                    <a:bodyPr/>
                    <a:lstStyle/>
                    <a:p>
                      <a:pPr algn="ctr"/>
                      <a:r>
                        <a:rPr lang="en-US" dirty="0">
                          <a:solidFill>
                            <a:schemeClr val="tx2">
                              <a:lumMod val="60000"/>
                              <a:lumOff val="40000"/>
                            </a:schemeClr>
                          </a:solidFill>
                        </a:rPr>
                        <a:t>147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E"/>
                    </a:solidFill>
                  </a:tcPr>
                </a:tc>
                <a:tc>
                  <a:txBody>
                    <a:bodyPr/>
                    <a:lstStyle/>
                    <a:p>
                      <a:pPr algn="ctr"/>
                      <a:r>
                        <a:rPr lang="en-US" dirty="0">
                          <a:solidFill>
                            <a:schemeClr val="tx2">
                              <a:lumMod val="60000"/>
                              <a:lumOff val="40000"/>
                            </a:schemeClr>
                          </a:solidFill>
                        </a:rPr>
                        <a:t>136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tcPr>
                </a:tc>
                <a:tc>
                  <a:txBody>
                    <a:bodyPr/>
                    <a:lstStyle/>
                    <a:p>
                      <a:pPr algn="ctr"/>
                      <a:r>
                        <a:rPr lang="en-US" dirty="0">
                          <a:solidFill>
                            <a:schemeClr val="tx2">
                              <a:lumMod val="60000"/>
                              <a:lumOff val="40000"/>
                            </a:schemeClr>
                          </a:solidFill>
                        </a:rPr>
                        <a:t>174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a:solidFill>
                            <a:schemeClr val="tx2">
                              <a:lumMod val="60000"/>
                              <a:lumOff val="40000"/>
                            </a:schemeClr>
                          </a:solidFill>
                        </a:rPr>
                        <a:t>112</a:t>
                      </a:r>
                    </a:p>
                  </a:txBody>
                  <a:tcPr>
                    <a:lnL w="12700" cap="flat" cmpd="sng" algn="ctr">
                      <a:noFill/>
                      <a:prstDash val="solid"/>
                      <a:round/>
                      <a:headEnd type="none" w="med" len="med"/>
                      <a:tailEnd type="none" w="med" len="med"/>
                    </a:lnL>
                    <a:lnT w="12700" cmpd="sng">
                      <a:noFill/>
                    </a:lnT>
                  </a:tcPr>
                </a:tc>
                <a:extLst>
                  <a:ext uri="{0D108BD9-81ED-4DB2-BD59-A6C34878D82A}">
                    <a16:rowId xmlns:a16="http://schemas.microsoft.com/office/drawing/2014/main" val="1721014093"/>
                  </a:ext>
                </a:extLst>
              </a:tr>
              <a:tr h="370840">
                <a:tc>
                  <a:txBody>
                    <a:bodyPr/>
                    <a:lstStyle/>
                    <a:p>
                      <a:r>
                        <a:rPr lang="en-US" dirty="0"/>
                        <a:t>Apo B (mg/</a:t>
                      </a:r>
                      <a:r>
                        <a:rPr lang="en-US" dirty="0" err="1"/>
                        <a:t>dL</a:t>
                      </a:r>
                      <a:r>
                        <a:rPr lang="en-US" dirty="0"/>
                        <a:t>)</a:t>
                      </a:r>
                    </a:p>
                  </a:txBody>
                  <a:tcPr/>
                </a:tc>
                <a:tc>
                  <a:txBody>
                    <a:bodyPr/>
                    <a:lstStyle/>
                    <a:p>
                      <a:pPr algn="ctr"/>
                      <a:r>
                        <a:rPr lang="en-US" dirty="0"/>
                        <a:t>99</a:t>
                      </a:r>
                    </a:p>
                  </a:txBody>
                  <a:tcPr>
                    <a:solidFill>
                      <a:schemeClr val="accent2">
                        <a:lumMod val="60000"/>
                        <a:lumOff val="40000"/>
                      </a:schemeClr>
                    </a:solidFill>
                  </a:tcPr>
                </a:tc>
                <a:tc>
                  <a:txBody>
                    <a:bodyPr/>
                    <a:lstStyle/>
                    <a:p>
                      <a:pPr algn="ctr"/>
                      <a:r>
                        <a:rPr lang="en-US" dirty="0">
                          <a:solidFill>
                            <a:schemeClr val="tx2">
                              <a:lumMod val="60000"/>
                              <a:lumOff val="40000"/>
                            </a:schemeClr>
                          </a:solidFill>
                        </a:rPr>
                        <a:t>95</a:t>
                      </a:r>
                    </a:p>
                  </a:txBody>
                  <a:tcPr/>
                </a:tc>
                <a:tc>
                  <a:txBody>
                    <a:bodyPr/>
                    <a:lstStyle/>
                    <a:p>
                      <a:pPr algn="ctr"/>
                      <a:r>
                        <a:rPr lang="en-US" dirty="0">
                          <a:solidFill>
                            <a:schemeClr val="tx2">
                              <a:lumMod val="60000"/>
                              <a:lumOff val="40000"/>
                            </a:schemeClr>
                          </a:solidFill>
                        </a:rPr>
                        <a:t>93</a:t>
                      </a:r>
                    </a:p>
                  </a:txBody>
                  <a:tcPr/>
                </a:tc>
                <a:tc>
                  <a:txBody>
                    <a:bodyPr/>
                    <a:lstStyle/>
                    <a:p>
                      <a:pPr algn="ctr"/>
                      <a:r>
                        <a:rPr lang="en-US" dirty="0">
                          <a:solidFill>
                            <a:schemeClr val="tx2">
                              <a:lumMod val="60000"/>
                              <a:lumOff val="40000"/>
                            </a:schemeClr>
                          </a:solidFill>
                        </a:rPr>
                        <a:t>114</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solidFill>
                            <a:schemeClr val="tx2">
                              <a:lumMod val="60000"/>
                              <a:lumOff val="40000"/>
                            </a:schemeClr>
                          </a:solidFill>
                        </a:rPr>
                        <a:t>107</a:t>
                      </a:r>
                    </a:p>
                  </a:txBody>
                  <a:tcPr/>
                </a:tc>
                <a:tc>
                  <a:txBody>
                    <a:bodyPr/>
                    <a:lstStyle/>
                    <a:p>
                      <a:pPr algn="ctr"/>
                      <a:r>
                        <a:rPr lang="en-US" dirty="0">
                          <a:solidFill>
                            <a:schemeClr val="tx2">
                              <a:lumMod val="60000"/>
                              <a:lumOff val="40000"/>
                            </a:schemeClr>
                          </a:solidFill>
                        </a:rPr>
                        <a:t>129</a:t>
                      </a:r>
                    </a:p>
                  </a:txBody>
                  <a:tcPr>
                    <a:lnT w="12700" cap="flat" cmpd="sng" algn="ctr">
                      <a:noFill/>
                      <a:prstDash val="solid"/>
                      <a:round/>
                      <a:headEnd type="none" w="med" len="med"/>
                      <a:tailEnd type="none" w="med" len="med"/>
                    </a:lnT>
                  </a:tcPr>
                </a:tc>
                <a:tc>
                  <a:txBody>
                    <a:bodyPr/>
                    <a:lstStyle/>
                    <a:p>
                      <a:pPr algn="ctr"/>
                      <a:r>
                        <a:rPr lang="en-US" dirty="0">
                          <a:solidFill>
                            <a:schemeClr val="tx2">
                              <a:lumMod val="60000"/>
                              <a:lumOff val="40000"/>
                            </a:schemeClr>
                          </a:solidFill>
                        </a:rPr>
                        <a:t>90</a:t>
                      </a:r>
                    </a:p>
                  </a:txBody>
                  <a:tcPr/>
                </a:tc>
                <a:extLst>
                  <a:ext uri="{0D108BD9-81ED-4DB2-BD59-A6C34878D82A}">
                    <a16:rowId xmlns:a16="http://schemas.microsoft.com/office/drawing/2014/main" val="2578513739"/>
                  </a:ext>
                </a:extLst>
              </a:tr>
              <a:tr h="370840">
                <a:tc>
                  <a:txBody>
                    <a:bodyPr/>
                    <a:lstStyle/>
                    <a:p>
                      <a:r>
                        <a:rPr lang="en-US" dirty="0"/>
                        <a:t>TG (mg/</a:t>
                      </a:r>
                      <a:r>
                        <a:rPr lang="en-US" dirty="0" err="1"/>
                        <a:t>dL</a:t>
                      </a:r>
                      <a:r>
                        <a:rPr lang="en-US" dirty="0"/>
                        <a:t>)</a:t>
                      </a:r>
                    </a:p>
                  </a:txBody>
                  <a:tcPr/>
                </a:tc>
                <a:tc>
                  <a:txBody>
                    <a:bodyPr/>
                    <a:lstStyle/>
                    <a:p>
                      <a:pPr algn="ctr"/>
                      <a:r>
                        <a:rPr lang="en-US" dirty="0"/>
                        <a:t>145</a:t>
                      </a:r>
                    </a:p>
                  </a:txBody>
                  <a:tcPr>
                    <a:solidFill>
                      <a:schemeClr val="accent2">
                        <a:lumMod val="60000"/>
                        <a:lumOff val="40000"/>
                      </a:schemeClr>
                    </a:solidFill>
                  </a:tcPr>
                </a:tc>
                <a:tc>
                  <a:txBody>
                    <a:bodyPr/>
                    <a:lstStyle/>
                    <a:p>
                      <a:pPr algn="ctr"/>
                      <a:r>
                        <a:rPr lang="en-US" dirty="0">
                          <a:solidFill>
                            <a:schemeClr val="tx2">
                              <a:lumMod val="60000"/>
                              <a:lumOff val="40000"/>
                            </a:schemeClr>
                          </a:solidFill>
                        </a:rPr>
                        <a:t>138</a:t>
                      </a:r>
                    </a:p>
                  </a:txBody>
                  <a:tcPr/>
                </a:tc>
                <a:tc>
                  <a:txBody>
                    <a:bodyPr/>
                    <a:lstStyle/>
                    <a:p>
                      <a:pPr algn="ctr"/>
                      <a:r>
                        <a:rPr lang="en-US" dirty="0">
                          <a:solidFill>
                            <a:schemeClr val="tx2">
                              <a:lumMod val="60000"/>
                              <a:lumOff val="40000"/>
                            </a:schemeClr>
                          </a:solidFill>
                        </a:rPr>
                        <a:t>147</a:t>
                      </a:r>
                    </a:p>
                  </a:txBody>
                  <a:tcPr>
                    <a:lnR w="12700" cap="flat" cmpd="sng" algn="ctr">
                      <a:noFill/>
                      <a:prstDash val="solid"/>
                      <a:round/>
                      <a:headEnd type="none" w="med" len="med"/>
                      <a:tailEnd type="none" w="med" len="med"/>
                    </a:lnR>
                  </a:tcPr>
                </a:tc>
                <a:tc>
                  <a:txBody>
                    <a:bodyPr/>
                    <a:lstStyle/>
                    <a:p>
                      <a:pPr algn="ctr"/>
                      <a:r>
                        <a:rPr lang="en-US" dirty="0">
                          <a:solidFill>
                            <a:schemeClr val="tx2">
                              <a:lumMod val="60000"/>
                              <a:lumOff val="40000"/>
                            </a:schemeClr>
                          </a:solidFill>
                        </a:rPr>
                        <a:t>124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lumMod val="60000"/>
                              <a:lumOff val="40000"/>
                            </a:schemeClr>
                          </a:solidFill>
                        </a:rPr>
                        <a:t>168</a:t>
                      </a:r>
                    </a:p>
                  </a:txBody>
                  <a:tcPr>
                    <a:lnL w="12700" cap="flat" cmpd="sng" algn="ctr">
                      <a:noFill/>
                      <a:prstDash val="solid"/>
                      <a:round/>
                      <a:headEnd type="none" w="med" len="med"/>
                      <a:tailEnd type="none" w="med" len="med"/>
                    </a:lnL>
                  </a:tcPr>
                </a:tc>
                <a:tc>
                  <a:txBody>
                    <a:bodyPr/>
                    <a:lstStyle/>
                    <a:p>
                      <a:pPr algn="ctr"/>
                      <a:r>
                        <a:rPr lang="en-US" dirty="0">
                          <a:solidFill>
                            <a:schemeClr val="tx2">
                              <a:lumMod val="60000"/>
                              <a:lumOff val="40000"/>
                            </a:schemeClr>
                          </a:solidFill>
                        </a:rPr>
                        <a:t>166</a:t>
                      </a:r>
                    </a:p>
                  </a:txBody>
                  <a:tcPr/>
                </a:tc>
                <a:tc>
                  <a:txBody>
                    <a:bodyPr/>
                    <a:lstStyle/>
                    <a:p>
                      <a:pPr algn="ctr"/>
                      <a:r>
                        <a:rPr lang="en-US" dirty="0">
                          <a:solidFill>
                            <a:schemeClr val="tx2">
                              <a:lumMod val="60000"/>
                              <a:lumOff val="40000"/>
                            </a:schemeClr>
                          </a:solidFill>
                        </a:rPr>
                        <a:t>120</a:t>
                      </a:r>
                    </a:p>
                  </a:txBody>
                  <a:tcPr/>
                </a:tc>
                <a:extLst>
                  <a:ext uri="{0D108BD9-81ED-4DB2-BD59-A6C34878D82A}">
                    <a16:rowId xmlns:a16="http://schemas.microsoft.com/office/drawing/2014/main" val="1921971631"/>
                  </a:ext>
                </a:extLst>
              </a:tr>
              <a:tr h="370840">
                <a:tc>
                  <a:txBody>
                    <a:bodyPr/>
                    <a:lstStyle/>
                    <a:p>
                      <a:r>
                        <a:rPr lang="en-US" dirty="0" err="1"/>
                        <a:t>Lp</a:t>
                      </a:r>
                      <a:r>
                        <a:rPr lang="en-US" dirty="0"/>
                        <a:t>(a) (mg/</a:t>
                      </a:r>
                      <a:r>
                        <a:rPr lang="en-US" dirty="0" err="1"/>
                        <a:t>dL</a:t>
                      </a:r>
                      <a:r>
                        <a:rPr lang="en-US" dirty="0"/>
                        <a:t>)</a:t>
                      </a:r>
                    </a:p>
                  </a:txBody>
                  <a:tcPr/>
                </a:tc>
                <a:tc>
                  <a:txBody>
                    <a:bodyPr/>
                    <a:lstStyle/>
                    <a:p>
                      <a:pPr algn="ctr"/>
                      <a:r>
                        <a:rPr lang="en-US" dirty="0"/>
                        <a:t>22</a:t>
                      </a:r>
                    </a:p>
                  </a:txBody>
                  <a:tcPr>
                    <a:solidFill>
                      <a:schemeClr val="accent2">
                        <a:lumMod val="60000"/>
                        <a:lumOff val="40000"/>
                      </a:schemeClr>
                    </a:solidFill>
                  </a:tcPr>
                </a:tc>
                <a:tc>
                  <a:txBody>
                    <a:bodyPr/>
                    <a:lstStyle/>
                    <a:p>
                      <a:pPr algn="ctr"/>
                      <a:r>
                        <a:rPr lang="en-US" dirty="0">
                          <a:solidFill>
                            <a:schemeClr val="tx2">
                              <a:lumMod val="60000"/>
                              <a:lumOff val="40000"/>
                            </a:schemeClr>
                          </a:solidFill>
                        </a:rPr>
                        <a:t>23</a:t>
                      </a:r>
                    </a:p>
                  </a:txBody>
                  <a:tcPr/>
                </a:tc>
                <a:tc>
                  <a:txBody>
                    <a:bodyPr/>
                    <a:lstStyle/>
                    <a:p>
                      <a:pPr algn="ctr"/>
                      <a:r>
                        <a:rPr lang="en-US" dirty="0">
                          <a:solidFill>
                            <a:schemeClr val="tx2">
                              <a:lumMod val="60000"/>
                              <a:lumOff val="40000"/>
                            </a:schemeClr>
                          </a:solidFill>
                        </a:rPr>
                        <a:t>21</a:t>
                      </a:r>
                    </a:p>
                  </a:txBody>
                  <a:tcPr/>
                </a:tc>
                <a:tc>
                  <a:txBody>
                    <a:bodyPr/>
                    <a:lstStyle/>
                    <a:p>
                      <a:pPr algn="ctr"/>
                      <a:r>
                        <a:rPr lang="en-US" dirty="0">
                          <a:solidFill>
                            <a:schemeClr val="tx2">
                              <a:lumMod val="60000"/>
                              <a:lumOff val="40000"/>
                            </a:schemeClr>
                          </a:solidFill>
                        </a:rPr>
                        <a:t>29</a:t>
                      </a:r>
                    </a:p>
                  </a:txBody>
                  <a:tcPr>
                    <a:lnT w="12700" cap="flat" cmpd="sng" algn="ctr">
                      <a:noFill/>
                      <a:prstDash val="solid"/>
                      <a:round/>
                      <a:headEnd type="none" w="med" len="med"/>
                      <a:tailEnd type="none" w="med" len="med"/>
                    </a:lnT>
                  </a:tcPr>
                </a:tc>
                <a:tc>
                  <a:txBody>
                    <a:bodyPr/>
                    <a:lstStyle/>
                    <a:p>
                      <a:pPr algn="ctr"/>
                      <a:r>
                        <a:rPr lang="en-US" dirty="0">
                          <a:solidFill>
                            <a:schemeClr val="tx2">
                              <a:lumMod val="60000"/>
                              <a:lumOff val="40000"/>
                            </a:schemeClr>
                          </a:solidFill>
                        </a:rPr>
                        <a:t>23</a:t>
                      </a:r>
                    </a:p>
                  </a:txBody>
                  <a:tcPr/>
                </a:tc>
                <a:tc>
                  <a:txBody>
                    <a:bodyPr/>
                    <a:lstStyle/>
                    <a:p>
                      <a:pPr algn="ctr"/>
                      <a:r>
                        <a:rPr lang="en-US" dirty="0">
                          <a:solidFill>
                            <a:schemeClr val="tx2">
                              <a:lumMod val="60000"/>
                              <a:lumOff val="40000"/>
                            </a:schemeClr>
                          </a:solidFill>
                        </a:rPr>
                        <a:t>14</a:t>
                      </a:r>
                    </a:p>
                  </a:txBody>
                  <a:tcPr/>
                </a:tc>
                <a:tc>
                  <a:txBody>
                    <a:bodyPr/>
                    <a:lstStyle/>
                    <a:p>
                      <a:pPr algn="ctr"/>
                      <a:r>
                        <a:rPr lang="en-US" dirty="0">
                          <a:solidFill>
                            <a:schemeClr val="tx2">
                              <a:lumMod val="60000"/>
                              <a:lumOff val="40000"/>
                            </a:schemeClr>
                          </a:solidFill>
                        </a:rPr>
                        <a:t>NA</a:t>
                      </a:r>
                    </a:p>
                  </a:txBody>
                  <a:tcPr/>
                </a:tc>
                <a:extLst>
                  <a:ext uri="{0D108BD9-81ED-4DB2-BD59-A6C34878D82A}">
                    <a16:rowId xmlns:a16="http://schemas.microsoft.com/office/drawing/2014/main" val="3553106857"/>
                  </a:ext>
                </a:extLst>
              </a:tr>
              <a:tr h="0">
                <a:tc gridSpan="8">
                  <a:txBody>
                    <a:bodyPr/>
                    <a:lstStyle/>
                    <a:p>
                      <a:pPr algn="ctr"/>
                      <a:endParaRPr lang="en-US" sz="300" dirty="0">
                        <a:solidFill>
                          <a:schemeClr val="tx2">
                            <a:lumMod val="60000"/>
                            <a:lumOff val="40000"/>
                          </a:schemeClr>
                        </a:solidFill>
                      </a:endParaRPr>
                    </a:p>
                  </a:txBody>
                  <a:tcPr>
                    <a:solidFill>
                      <a:srgbClr val="1C79B3"/>
                    </a:solidFill>
                  </a:tcPr>
                </a:tc>
                <a:tc hMerge="1">
                  <a:txBody>
                    <a:bodyPr/>
                    <a:lstStyle/>
                    <a:p>
                      <a:pPr algn="ctr"/>
                      <a:endParaRPr lang="en-US" dirty="0"/>
                    </a:p>
                  </a:txBody>
                  <a:tcPr>
                    <a:solidFill>
                      <a:srgbClr val="1C79B3"/>
                    </a:solidFill>
                  </a:tcPr>
                </a:tc>
                <a:tc hMerge="1">
                  <a:txBody>
                    <a:bodyPr/>
                    <a:lstStyle/>
                    <a:p>
                      <a:pPr algn="r"/>
                      <a:endParaRPr lang="en-US" dirty="0">
                        <a:solidFill>
                          <a:schemeClr val="bg1">
                            <a:lumMod val="65000"/>
                          </a:schemeClr>
                        </a:solidFill>
                      </a:endParaRPr>
                    </a:p>
                  </a:txBody>
                  <a:tcPr>
                    <a:solidFill>
                      <a:srgbClr val="1C79B3"/>
                    </a:solidFill>
                  </a:tcPr>
                </a:tc>
                <a:tc hMerge="1">
                  <a:txBody>
                    <a:bodyPr/>
                    <a:lstStyle/>
                    <a:p>
                      <a:pPr algn="r"/>
                      <a:endParaRPr lang="en-US" dirty="0">
                        <a:solidFill>
                          <a:schemeClr val="bg1">
                            <a:lumMod val="65000"/>
                          </a:schemeClr>
                        </a:solidFill>
                      </a:endParaRPr>
                    </a:p>
                  </a:txBody>
                  <a:tcPr>
                    <a:solidFill>
                      <a:srgbClr val="1C79B3"/>
                    </a:solidFill>
                  </a:tcPr>
                </a:tc>
                <a:tc hMerge="1">
                  <a:txBody>
                    <a:bodyPr/>
                    <a:lstStyle/>
                    <a:p>
                      <a:pPr algn="r"/>
                      <a:endParaRPr lang="en-US" dirty="0">
                        <a:solidFill>
                          <a:schemeClr val="bg1">
                            <a:lumMod val="65000"/>
                          </a:schemeClr>
                        </a:solidFill>
                      </a:endParaRPr>
                    </a:p>
                  </a:txBody>
                  <a:tcPr>
                    <a:solidFill>
                      <a:srgbClr val="1C79B3"/>
                    </a:solidFill>
                  </a:tcPr>
                </a:tc>
                <a:tc hMerge="1">
                  <a:txBody>
                    <a:bodyPr/>
                    <a:lstStyle/>
                    <a:p>
                      <a:pPr algn="r"/>
                      <a:endParaRPr lang="en-US" dirty="0">
                        <a:solidFill>
                          <a:schemeClr val="bg1">
                            <a:lumMod val="65000"/>
                          </a:schemeClr>
                        </a:solidFill>
                      </a:endParaRPr>
                    </a:p>
                  </a:txBody>
                  <a:tcPr>
                    <a:solidFill>
                      <a:srgbClr val="1C79B3"/>
                    </a:solidFill>
                  </a:tcPr>
                </a:tc>
                <a:tc hMerge="1">
                  <a:txBody>
                    <a:bodyPr/>
                    <a:lstStyle/>
                    <a:p>
                      <a:pPr algn="r"/>
                      <a:endParaRPr lang="en-US" dirty="0">
                        <a:solidFill>
                          <a:schemeClr val="bg1">
                            <a:lumMod val="65000"/>
                          </a:schemeClr>
                        </a:solidFill>
                      </a:endParaRPr>
                    </a:p>
                  </a:txBody>
                  <a:tcPr>
                    <a:solidFill>
                      <a:srgbClr val="1C79B3"/>
                    </a:solidFill>
                  </a:tcPr>
                </a:tc>
                <a:tc hMerge="1">
                  <a:txBody>
                    <a:bodyPr/>
                    <a:lstStyle/>
                    <a:p>
                      <a:pPr algn="r"/>
                      <a:endParaRPr lang="en-US" dirty="0">
                        <a:solidFill>
                          <a:schemeClr val="bg1">
                            <a:lumMod val="65000"/>
                          </a:schemeClr>
                        </a:solidFill>
                      </a:endParaRPr>
                    </a:p>
                  </a:txBody>
                  <a:tcPr>
                    <a:solidFill>
                      <a:srgbClr val="1C79B3"/>
                    </a:solidFill>
                  </a:tcPr>
                </a:tc>
                <a:extLst>
                  <a:ext uri="{0D108BD9-81ED-4DB2-BD59-A6C34878D82A}">
                    <a16:rowId xmlns:a16="http://schemas.microsoft.com/office/drawing/2014/main" val="10012"/>
                  </a:ext>
                </a:extLst>
              </a:tr>
              <a:tr h="370840">
                <a:tc>
                  <a:txBody>
                    <a:bodyPr/>
                    <a:lstStyle/>
                    <a:p>
                      <a:r>
                        <a:rPr lang="en-US" dirty="0" err="1"/>
                        <a:t>hsCRP</a:t>
                      </a:r>
                      <a:r>
                        <a:rPr lang="en-US" dirty="0"/>
                        <a:t> (mg/L)</a:t>
                      </a:r>
                    </a:p>
                  </a:txBody>
                  <a:tcPr/>
                </a:tc>
                <a:tc>
                  <a:txBody>
                    <a:bodyPr/>
                    <a:lstStyle/>
                    <a:p>
                      <a:pPr algn="ctr"/>
                      <a:r>
                        <a:rPr lang="en-US" dirty="0"/>
                        <a:t>1.8</a:t>
                      </a:r>
                    </a:p>
                  </a:txBody>
                  <a:tcPr>
                    <a:solidFill>
                      <a:schemeClr val="accent2">
                        <a:lumMod val="60000"/>
                        <a:lumOff val="40000"/>
                      </a:schemeClr>
                    </a:solidFill>
                  </a:tcPr>
                </a:tc>
                <a:tc>
                  <a:txBody>
                    <a:bodyPr/>
                    <a:lstStyle/>
                    <a:p>
                      <a:pPr algn="ctr"/>
                      <a:r>
                        <a:rPr lang="en-US" dirty="0">
                          <a:solidFill>
                            <a:schemeClr val="tx2">
                              <a:lumMod val="60000"/>
                              <a:lumOff val="40000"/>
                            </a:schemeClr>
                          </a:solidFill>
                        </a:rPr>
                        <a:t>1.6</a:t>
                      </a:r>
                    </a:p>
                  </a:txBody>
                  <a:tcPr/>
                </a:tc>
                <a:tc>
                  <a:txBody>
                    <a:bodyPr/>
                    <a:lstStyle/>
                    <a:p>
                      <a:pPr algn="ctr"/>
                      <a:r>
                        <a:rPr lang="en-US" dirty="0">
                          <a:solidFill>
                            <a:schemeClr val="tx2">
                              <a:lumMod val="60000"/>
                              <a:lumOff val="40000"/>
                            </a:schemeClr>
                          </a:solidFill>
                        </a:rPr>
                        <a:t>2.0</a:t>
                      </a:r>
                    </a:p>
                  </a:txBody>
                  <a:tcPr/>
                </a:tc>
                <a:tc>
                  <a:txBody>
                    <a:bodyPr/>
                    <a:lstStyle/>
                    <a:p>
                      <a:pPr algn="ctr"/>
                      <a:r>
                        <a:rPr lang="en-US" dirty="0">
                          <a:solidFill>
                            <a:schemeClr val="tx2">
                              <a:lumMod val="60000"/>
                              <a:lumOff val="40000"/>
                            </a:schemeClr>
                          </a:solidFill>
                        </a:rPr>
                        <a:t>0.9</a:t>
                      </a:r>
                    </a:p>
                  </a:txBody>
                  <a:tcPr/>
                </a:tc>
                <a:tc>
                  <a:txBody>
                    <a:bodyPr/>
                    <a:lstStyle/>
                    <a:p>
                      <a:pPr algn="ctr"/>
                      <a:r>
                        <a:rPr lang="en-US" dirty="0">
                          <a:solidFill>
                            <a:schemeClr val="tx2">
                              <a:lumMod val="60000"/>
                              <a:lumOff val="40000"/>
                            </a:schemeClr>
                          </a:solidFill>
                        </a:rPr>
                        <a:t>2.2</a:t>
                      </a:r>
                    </a:p>
                  </a:txBody>
                  <a:tcPr/>
                </a:tc>
                <a:tc>
                  <a:txBody>
                    <a:bodyPr/>
                    <a:lstStyle/>
                    <a:p>
                      <a:pPr algn="ctr"/>
                      <a:r>
                        <a:rPr lang="en-US" dirty="0">
                          <a:solidFill>
                            <a:schemeClr val="tx2">
                              <a:lumMod val="60000"/>
                              <a:lumOff val="40000"/>
                            </a:schemeClr>
                          </a:solidFill>
                        </a:rPr>
                        <a:t>NA</a:t>
                      </a:r>
                    </a:p>
                  </a:txBody>
                  <a:tcPr/>
                </a:tc>
                <a:tc>
                  <a:txBody>
                    <a:bodyPr/>
                    <a:lstStyle/>
                    <a:p>
                      <a:pPr algn="ctr"/>
                      <a:r>
                        <a:rPr lang="en-US" dirty="0">
                          <a:solidFill>
                            <a:schemeClr val="tx2">
                              <a:lumMod val="60000"/>
                              <a:lumOff val="40000"/>
                            </a:schemeClr>
                          </a:solidFill>
                        </a:rPr>
                        <a:t>NA</a:t>
                      </a:r>
                    </a:p>
                  </a:txBody>
                  <a:tcPr/>
                </a:tc>
                <a:extLst>
                  <a:ext uri="{0D108BD9-81ED-4DB2-BD59-A6C34878D82A}">
                    <a16:rowId xmlns:a16="http://schemas.microsoft.com/office/drawing/2014/main" val="2107220698"/>
                  </a:ext>
                </a:extLst>
              </a:tr>
            </a:tbl>
          </a:graphicData>
        </a:graphic>
      </p:graphicFrame>
      <p:sp>
        <p:nvSpPr>
          <p:cNvPr id="6" name="TextBox 5"/>
          <p:cNvSpPr txBox="1"/>
          <p:nvPr/>
        </p:nvSpPr>
        <p:spPr>
          <a:xfrm>
            <a:off x="7928286" y="6581007"/>
            <a:ext cx="122180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Ridker ACC 2017</a:t>
            </a:r>
          </a:p>
        </p:txBody>
      </p:sp>
      <p:sp>
        <p:nvSpPr>
          <p:cNvPr id="5" name="TextBox 4"/>
          <p:cNvSpPr txBox="1"/>
          <p:nvPr/>
        </p:nvSpPr>
        <p:spPr>
          <a:xfrm>
            <a:off x="254000" y="6350000"/>
            <a:ext cx="78867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rPr>
              <a:t>*Does not include SPIRE-SI </a:t>
            </a:r>
          </a:p>
        </p:txBody>
      </p:sp>
      <p:sp>
        <p:nvSpPr>
          <p:cNvPr id="4" name="Rectangle 3"/>
          <p:cNvSpPr/>
          <p:nvPr/>
        </p:nvSpPr>
        <p:spPr>
          <a:xfrm>
            <a:off x="7137783" y="3650782"/>
            <a:ext cx="750627" cy="2866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2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04732" y="1153005"/>
            <a:ext cx="7840017" cy="4909499"/>
            <a:chOff x="1183339" y="1397000"/>
            <a:chExt cx="6436661" cy="4064000"/>
          </a:xfrm>
        </p:grpSpPr>
        <p:graphicFrame>
          <p:nvGraphicFramePr>
            <p:cNvPr id="26" name="Chart 25"/>
            <p:cNvGraphicFramePr/>
            <p:nvPr>
              <p:extLst>
                <p:ext uri="{D42A27DB-BD31-4B8C-83A1-F6EECF244321}">
                  <p14:modId xmlns:p14="http://schemas.microsoft.com/office/powerpoint/2010/main" val="154335484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rot="16200000">
              <a:off x="336931" y="3393574"/>
              <a:ext cx="1970769" cy="2779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Percent Reduction in LDLC</a:t>
              </a:r>
            </a:p>
          </p:txBody>
        </p:sp>
        <p:cxnSp>
          <p:nvCxnSpPr>
            <p:cNvPr id="28" name="Straight Connector 27"/>
            <p:cNvCxnSpPr/>
            <p:nvPr/>
          </p:nvCxnSpPr>
          <p:spPr>
            <a:xfrm flipH="1">
              <a:off x="1877713" y="2513026"/>
              <a:ext cx="5641421" cy="7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78297" y="2116689"/>
              <a:ext cx="0" cy="3192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388559" y="6129867"/>
            <a:ext cx="169333"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0" name="TextBox 9"/>
          <p:cNvSpPr txBox="1"/>
          <p:nvPr/>
        </p:nvSpPr>
        <p:spPr>
          <a:xfrm>
            <a:off x="1566351" y="6079066"/>
            <a:ext cx="13131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12 weeks, 150 mg</a:t>
            </a:r>
          </a:p>
        </p:txBody>
      </p:sp>
      <p:sp>
        <p:nvSpPr>
          <p:cNvPr id="11" name="Rectangle 10"/>
          <p:cNvSpPr/>
          <p:nvPr/>
        </p:nvSpPr>
        <p:spPr>
          <a:xfrm>
            <a:off x="3048087" y="6129861"/>
            <a:ext cx="169333" cy="152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2" name="TextBox 11"/>
          <p:cNvSpPr txBox="1"/>
          <p:nvPr/>
        </p:nvSpPr>
        <p:spPr>
          <a:xfrm>
            <a:off x="3225879" y="6079060"/>
            <a:ext cx="123463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12 weeks, 75 mg</a:t>
            </a:r>
          </a:p>
        </p:txBody>
      </p:sp>
      <p:sp>
        <p:nvSpPr>
          <p:cNvPr id="13" name="Rectangle 12"/>
          <p:cNvSpPr/>
          <p:nvPr/>
        </p:nvSpPr>
        <p:spPr>
          <a:xfrm>
            <a:off x="4707624" y="6129867"/>
            <a:ext cx="169333"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4" name="TextBox 13"/>
          <p:cNvSpPr txBox="1"/>
          <p:nvPr/>
        </p:nvSpPr>
        <p:spPr>
          <a:xfrm>
            <a:off x="4885416" y="6079066"/>
            <a:ext cx="13131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52 weeks, 150 mg</a:t>
            </a:r>
          </a:p>
        </p:txBody>
      </p:sp>
      <p:sp>
        <p:nvSpPr>
          <p:cNvPr id="15" name="Rectangle 14"/>
          <p:cNvSpPr/>
          <p:nvPr/>
        </p:nvSpPr>
        <p:spPr>
          <a:xfrm>
            <a:off x="6341749" y="6138328"/>
            <a:ext cx="169333" cy="1524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6" name="TextBox 15"/>
          <p:cNvSpPr txBox="1"/>
          <p:nvPr/>
        </p:nvSpPr>
        <p:spPr>
          <a:xfrm>
            <a:off x="6519541" y="6087527"/>
            <a:ext cx="13131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26 weeks, 150 mg</a:t>
            </a:r>
          </a:p>
        </p:txBody>
      </p:sp>
      <p:sp>
        <p:nvSpPr>
          <p:cNvPr id="17" name="TextBox 16"/>
          <p:cNvSpPr txBox="1"/>
          <p:nvPr/>
        </p:nvSpPr>
        <p:spPr>
          <a:xfrm>
            <a:off x="450850" y="336552"/>
            <a:ext cx="7745390" cy="830997"/>
          </a:xfrm>
          <a:prstGeom prst="rect">
            <a:avLst/>
          </a:prstGeom>
          <a:noFill/>
        </p:spPr>
        <p:txBody>
          <a:bodyPr wrap="none" rtlCol="0">
            <a:spAutoFit/>
          </a:bodyPr>
          <a:lstStyle/>
          <a:p>
            <a:r>
              <a:rPr lang="en-US" sz="2400" b="1" dirty="0">
                <a:solidFill>
                  <a:srgbClr val="0070C0"/>
                </a:solidFill>
              </a:rPr>
              <a:t>The SPIRE </a:t>
            </a:r>
            <a:r>
              <a:rPr lang="en-US" sz="2400" b="1" dirty="0" err="1">
                <a:solidFill>
                  <a:srgbClr val="0070C0"/>
                </a:solidFill>
              </a:rPr>
              <a:t>Bococizumab</a:t>
            </a:r>
            <a:r>
              <a:rPr lang="en-US" sz="2400" b="1" dirty="0">
                <a:solidFill>
                  <a:srgbClr val="0070C0"/>
                </a:solidFill>
              </a:rPr>
              <a:t> Lipid Lowering Trials :</a:t>
            </a:r>
          </a:p>
          <a:p>
            <a:r>
              <a:rPr lang="en-US" sz="2400" b="1" dirty="0">
                <a:solidFill>
                  <a:srgbClr val="0070C0"/>
                </a:solidFill>
              </a:rPr>
              <a:t>Large Reductions in LDLC with PCSK9 inhibition at 12 weeks</a:t>
            </a:r>
          </a:p>
        </p:txBody>
      </p:sp>
      <p:sp>
        <p:nvSpPr>
          <p:cNvPr id="6" name="Rectangle 5"/>
          <p:cNvSpPr/>
          <p:nvPr/>
        </p:nvSpPr>
        <p:spPr>
          <a:xfrm>
            <a:off x="4616451" y="6007100"/>
            <a:ext cx="3213513" cy="357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29788" y="5503816"/>
            <a:ext cx="3675430" cy="369332"/>
          </a:xfrm>
          <a:prstGeom prst="rect">
            <a:avLst/>
          </a:prstGeom>
          <a:noFill/>
        </p:spPr>
        <p:txBody>
          <a:bodyPr wrap="none" rtlCol="0">
            <a:spAutoFit/>
          </a:bodyPr>
          <a:lstStyle/>
          <a:p>
            <a:r>
              <a:rPr lang="en-US" dirty="0"/>
              <a:t>55.2 % reduction in LDLC at 12 weeks</a:t>
            </a:r>
          </a:p>
        </p:txBody>
      </p:sp>
      <p:sp>
        <p:nvSpPr>
          <p:cNvPr id="19" name="TextBox 18"/>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342152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88559" y="6129867"/>
            <a:ext cx="169333"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0" name="TextBox 9"/>
          <p:cNvSpPr txBox="1"/>
          <p:nvPr/>
        </p:nvSpPr>
        <p:spPr>
          <a:xfrm>
            <a:off x="1566351" y="6079066"/>
            <a:ext cx="13131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12 weeks, 150 mg</a:t>
            </a:r>
          </a:p>
        </p:txBody>
      </p:sp>
      <p:sp>
        <p:nvSpPr>
          <p:cNvPr id="11" name="Rectangle 10"/>
          <p:cNvSpPr/>
          <p:nvPr/>
        </p:nvSpPr>
        <p:spPr>
          <a:xfrm>
            <a:off x="3048087" y="6129861"/>
            <a:ext cx="169333" cy="152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2" name="TextBox 11"/>
          <p:cNvSpPr txBox="1"/>
          <p:nvPr/>
        </p:nvSpPr>
        <p:spPr>
          <a:xfrm>
            <a:off x="3225879" y="6079060"/>
            <a:ext cx="123463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12 weeks, 75 mg</a:t>
            </a:r>
          </a:p>
        </p:txBody>
      </p:sp>
      <p:sp>
        <p:nvSpPr>
          <p:cNvPr id="13" name="Rectangle 12"/>
          <p:cNvSpPr/>
          <p:nvPr/>
        </p:nvSpPr>
        <p:spPr>
          <a:xfrm>
            <a:off x="4707624" y="6129867"/>
            <a:ext cx="169333"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4" name="TextBox 13"/>
          <p:cNvSpPr txBox="1"/>
          <p:nvPr/>
        </p:nvSpPr>
        <p:spPr>
          <a:xfrm>
            <a:off x="4885416" y="6079066"/>
            <a:ext cx="13131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52 weeks, 150 mg</a:t>
            </a:r>
          </a:p>
        </p:txBody>
      </p:sp>
      <p:sp>
        <p:nvSpPr>
          <p:cNvPr id="15" name="Rectangle 14"/>
          <p:cNvSpPr/>
          <p:nvPr/>
        </p:nvSpPr>
        <p:spPr>
          <a:xfrm>
            <a:off x="6341749" y="6138328"/>
            <a:ext cx="169333" cy="1524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6" name="TextBox 15"/>
          <p:cNvSpPr txBox="1"/>
          <p:nvPr/>
        </p:nvSpPr>
        <p:spPr>
          <a:xfrm>
            <a:off x="6519541" y="6087527"/>
            <a:ext cx="13131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26 weeks, 150 mg</a:t>
            </a:r>
          </a:p>
        </p:txBody>
      </p:sp>
      <p:sp>
        <p:nvSpPr>
          <p:cNvPr id="17" name="TextBox 16"/>
          <p:cNvSpPr txBox="1"/>
          <p:nvPr/>
        </p:nvSpPr>
        <p:spPr>
          <a:xfrm>
            <a:off x="450849" y="336552"/>
            <a:ext cx="7718780"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The SPIRE </a:t>
            </a:r>
            <a:r>
              <a:rPr kumimoji="0" lang="en-US" sz="2400" b="1" i="0" u="none" strike="noStrike" kern="0" cap="none" spc="0" normalizeH="0" baseline="0" noProof="0" dirty="0" err="1">
                <a:ln>
                  <a:noFill/>
                </a:ln>
                <a:solidFill>
                  <a:srgbClr val="0070C0"/>
                </a:solidFill>
                <a:effectLst/>
                <a:uLnTx/>
                <a:uFillTx/>
              </a:rPr>
              <a:t>Bococizumab</a:t>
            </a:r>
            <a:r>
              <a:rPr kumimoji="0" lang="en-US" sz="2400" b="1" i="0" u="none" strike="noStrike" kern="0" cap="none" spc="0" normalizeH="0" baseline="0" noProof="0" dirty="0">
                <a:ln>
                  <a:noFill/>
                </a:ln>
                <a:solidFill>
                  <a:srgbClr val="0070C0"/>
                </a:solidFill>
                <a:effectLst/>
                <a:uLnTx/>
                <a:uFillTx/>
              </a:rPr>
              <a:t> Lipid Lowering Trials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Unanticipated Attenuation of LDLC Reductions at 52 weeks</a:t>
            </a:r>
          </a:p>
        </p:txBody>
      </p:sp>
      <p:sp>
        <p:nvSpPr>
          <p:cNvPr id="18" name="TextBox 17"/>
          <p:cNvSpPr txBox="1"/>
          <p:nvPr/>
        </p:nvSpPr>
        <p:spPr>
          <a:xfrm>
            <a:off x="3029788" y="5199803"/>
            <a:ext cx="3675430" cy="646331"/>
          </a:xfrm>
          <a:prstGeom prst="rect">
            <a:avLst/>
          </a:prstGeom>
          <a:noFill/>
        </p:spPr>
        <p:txBody>
          <a:bodyPr wrap="none" rtlCol="0">
            <a:spAutoFit/>
          </a:bodyPr>
          <a:lstStyle/>
          <a:p>
            <a:r>
              <a:rPr lang="en-US" dirty="0"/>
              <a:t>55.2 % reduction in LDLC at 12 weeks</a:t>
            </a:r>
          </a:p>
          <a:p>
            <a:r>
              <a:rPr lang="en-US" dirty="0"/>
              <a:t>42.5 % reduction in LDLC at 52 weeks</a:t>
            </a:r>
          </a:p>
        </p:txBody>
      </p:sp>
      <p:sp>
        <p:nvSpPr>
          <p:cNvPr id="19" name="TextBox 18"/>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grpSp>
        <p:nvGrpSpPr>
          <p:cNvPr id="20" name="Group 19"/>
          <p:cNvGrpSpPr/>
          <p:nvPr/>
        </p:nvGrpSpPr>
        <p:grpSpPr>
          <a:xfrm>
            <a:off x="549530" y="958017"/>
            <a:ext cx="8053286" cy="5118798"/>
            <a:chOff x="1187099" y="1397000"/>
            <a:chExt cx="6432901" cy="4064000"/>
          </a:xfrm>
        </p:grpSpPr>
        <p:graphicFrame>
          <p:nvGraphicFramePr>
            <p:cNvPr id="21" name="Chart 20"/>
            <p:cNvGraphicFramePr/>
            <p:nvPr>
              <p:extLst>
                <p:ext uri="{D42A27DB-BD31-4B8C-83A1-F6EECF244321}">
                  <p14:modId xmlns:p14="http://schemas.microsoft.com/office/powerpoint/2010/main" val="63747617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rot="16200000">
              <a:off x="377222" y="3397333"/>
              <a:ext cx="1890188" cy="27043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Percent Reduction in LDLC</a:t>
              </a:r>
            </a:p>
          </p:txBody>
        </p:sp>
        <p:cxnSp>
          <p:nvCxnSpPr>
            <p:cNvPr id="23" name="Straight Connector 22"/>
            <p:cNvCxnSpPr/>
            <p:nvPr/>
          </p:nvCxnSpPr>
          <p:spPr>
            <a:xfrm flipH="1">
              <a:off x="1883050" y="2491689"/>
              <a:ext cx="5501149" cy="7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874329" y="2117056"/>
              <a:ext cx="8721" cy="3218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897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1133" y="1245412"/>
            <a:ext cx="6789636" cy="4421239"/>
            <a:chOff x="1161917" y="1397000"/>
            <a:chExt cx="6433502" cy="4064000"/>
          </a:xfrm>
        </p:grpSpPr>
        <p:graphicFrame>
          <p:nvGraphicFramePr>
            <p:cNvPr id="4" name="Chart 3"/>
            <p:cNvGraphicFramePr/>
            <p:nvPr>
              <p:extLst/>
            </p:nvPr>
          </p:nvGraphicFramePr>
          <p:xfrm>
            <a:off x="1524000" y="1397000"/>
            <a:ext cx="607141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rot="16200000">
              <a:off x="508070" y="3622875"/>
              <a:ext cx="1628489" cy="3207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Percent Reduction </a:t>
              </a:r>
            </a:p>
          </p:txBody>
        </p:sp>
        <p:cxnSp>
          <p:nvCxnSpPr>
            <p:cNvPr id="5" name="Straight Connector 4"/>
            <p:cNvCxnSpPr/>
            <p:nvPr/>
          </p:nvCxnSpPr>
          <p:spPr>
            <a:xfrm flipH="1">
              <a:off x="1905635" y="2810712"/>
              <a:ext cx="5501149" cy="3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2068142" y="2351547"/>
            <a:ext cx="0" cy="316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85614" y="6129867"/>
            <a:ext cx="169333"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1" name="TextBox 10"/>
          <p:cNvSpPr txBox="1"/>
          <p:nvPr/>
        </p:nvSpPr>
        <p:spPr>
          <a:xfrm>
            <a:off x="2963406" y="6079066"/>
            <a:ext cx="13131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12 weeks, 150 mg</a:t>
            </a:r>
          </a:p>
        </p:txBody>
      </p:sp>
      <p:sp>
        <p:nvSpPr>
          <p:cNvPr id="14" name="Rectangle 13"/>
          <p:cNvSpPr/>
          <p:nvPr/>
        </p:nvSpPr>
        <p:spPr>
          <a:xfrm>
            <a:off x="4462080" y="6129867"/>
            <a:ext cx="169333"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5" name="TextBox 14"/>
          <p:cNvSpPr txBox="1"/>
          <p:nvPr/>
        </p:nvSpPr>
        <p:spPr>
          <a:xfrm>
            <a:off x="4639873" y="6079066"/>
            <a:ext cx="13131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52 weeks, 150 mg</a:t>
            </a:r>
          </a:p>
        </p:txBody>
      </p:sp>
      <p:sp>
        <p:nvSpPr>
          <p:cNvPr id="6" name="Rectangle 5"/>
          <p:cNvSpPr/>
          <p:nvPr/>
        </p:nvSpPr>
        <p:spPr>
          <a:xfrm>
            <a:off x="7333525" y="1645920"/>
            <a:ext cx="717244" cy="1443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0848" y="336550"/>
            <a:ext cx="8079456"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The SPIRE </a:t>
            </a:r>
            <a:r>
              <a:rPr kumimoji="0" lang="en-US" sz="2400" b="1" i="0" u="none" strike="noStrike" kern="0" cap="none" spc="0" normalizeH="0" baseline="0" noProof="0" dirty="0" err="1">
                <a:ln>
                  <a:noFill/>
                </a:ln>
                <a:solidFill>
                  <a:srgbClr val="0070C0"/>
                </a:solidFill>
                <a:effectLst/>
                <a:uLnTx/>
                <a:uFillTx/>
              </a:rPr>
              <a:t>Bococizumab</a:t>
            </a:r>
            <a:r>
              <a:rPr kumimoji="0" lang="en-US" sz="2400" b="1" i="0" u="none" strike="noStrike" kern="0" cap="none" spc="0" normalizeH="0" baseline="0" noProof="0" dirty="0">
                <a:ln>
                  <a:noFill/>
                </a:ln>
                <a:solidFill>
                  <a:srgbClr val="0070C0"/>
                </a:solidFill>
                <a:effectLst/>
                <a:uLnTx/>
                <a:uFillTx/>
              </a:rPr>
              <a:t> Lipid Lowering Trials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rPr>
              <a:t>Unanticipated Attenuation of </a:t>
            </a:r>
            <a:r>
              <a:rPr lang="en-US" sz="2000" b="1" kern="0" dirty="0">
                <a:solidFill>
                  <a:srgbClr val="0070C0"/>
                </a:solidFill>
              </a:rPr>
              <a:t>Efficacy for All Lipid Parameters at</a:t>
            </a:r>
            <a:r>
              <a:rPr kumimoji="0" lang="en-US" sz="2000" b="1" i="0" u="none" strike="noStrike" kern="0" cap="none" spc="0" normalizeH="0" baseline="0" noProof="0" dirty="0">
                <a:ln>
                  <a:noFill/>
                </a:ln>
                <a:solidFill>
                  <a:srgbClr val="0070C0"/>
                </a:solidFill>
                <a:effectLst/>
                <a:uLnTx/>
                <a:uFillTx/>
              </a:rPr>
              <a:t> 52 weeks</a:t>
            </a:r>
          </a:p>
        </p:txBody>
      </p:sp>
      <p:sp>
        <p:nvSpPr>
          <p:cNvPr id="16" name="TextBox 15"/>
          <p:cNvSpPr txBox="1"/>
          <p:nvPr/>
        </p:nvSpPr>
        <p:spPr>
          <a:xfrm>
            <a:off x="7928284" y="6581007"/>
            <a:ext cx="1215717" cy="276999"/>
          </a:xfrm>
          <a:prstGeom prst="rect">
            <a:avLst/>
          </a:prstGeom>
          <a:noFill/>
        </p:spPr>
        <p:txBody>
          <a:bodyPr wrap="none" rtlCol="0">
            <a:spAutoFit/>
          </a:bodyPr>
          <a:lstStyle/>
          <a:p>
            <a:r>
              <a:rPr lang="en-US" sz="1200" dirty="0"/>
              <a:t>Ridker ACC 2017</a:t>
            </a:r>
          </a:p>
        </p:txBody>
      </p:sp>
    </p:spTree>
    <p:extLst>
      <p:ext uri="{BB962C8B-B14F-4D97-AF65-F5344CB8AC3E}">
        <p14:creationId xmlns:p14="http://schemas.microsoft.com/office/powerpoint/2010/main" val="34846531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
      <a:dk1>
        <a:srgbClr val="919191"/>
      </a:dk1>
      <a:lt1>
        <a:srgbClr val="FFFFFF"/>
      </a:lt1>
      <a:dk2>
        <a:srgbClr val="000099"/>
      </a:dk2>
      <a:lt2>
        <a:srgbClr val="FAFD00"/>
      </a:lt2>
      <a:accent1>
        <a:srgbClr val="618FFD"/>
      </a:accent1>
      <a:accent2>
        <a:srgbClr val="00AE00"/>
      </a:accent2>
      <a:accent3>
        <a:srgbClr val="AAAACA"/>
      </a:accent3>
      <a:accent4>
        <a:srgbClr val="DADADA"/>
      </a:accent4>
      <a:accent5>
        <a:srgbClr val="B7C6FE"/>
      </a:accent5>
      <a:accent6>
        <a:srgbClr val="009D00"/>
      </a:accent6>
      <a:hlink>
        <a:srgbClr val="FC0128"/>
      </a:hlink>
      <a:folHlink>
        <a:srgbClr val="CECECE"/>
      </a:folHlink>
    </a:clrScheme>
    <a:fontScheme name="3_Default Design">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2222</Words>
  <Application>Microsoft Office PowerPoint</Application>
  <PresentationFormat>On-screen Show (4:3)</PresentationFormat>
  <Paragraphs>627</Paragraphs>
  <Slides>27</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27</vt:i4>
      </vt:variant>
    </vt:vector>
  </HeadingPairs>
  <TitlesOfParts>
    <vt:vector size="38" baseType="lpstr">
      <vt:lpstr>MS PGothic</vt:lpstr>
      <vt:lpstr>Arial</vt:lpstr>
      <vt:lpstr>Calibri</vt:lpstr>
      <vt:lpstr>Calibri Light</vt:lpstr>
      <vt:lpstr>Times</vt:lpstr>
      <vt:lpstr>Office Theme</vt:lpstr>
      <vt:lpstr>1_Office Theme</vt:lpstr>
      <vt:lpstr>4_Office Theme</vt:lpstr>
      <vt:lpstr>3_Default Design</vt:lpstr>
      <vt:lpstr>2_Office Theme</vt:lpstr>
      <vt:lpstr>3_Office Theme</vt:lpstr>
      <vt:lpstr>Safety and Cardiovascular Efficacy of Bococizumab Among 27,438 High Risk Patients  The SPIRE 1 and SPIRE 2 Cardiovascular Outcome Trials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basis of the completed SPIRE Lipid Lowering trials, the sponsor elected on November 1, 2016 to discontinue further development of bococizumab.   As a consequence of the data in the SPIRE Lipid Lowering trials, the sponsor elected to prematurely stop the ongoing SPIRE-1 and SPIRE-2 outcome trials which had, at that time, randomized 27,438 patients worldwide.   That decision was made with no knowledge by the sponsor or the investigators of any unblinded data within the SPIRE-1 or SPIRE-2 trials.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2017-03-14T09:39:36Z</dcterms:created>
  <dcterms:modified xsi:type="dcterms:W3CDTF">2017-03-16T22:03:20Z</dcterms:modified>
</cp:coreProperties>
</file>