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8" r:id="rId1"/>
    <p:sldMasterId id="2147486769" r:id="rId2"/>
  </p:sldMasterIdLst>
  <p:notesMasterIdLst>
    <p:notesMasterId r:id="rId42"/>
  </p:notesMasterIdLst>
  <p:sldIdLst>
    <p:sldId id="649" r:id="rId3"/>
    <p:sldId id="650" r:id="rId4"/>
    <p:sldId id="651" r:id="rId5"/>
    <p:sldId id="653" r:id="rId6"/>
    <p:sldId id="655" r:id="rId7"/>
    <p:sldId id="656" r:id="rId8"/>
    <p:sldId id="657" r:id="rId9"/>
    <p:sldId id="662" r:id="rId10"/>
    <p:sldId id="658" r:id="rId11"/>
    <p:sldId id="663" r:id="rId12"/>
    <p:sldId id="681" r:id="rId13"/>
    <p:sldId id="682" r:id="rId14"/>
    <p:sldId id="664" r:id="rId15"/>
    <p:sldId id="665" r:id="rId16"/>
    <p:sldId id="684" r:id="rId17"/>
    <p:sldId id="686" r:id="rId18"/>
    <p:sldId id="687" r:id="rId19"/>
    <p:sldId id="669" r:id="rId20"/>
    <p:sldId id="676" r:id="rId21"/>
    <p:sldId id="677" r:id="rId22"/>
    <p:sldId id="678" r:id="rId23"/>
    <p:sldId id="688" r:id="rId24"/>
    <p:sldId id="706" r:id="rId25"/>
    <p:sldId id="707" r:id="rId26"/>
    <p:sldId id="708" r:id="rId27"/>
    <p:sldId id="709" r:id="rId28"/>
    <p:sldId id="710" r:id="rId29"/>
    <p:sldId id="711" r:id="rId30"/>
    <p:sldId id="712" r:id="rId31"/>
    <p:sldId id="713" r:id="rId32"/>
    <p:sldId id="714" r:id="rId33"/>
    <p:sldId id="715" r:id="rId34"/>
    <p:sldId id="716" r:id="rId35"/>
    <p:sldId id="717" r:id="rId36"/>
    <p:sldId id="718" r:id="rId37"/>
    <p:sldId id="719" r:id="rId38"/>
    <p:sldId id="720" r:id="rId39"/>
    <p:sldId id="721" r:id="rId40"/>
    <p:sldId id="705" r:id="rId41"/>
  </p:sldIdLst>
  <p:sldSz cx="12192000" cy="6858000"/>
  <p:notesSz cx="7099300" cy="10234613"/>
  <p:defaultTextStyle>
    <a:defPPr>
      <a:defRPr lang="en-GB"/>
    </a:defPPr>
    <a:lvl1pPr algn="l" rtl="0" eaLnBrk="0" fontAlgn="base" hangingPunct="0">
      <a:spcBef>
        <a:spcPct val="0"/>
      </a:spcBef>
      <a:spcAft>
        <a:spcPct val="0"/>
      </a:spcAft>
      <a:defRPr b="1" kern="1200">
        <a:solidFill>
          <a:schemeClr val="tx1"/>
        </a:solidFill>
        <a:latin typeface="Arial" charset="0"/>
        <a:ea typeface="MS PGothic" charset="-128"/>
        <a:cs typeface="+mn-cs"/>
      </a:defRPr>
    </a:lvl1pPr>
    <a:lvl2pPr marL="457200" algn="l" rtl="0" eaLnBrk="0" fontAlgn="base" hangingPunct="0">
      <a:spcBef>
        <a:spcPct val="0"/>
      </a:spcBef>
      <a:spcAft>
        <a:spcPct val="0"/>
      </a:spcAft>
      <a:defRPr b="1"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b="1"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b="1"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b="1" kern="1200">
        <a:solidFill>
          <a:schemeClr val="tx1"/>
        </a:solidFill>
        <a:latin typeface="Arial" charset="0"/>
        <a:ea typeface="MS PGothic" charset="-128"/>
        <a:cs typeface="+mn-cs"/>
      </a:defRPr>
    </a:lvl5pPr>
    <a:lvl6pPr marL="2286000" algn="l" defTabSz="914400" rtl="0" eaLnBrk="1" latinLnBrk="0" hangingPunct="1">
      <a:defRPr b="1" kern="1200">
        <a:solidFill>
          <a:schemeClr val="tx1"/>
        </a:solidFill>
        <a:latin typeface="Arial" charset="0"/>
        <a:ea typeface="MS PGothic" charset="-128"/>
        <a:cs typeface="+mn-cs"/>
      </a:defRPr>
    </a:lvl6pPr>
    <a:lvl7pPr marL="2743200" algn="l" defTabSz="914400" rtl="0" eaLnBrk="1" latinLnBrk="0" hangingPunct="1">
      <a:defRPr b="1" kern="1200">
        <a:solidFill>
          <a:schemeClr val="tx1"/>
        </a:solidFill>
        <a:latin typeface="Arial" charset="0"/>
        <a:ea typeface="MS PGothic" charset="-128"/>
        <a:cs typeface="+mn-cs"/>
      </a:defRPr>
    </a:lvl7pPr>
    <a:lvl8pPr marL="3200400" algn="l" defTabSz="914400" rtl="0" eaLnBrk="1" latinLnBrk="0" hangingPunct="1">
      <a:defRPr b="1" kern="1200">
        <a:solidFill>
          <a:schemeClr val="tx1"/>
        </a:solidFill>
        <a:latin typeface="Arial" charset="0"/>
        <a:ea typeface="MS PGothic" charset="-128"/>
        <a:cs typeface="+mn-cs"/>
      </a:defRPr>
    </a:lvl8pPr>
    <a:lvl9pPr marL="3657600" algn="l" defTabSz="914400" rtl="0" eaLnBrk="1" latinLnBrk="0" hangingPunct="1">
      <a:defRPr b="1" kern="1200">
        <a:solidFill>
          <a:schemeClr val="tx1"/>
        </a:solidFill>
        <a:latin typeface="Arial" charset="0"/>
        <a:ea typeface="MS PGothic" charset="-128"/>
        <a:cs typeface="+mn-cs"/>
      </a:defRPr>
    </a:lvl9pPr>
  </p:defaultTextStyle>
  <p:extLst>
    <p:ext uri="{EFAFB233-063F-42B5-8137-9DF3F51BA10A}">
      <p15:sldGuideLst xmlns:p15="http://schemas.microsoft.com/office/powerpoint/2012/main" xmlns="">
        <p15:guide id="1" orient="horz" pos="240">
          <p15:clr>
            <a:srgbClr val="A4A3A4"/>
          </p15:clr>
        </p15:guide>
        <p15:guide id="2" orient="horz" pos="528">
          <p15:clr>
            <a:srgbClr val="A4A3A4"/>
          </p15:clr>
        </p15:guide>
        <p15:guide id="3" orient="horz" pos="4080">
          <p15:clr>
            <a:srgbClr val="A4A3A4"/>
          </p15:clr>
        </p15:guide>
        <p15:guide id="4" pos="7488">
          <p15:clr>
            <a:srgbClr val="A4A3A4"/>
          </p15:clr>
        </p15:guide>
        <p15:guide id="5" pos="3840">
          <p15:clr>
            <a:srgbClr val="A4A3A4"/>
          </p15:clr>
        </p15:guide>
        <p15:guide id="6" pos="7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nesh Patel" initials="" lastIdx="15" clrIdx="0"/>
  <p:cmAuthor id="1" name="Elizabeth Cook" initials="EC" lastIdx="2" clrIdx="1">
    <p:extLst/>
  </p:cmAuthor>
  <p:cmAuthor id="2" name="Bell, John P" initials="BJP" lastIdx="12" clrIdx="2">
    <p:extLst/>
  </p:cmAuthor>
  <p:cmAuthor id="3" name="Elvelin, Lars" initials="EL" lastIdx="2" clrIdx="3">
    <p:extLst/>
  </p:cmAuthor>
  <p:cmAuthor id="4" name="Iris Baumgartner" initials="IB" lastIdx="2"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FFFF99"/>
    <a:srgbClr val="F8F8F8"/>
    <a:srgbClr val="B9C33B"/>
    <a:srgbClr val="F3BB33"/>
    <a:srgbClr val="830051"/>
    <a:srgbClr val="F35733"/>
    <a:srgbClr val="F333BB"/>
    <a:srgbClr val="9B3373"/>
    <a:srgbClr val="6F59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26"/>
    <p:restoredTop sz="88067"/>
  </p:normalViewPr>
  <p:slideViewPr>
    <p:cSldViewPr>
      <p:cViewPr varScale="1">
        <p:scale>
          <a:sx n="85" d="100"/>
          <a:sy n="85" d="100"/>
        </p:scale>
        <p:origin x="-368" y="-112"/>
      </p:cViewPr>
      <p:guideLst>
        <p:guide orient="horz" pos="240"/>
        <p:guide orient="horz" pos="528"/>
        <p:guide orient="horz" pos="4080"/>
        <p:guide pos="7488"/>
        <p:guide pos="3840"/>
        <p:guide pos="768"/>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notesMaster" Target="notesMasters/notesMaster1.xml"/><Relationship Id="rId43" Type="http://schemas.openxmlformats.org/officeDocument/2006/relationships/printerSettings" Target="printerSettings/printerSettings1.bin"/><Relationship Id="rId44" Type="http://schemas.openxmlformats.org/officeDocument/2006/relationships/commentAuthors" Target="commentAuthors.xml"/><Relationship Id="rId45"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4" dt="2016-11-08T22:34:57.511" idx="2">
    <p:pos x="10" y="10"/>
    <p:text/>
    <p:extLst>
      <p:ext uri="{C676402C-5697-4E1C-873F-D02D1690AC5C}">
        <p15:threadingInfo xmlns:p15="http://schemas.microsoft.com/office/powerpoint/2012/main" xmlns=""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eaLnBrk="1" hangingPunct="1">
              <a:defRPr sz="1200">
                <a:latin typeface="Arial" charset="0"/>
                <a:ea typeface="+mn-ea"/>
                <a:cs typeface="+mn-cs"/>
              </a:defRPr>
            </a:lvl1pPr>
          </a:lstStyle>
          <a:p>
            <a:pPr>
              <a:defRPr/>
            </a:pPr>
            <a:endParaRPr lang="sv-SE"/>
          </a:p>
        </p:txBody>
      </p:sp>
      <p:sp>
        <p:nvSpPr>
          <p:cNvPr id="3" name="Date Placeholder 2"/>
          <p:cNvSpPr>
            <a:spLocks noGrp="1"/>
          </p:cNvSpPr>
          <p:nvPr>
            <p:ph type="dt" idx="1"/>
          </p:nvPr>
        </p:nvSpPr>
        <p:spPr>
          <a:xfrm>
            <a:off x="4021138" y="0"/>
            <a:ext cx="3076575" cy="5111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ea typeface="MS PGothic" panose="020B0600070205080204" pitchFamily="34" charset="-128"/>
                <a:cs typeface="Arial" panose="020B0604020202020204" pitchFamily="34" charset="0"/>
              </a:defRPr>
            </a:lvl1pPr>
          </a:lstStyle>
          <a:p>
            <a:pPr>
              <a:defRPr/>
            </a:pPr>
            <a:fld id="{63D3D838-6020-8A43-8868-AD5F69D0279A}" type="datetimeFigureOut">
              <a:rPr lang="sv-SE"/>
              <a:pPr>
                <a:defRPr/>
              </a:pPr>
              <a:t>13/11/16</a:t>
            </a:fld>
            <a:endParaRPr lang="sv-SE"/>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1440" tIns="45720" rIns="91440" bIns="45720" rtlCol="0" anchor="ctr"/>
          <a:lstStyle/>
          <a:p>
            <a:pPr lvl="0"/>
            <a:endParaRPr lang="sv-SE" noProof="0"/>
          </a:p>
        </p:txBody>
      </p:sp>
      <p:sp>
        <p:nvSpPr>
          <p:cNvPr id="5" name="Notes Placeholder 4"/>
          <p:cNvSpPr>
            <a:spLocks noGrp="1"/>
          </p:cNvSpPr>
          <p:nvPr>
            <p:ph type="body" sz="quarter" idx="3"/>
          </p:nvPr>
        </p:nvSpPr>
        <p:spPr>
          <a:xfrm>
            <a:off x="709613" y="4860925"/>
            <a:ext cx="5680075" cy="4605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v-SE" noProof="0"/>
          </a:p>
        </p:txBody>
      </p:sp>
      <p:sp>
        <p:nvSpPr>
          <p:cNvPr id="6" name="Footer Placeholder 5"/>
          <p:cNvSpPr>
            <a:spLocks noGrp="1"/>
          </p:cNvSpPr>
          <p:nvPr>
            <p:ph type="ftr" sz="quarter" idx="4"/>
          </p:nvPr>
        </p:nvSpPr>
        <p:spPr>
          <a:xfrm>
            <a:off x="0" y="9721850"/>
            <a:ext cx="3076575" cy="511175"/>
          </a:xfrm>
          <a:prstGeom prst="rect">
            <a:avLst/>
          </a:prstGeom>
        </p:spPr>
        <p:txBody>
          <a:bodyPr vert="horz" lIns="91440" tIns="45720" rIns="91440" bIns="45720" rtlCol="0" anchor="b"/>
          <a:lstStyle>
            <a:lvl1pPr algn="l" eaLnBrk="1" hangingPunct="1">
              <a:defRPr sz="1200">
                <a:latin typeface="Arial" charset="0"/>
                <a:ea typeface="+mn-ea"/>
                <a:cs typeface="+mn-cs"/>
              </a:defRPr>
            </a:lvl1pPr>
          </a:lstStyle>
          <a:p>
            <a:pPr>
              <a:defRPr/>
            </a:pPr>
            <a:endParaRPr lang="sv-SE"/>
          </a:p>
        </p:txBody>
      </p:sp>
      <p:sp>
        <p:nvSpPr>
          <p:cNvPr id="7" name="Slide Number Placeholder 6"/>
          <p:cNvSpPr>
            <a:spLocks noGrp="1"/>
          </p:cNvSpPr>
          <p:nvPr>
            <p:ph type="sldNum" sz="quarter" idx="5"/>
          </p:nvPr>
        </p:nvSpPr>
        <p:spPr>
          <a:xfrm>
            <a:off x="4021138" y="9721850"/>
            <a:ext cx="3076575" cy="5111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ea typeface="MS PGothic" panose="020B0600070205080204" pitchFamily="34" charset="-128"/>
                <a:cs typeface="Arial" panose="020B0604020202020204" pitchFamily="34" charset="0"/>
              </a:defRPr>
            </a:lvl1pPr>
          </a:lstStyle>
          <a:p>
            <a:pPr>
              <a:defRPr/>
            </a:pPr>
            <a:fld id="{E263FA90-F59F-7440-ACC0-08792A5ACE13}" type="slidenum">
              <a:rPr lang="sv-SE"/>
              <a:pPr>
                <a:defRPr/>
              </a:pPr>
              <a:t>‹#›</a:t>
            </a:fld>
            <a:endParaRPr lang="sv-SE"/>
          </a:p>
        </p:txBody>
      </p:sp>
    </p:spTree>
    <p:extLst>
      <p:ext uri="{BB962C8B-B14F-4D97-AF65-F5344CB8AC3E}">
        <p14:creationId xmlns:p14="http://schemas.microsoft.com/office/powerpoint/2010/main" val="16604376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defRPr>
            </a:lvl1pPr>
            <a:lvl2pPr marL="742950" indent="-285750">
              <a:spcBef>
                <a:spcPct val="30000"/>
              </a:spcBef>
              <a:defRPr sz="1200">
                <a:solidFill>
                  <a:schemeClr val="tx1"/>
                </a:solidFill>
                <a:latin typeface="Calibri" charset="0"/>
                <a:ea typeface="MS PGothic" charset="-128"/>
              </a:defRPr>
            </a:lvl2pPr>
            <a:lvl3pPr marL="1143000" indent="-228600">
              <a:spcBef>
                <a:spcPct val="30000"/>
              </a:spcBef>
              <a:defRPr sz="1200">
                <a:solidFill>
                  <a:schemeClr val="tx1"/>
                </a:solidFill>
                <a:latin typeface="Calibri" charset="0"/>
                <a:ea typeface="MS PGothic" charset="-128"/>
              </a:defRPr>
            </a:lvl3pPr>
            <a:lvl4pPr marL="1600200" indent="-228600">
              <a:spcBef>
                <a:spcPct val="30000"/>
              </a:spcBef>
              <a:defRPr sz="1200">
                <a:solidFill>
                  <a:schemeClr val="tx1"/>
                </a:solidFill>
                <a:latin typeface="Calibri" charset="0"/>
                <a:ea typeface="MS PGothic" charset="-128"/>
              </a:defRPr>
            </a:lvl4pPr>
            <a:lvl5pPr marL="2057400" indent="-228600">
              <a:spcBef>
                <a:spcPct val="30000"/>
              </a:spcBef>
              <a:defRPr sz="1200">
                <a:solidFill>
                  <a:schemeClr val="tx1"/>
                </a:solidFill>
                <a:latin typeface="Calibri" charset="0"/>
                <a:ea typeface="MS PGothic" charset="-128"/>
              </a:defRPr>
            </a:lvl5pPr>
            <a:lvl6pPr marL="2514600" indent="-228600" eaLnBrk="0" fontAlgn="base" hangingPunct="0">
              <a:spcBef>
                <a:spcPct val="30000"/>
              </a:spcBef>
              <a:spcAft>
                <a:spcPct val="0"/>
              </a:spcAft>
              <a:defRPr sz="1200">
                <a:solidFill>
                  <a:schemeClr val="tx1"/>
                </a:solidFill>
                <a:latin typeface="Calibri" charset="0"/>
                <a:ea typeface="MS PGothic" charset="-128"/>
              </a:defRPr>
            </a:lvl6pPr>
            <a:lvl7pPr marL="2971800" indent="-228600" eaLnBrk="0" fontAlgn="base" hangingPunct="0">
              <a:spcBef>
                <a:spcPct val="30000"/>
              </a:spcBef>
              <a:spcAft>
                <a:spcPct val="0"/>
              </a:spcAft>
              <a:defRPr sz="1200">
                <a:solidFill>
                  <a:schemeClr val="tx1"/>
                </a:solidFill>
                <a:latin typeface="Calibri" charset="0"/>
                <a:ea typeface="MS PGothic" charset="-128"/>
              </a:defRPr>
            </a:lvl7pPr>
            <a:lvl8pPr marL="3429000" indent="-228600" eaLnBrk="0" fontAlgn="base" hangingPunct="0">
              <a:spcBef>
                <a:spcPct val="30000"/>
              </a:spcBef>
              <a:spcAft>
                <a:spcPct val="0"/>
              </a:spcAft>
              <a:defRPr sz="1200">
                <a:solidFill>
                  <a:schemeClr val="tx1"/>
                </a:solidFill>
                <a:latin typeface="Calibri" charset="0"/>
                <a:ea typeface="MS PGothic" charset="-128"/>
              </a:defRPr>
            </a:lvl8pPr>
            <a:lvl9pPr marL="3886200" indent="-228600" eaLnBrk="0" fontAlgn="base" hangingPunct="0">
              <a:spcBef>
                <a:spcPct val="30000"/>
              </a:spcBef>
              <a:spcAft>
                <a:spcPct val="0"/>
              </a:spcAft>
              <a:defRPr sz="1200">
                <a:solidFill>
                  <a:schemeClr val="tx1"/>
                </a:solidFill>
                <a:latin typeface="Calibri" charset="0"/>
                <a:ea typeface="MS PGothic" charset="-128"/>
              </a:defRPr>
            </a:lvl9pPr>
          </a:lstStyle>
          <a:p>
            <a:pPr>
              <a:spcBef>
                <a:spcPct val="0"/>
              </a:spcBef>
            </a:pPr>
            <a:fld id="{3DFA9BFA-CC92-B043-9EBA-6ECDAA6A9936}" type="slidenum">
              <a:rPr lang="en-US" altLang="en-US">
                <a:solidFill>
                  <a:srgbClr val="000000"/>
                </a:solidFill>
                <a:latin typeface="Arial" charset="0"/>
              </a:rPr>
              <a:pPr>
                <a:spcBef>
                  <a:spcPct val="0"/>
                </a:spcBef>
              </a:pPr>
              <a:t>4</a:t>
            </a:fld>
            <a:endParaRPr lang="en-US" altLang="en-US">
              <a:solidFill>
                <a:srgbClr val="000000"/>
              </a:solidFill>
              <a:latin typeface="Arial" charset="0"/>
            </a:endParaRPr>
          </a:p>
        </p:txBody>
      </p:sp>
      <p:sp>
        <p:nvSpPr>
          <p:cNvPr id="80899" name="Rectangle 2"/>
          <p:cNvSpPr>
            <a:spLocks noGrp="1" noRot="1" noChangeAspect="1" noChangeArrowheads="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0900" name="Rectangle 3"/>
          <p:cNvSpPr>
            <a:spLocks noGrp="1" noChangeArrowheads="1"/>
          </p:cNvSpPr>
          <p:nvPr>
            <p:ph type="body" idx="1"/>
          </p:nvPr>
        </p:nvSpPr>
        <p:spPr bwMode="auto">
          <a:xfrm>
            <a:off x="946150" y="4860925"/>
            <a:ext cx="5207000" cy="4605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sv-SE" altLang="en-US">
              <a:ea typeface="MS PGothic" charset="-128"/>
            </a:endParaRPr>
          </a:p>
        </p:txBody>
      </p:sp>
      <p:sp>
        <p:nvSpPr>
          <p:cNvPr id="80901" name="Text Box 4"/>
          <p:cNvSpPr txBox="1">
            <a:spLocks noChangeArrowheads="1"/>
          </p:cNvSpPr>
          <p:nvPr/>
        </p:nvSpPr>
        <p:spPr bwMode="auto">
          <a:xfrm>
            <a:off x="1243013" y="8604250"/>
            <a:ext cx="428783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spAutoFit/>
          </a:bodyPr>
          <a:lstStyle>
            <a:lvl1pPr>
              <a:spcBef>
                <a:spcPct val="30000"/>
              </a:spcBef>
              <a:defRPr sz="1200">
                <a:solidFill>
                  <a:schemeClr val="tx1"/>
                </a:solidFill>
                <a:latin typeface="Calibri" charset="0"/>
                <a:ea typeface="MS PGothic" charset="-128"/>
              </a:defRPr>
            </a:lvl1pPr>
            <a:lvl2pPr marL="742950" indent="-285750">
              <a:spcBef>
                <a:spcPct val="30000"/>
              </a:spcBef>
              <a:defRPr sz="1200">
                <a:solidFill>
                  <a:schemeClr val="tx1"/>
                </a:solidFill>
                <a:latin typeface="Calibri" charset="0"/>
                <a:ea typeface="MS PGothic" charset="-128"/>
              </a:defRPr>
            </a:lvl2pPr>
            <a:lvl3pPr marL="1143000" indent="-228600">
              <a:spcBef>
                <a:spcPct val="30000"/>
              </a:spcBef>
              <a:defRPr sz="1200">
                <a:solidFill>
                  <a:schemeClr val="tx1"/>
                </a:solidFill>
                <a:latin typeface="Calibri" charset="0"/>
                <a:ea typeface="MS PGothic" charset="-128"/>
              </a:defRPr>
            </a:lvl3pPr>
            <a:lvl4pPr marL="1600200" indent="-228600">
              <a:spcBef>
                <a:spcPct val="30000"/>
              </a:spcBef>
              <a:defRPr sz="1200">
                <a:solidFill>
                  <a:schemeClr val="tx1"/>
                </a:solidFill>
                <a:latin typeface="Calibri" charset="0"/>
                <a:ea typeface="MS PGothic" charset="-128"/>
              </a:defRPr>
            </a:lvl4pPr>
            <a:lvl5pPr marL="2057400" indent="-228600">
              <a:spcBef>
                <a:spcPct val="30000"/>
              </a:spcBef>
              <a:defRPr sz="1200">
                <a:solidFill>
                  <a:schemeClr val="tx1"/>
                </a:solidFill>
                <a:latin typeface="Calibri" charset="0"/>
                <a:ea typeface="MS PGothic" charset="-128"/>
              </a:defRPr>
            </a:lvl5pPr>
            <a:lvl6pPr marL="2514600" indent="-228600" eaLnBrk="0" fontAlgn="base" hangingPunct="0">
              <a:spcBef>
                <a:spcPct val="30000"/>
              </a:spcBef>
              <a:spcAft>
                <a:spcPct val="0"/>
              </a:spcAft>
              <a:defRPr sz="1200">
                <a:solidFill>
                  <a:schemeClr val="tx1"/>
                </a:solidFill>
                <a:latin typeface="Calibri" charset="0"/>
                <a:ea typeface="MS PGothic" charset="-128"/>
              </a:defRPr>
            </a:lvl6pPr>
            <a:lvl7pPr marL="2971800" indent="-228600" eaLnBrk="0" fontAlgn="base" hangingPunct="0">
              <a:spcBef>
                <a:spcPct val="30000"/>
              </a:spcBef>
              <a:spcAft>
                <a:spcPct val="0"/>
              </a:spcAft>
              <a:defRPr sz="1200">
                <a:solidFill>
                  <a:schemeClr val="tx1"/>
                </a:solidFill>
                <a:latin typeface="Calibri" charset="0"/>
                <a:ea typeface="MS PGothic" charset="-128"/>
              </a:defRPr>
            </a:lvl7pPr>
            <a:lvl8pPr marL="3429000" indent="-228600" eaLnBrk="0" fontAlgn="base" hangingPunct="0">
              <a:spcBef>
                <a:spcPct val="30000"/>
              </a:spcBef>
              <a:spcAft>
                <a:spcPct val="0"/>
              </a:spcAft>
              <a:defRPr sz="1200">
                <a:solidFill>
                  <a:schemeClr val="tx1"/>
                </a:solidFill>
                <a:latin typeface="Calibri" charset="0"/>
                <a:ea typeface="MS PGothic" charset="-128"/>
              </a:defRPr>
            </a:lvl8pPr>
            <a:lvl9pPr marL="3886200" indent="-228600" eaLnBrk="0" fontAlgn="base" hangingPunct="0">
              <a:spcBef>
                <a:spcPct val="30000"/>
              </a:spcBef>
              <a:spcAft>
                <a:spcPct val="0"/>
              </a:spcAft>
              <a:defRPr sz="1200">
                <a:solidFill>
                  <a:schemeClr val="tx1"/>
                </a:solidFill>
                <a:latin typeface="Calibri" charset="0"/>
                <a:ea typeface="MS PGothic" charset="-128"/>
              </a:defRPr>
            </a:lvl9pPr>
          </a:lstStyle>
          <a:p>
            <a:pPr>
              <a:lnSpc>
                <a:spcPct val="90000"/>
              </a:lnSpc>
              <a:spcBef>
                <a:spcPct val="50000"/>
              </a:spcBef>
            </a:pPr>
            <a:r>
              <a:rPr lang="en-US" altLang="en-US" sz="900" b="0">
                <a:solidFill>
                  <a:srgbClr val="000000"/>
                </a:solidFill>
                <a:latin typeface="Arial" charset="0"/>
              </a:rPr>
              <a:t>CAPRIE Steering Committee. A randomised, blinded, trial of clopidogrel versus aspirin in patients at risk of ischaemic events (CAPRIE). </a:t>
            </a:r>
            <a:r>
              <a:rPr lang="en-US" altLang="en-US" sz="900" b="0" i="1">
                <a:solidFill>
                  <a:srgbClr val="000000"/>
                </a:solidFill>
                <a:latin typeface="Arial" charset="0"/>
              </a:rPr>
              <a:t>Lancet.</a:t>
            </a:r>
            <a:r>
              <a:rPr lang="en-US" altLang="en-US" sz="900" b="0">
                <a:solidFill>
                  <a:srgbClr val="000000"/>
                </a:solidFill>
                <a:latin typeface="Arial" charset="0"/>
              </a:rPr>
              <a:t> 1996;348:1329-1339.</a:t>
            </a:r>
          </a:p>
        </p:txBody>
      </p:sp>
    </p:spTree>
    <p:extLst>
      <p:ext uri="{BB962C8B-B14F-4D97-AF65-F5344CB8AC3E}">
        <p14:creationId xmlns:p14="http://schemas.microsoft.com/office/powerpoint/2010/main" val="994445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t>Patients undergoing peripheral revascularization have increased cardiovascular and local event rates </a:t>
            </a:r>
            <a:r>
              <a:rPr lang="en-GB" b="1" dirty="0"/>
              <a:t>early on</a:t>
            </a:r>
            <a:r>
              <a:rPr lang="en-GB" baseline="30000" dirty="0"/>
              <a:t>1</a:t>
            </a:r>
          </a:p>
          <a:p>
            <a:pPr marL="0" marR="0" indent="0" algn="l" defTabSz="914400" rtl="0" eaLnBrk="0" fontAlgn="base" latinLnBrk="0" hangingPunct="0">
              <a:lnSpc>
                <a:spcPct val="100000"/>
              </a:lnSpc>
              <a:spcBef>
                <a:spcPct val="30000"/>
              </a:spcBef>
              <a:spcAft>
                <a:spcPct val="0"/>
              </a:spcAft>
              <a:buClrTx/>
              <a:buSzTx/>
              <a:buFontTx/>
              <a:buNone/>
              <a:tabLst/>
              <a:defRPr/>
            </a:pPr>
            <a:r>
              <a:rPr lang="en-GB" b="0" dirty="0"/>
              <a:t>It remains to be defined whether this continues in a </a:t>
            </a:r>
            <a:r>
              <a:rPr lang="en-GB" dirty="0"/>
              <a:t>mid-term perspective </a:t>
            </a:r>
            <a:r>
              <a:rPr lang="en-GB" b="0" dirty="0"/>
              <a:t>compared to the overall PAD population, giving the rational for the following post hoc subgroup analysis</a:t>
            </a:r>
            <a:endParaRPr lang="en-GB" baseline="3000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a:t>Antithrombotic regimens for </a:t>
            </a:r>
            <a:r>
              <a:rPr lang="en-US" dirty="0"/>
              <a:t>long-term </a:t>
            </a:r>
            <a:r>
              <a:rPr lang="en-US" b="0" dirty="0"/>
              <a:t>management of PAD patients after prior revascularization is not defined</a:t>
            </a:r>
            <a:r>
              <a:rPr lang="en-US" b="0" baseline="30000" dirty="0"/>
              <a:t>2,3</a:t>
            </a:r>
          </a:p>
          <a:p>
            <a:endParaRPr lang="de-DE" dirty="0"/>
          </a:p>
        </p:txBody>
      </p:sp>
      <p:sp>
        <p:nvSpPr>
          <p:cNvPr id="4" name="Foliennummernplatzhalter 3"/>
          <p:cNvSpPr>
            <a:spLocks noGrp="1"/>
          </p:cNvSpPr>
          <p:nvPr>
            <p:ph type="sldNum" sz="quarter" idx="10"/>
          </p:nvPr>
        </p:nvSpPr>
        <p:spPr/>
        <p:txBody>
          <a:bodyPr/>
          <a:lstStyle/>
          <a:p>
            <a:pPr>
              <a:defRPr/>
            </a:pPr>
            <a:fld id="{E263FA90-F59F-7440-ACC0-08792A5ACE13}" type="slidenum">
              <a:rPr lang="sv-SE" smtClean="0">
                <a:solidFill>
                  <a:prstClr val="black"/>
                </a:solidFill>
              </a:rPr>
              <a:pPr>
                <a:defRPr/>
              </a:pPr>
              <a:t>25</a:t>
            </a:fld>
            <a:endParaRPr lang="sv-SE">
              <a:solidFill>
                <a:prstClr val="black"/>
              </a:solidFill>
            </a:endParaRPr>
          </a:p>
        </p:txBody>
      </p:sp>
    </p:spTree>
    <p:extLst>
      <p:ext uri="{BB962C8B-B14F-4D97-AF65-F5344CB8AC3E}">
        <p14:creationId xmlns:p14="http://schemas.microsoft.com/office/powerpoint/2010/main" val="1831341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dirty="0" err="1">
                <a:solidFill>
                  <a:srgbClr val="000000"/>
                </a:solidFill>
              </a:rPr>
              <a:t>Efficacy</a:t>
            </a:r>
            <a:r>
              <a:rPr lang="de-DE" dirty="0">
                <a:solidFill>
                  <a:srgbClr val="000000"/>
                </a:solidFill>
              </a:rPr>
              <a:t> &amp; </a:t>
            </a:r>
            <a:r>
              <a:rPr lang="de-DE" dirty="0" err="1">
                <a:solidFill>
                  <a:srgbClr val="000000"/>
                </a:solidFill>
              </a:rPr>
              <a:t>Safety</a:t>
            </a:r>
            <a:r>
              <a:rPr lang="de-DE" dirty="0">
                <a:solidFill>
                  <a:srgbClr val="000000"/>
                </a:solidFill>
              </a:rPr>
              <a:t> </a:t>
            </a:r>
            <a:r>
              <a:rPr lang="de-DE" dirty="0" err="1">
                <a:solidFill>
                  <a:srgbClr val="000000"/>
                </a:solidFill>
              </a:rPr>
              <a:t>of</a:t>
            </a:r>
            <a:r>
              <a:rPr lang="de-DE" dirty="0">
                <a:solidFill>
                  <a:srgbClr val="000000"/>
                </a:solidFill>
              </a:rPr>
              <a:t> </a:t>
            </a:r>
            <a:r>
              <a:rPr lang="de-DE" dirty="0" err="1">
                <a:solidFill>
                  <a:srgbClr val="000000"/>
                </a:solidFill>
              </a:rPr>
              <a:t>Antiplatelet</a:t>
            </a:r>
            <a:r>
              <a:rPr lang="de-DE" dirty="0">
                <a:solidFill>
                  <a:srgbClr val="000000"/>
                </a:solidFill>
              </a:rPr>
              <a:t> </a:t>
            </a:r>
            <a:r>
              <a:rPr lang="de-DE" dirty="0" err="1">
                <a:solidFill>
                  <a:srgbClr val="000000"/>
                </a:solidFill>
              </a:rPr>
              <a:t>Agents</a:t>
            </a:r>
            <a:r>
              <a:rPr lang="de-DE" dirty="0">
                <a:solidFill>
                  <a:srgbClr val="000000"/>
                </a:solidFill>
              </a:rPr>
              <a:t> </a:t>
            </a:r>
            <a:r>
              <a:rPr lang="de-DE" dirty="0" err="1">
                <a:solidFill>
                  <a:srgbClr val="000000"/>
                </a:solidFill>
              </a:rPr>
              <a:t>for</a:t>
            </a:r>
            <a:r>
              <a:rPr lang="de-DE" dirty="0">
                <a:solidFill>
                  <a:srgbClr val="000000"/>
                </a:solidFill>
              </a:rPr>
              <a:t> </a:t>
            </a:r>
            <a:r>
              <a:rPr lang="de-DE" dirty="0" err="1">
                <a:solidFill>
                  <a:srgbClr val="000000"/>
                </a:solidFill>
              </a:rPr>
              <a:t>Prevention</a:t>
            </a:r>
            <a:r>
              <a:rPr lang="de-DE" dirty="0">
                <a:solidFill>
                  <a:srgbClr val="000000"/>
                </a:solidFill>
              </a:rPr>
              <a:t> </a:t>
            </a:r>
            <a:r>
              <a:rPr lang="de-DE" dirty="0" err="1">
                <a:solidFill>
                  <a:srgbClr val="000000"/>
                </a:solidFill>
              </a:rPr>
              <a:t>of</a:t>
            </a:r>
            <a:r>
              <a:rPr lang="de-DE" dirty="0">
                <a:solidFill>
                  <a:srgbClr val="000000"/>
                </a:solidFill>
              </a:rPr>
              <a:t> MACE </a:t>
            </a:r>
            <a:r>
              <a:rPr lang="de-DE" dirty="0" err="1">
                <a:solidFill>
                  <a:srgbClr val="000000"/>
                </a:solidFill>
              </a:rPr>
              <a:t>and</a:t>
            </a:r>
            <a:r>
              <a:rPr lang="de-DE" dirty="0">
                <a:solidFill>
                  <a:srgbClr val="000000"/>
                </a:solidFill>
              </a:rPr>
              <a:t> Leg </a:t>
            </a:r>
            <a:r>
              <a:rPr lang="de-DE" dirty="0" err="1">
                <a:solidFill>
                  <a:srgbClr val="000000"/>
                </a:solidFill>
              </a:rPr>
              <a:t>Amputations</a:t>
            </a:r>
            <a:r>
              <a:rPr lang="de-DE" dirty="0">
                <a:solidFill>
                  <a:srgbClr val="000000"/>
                </a:solidFill>
              </a:rPr>
              <a:t> in PAD</a:t>
            </a:r>
            <a:r>
              <a:rPr lang="de-DE" baseline="0" dirty="0">
                <a:solidFill>
                  <a:srgbClr val="000000"/>
                </a:solidFill>
              </a:rPr>
              <a:t> </a:t>
            </a:r>
            <a:r>
              <a:rPr lang="de-DE" dirty="0">
                <a:solidFill>
                  <a:srgbClr val="000000"/>
                </a:solidFill>
              </a:rPr>
              <a:t>was</a:t>
            </a:r>
            <a:r>
              <a:rPr lang="de-DE" baseline="0" dirty="0">
                <a:solidFill>
                  <a:srgbClr val="000000"/>
                </a:solidFill>
              </a:rPr>
              <a:t> </a:t>
            </a:r>
            <a:r>
              <a:rPr lang="de-DE" baseline="0" dirty="0" err="1">
                <a:solidFill>
                  <a:srgbClr val="000000"/>
                </a:solidFill>
              </a:rPr>
              <a:t>recently</a:t>
            </a:r>
            <a:r>
              <a:rPr lang="de-DE" baseline="0" dirty="0">
                <a:solidFill>
                  <a:srgbClr val="000000"/>
                </a:solidFill>
              </a:rPr>
              <a:t> </a:t>
            </a:r>
            <a:r>
              <a:rPr lang="de-DE" baseline="0" dirty="0" err="1">
                <a:solidFill>
                  <a:srgbClr val="000000"/>
                </a:solidFill>
              </a:rPr>
              <a:t>analyzed</a:t>
            </a:r>
            <a:r>
              <a:rPr lang="de-DE" baseline="0" dirty="0">
                <a:solidFill>
                  <a:srgbClr val="000000"/>
                </a:solidFill>
              </a:rPr>
              <a:t> in a </a:t>
            </a:r>
            <a:r>
              <a:rPr lang="de-DE" sz="1200" kern="1200" dirty="0" err="1">
                <a:solidFill>
                  <a:schemeClr val="tx1"/>
                </a:solidFill>
                <a:effectLst/>
                <a:latin typeface="+mn-lt"/>
                <a:ea typeface="MS PGothic" panose="020B0600070205080204" pitchFamily="34" charset="-128"/>
                <a:cs typeface="ＭＳ Ｐゴシック" charset="0"/>
              </a:rPr>
              <a:t>systematic</a:t>
            </a:r>
            <a:r>
              <a:rPr lang="de-DE" sz="1200" kern="1200" dirty="0">
                <a:solidFill>
                  <a:schemeClr val="tx1"/>
                </a:solidFill>
                <a:effectLst/>
                <a:latin typeface="+mn-lt"/>
                <a:ea typeface="MS PGothic" panose="020B0600070205080204" pitchFamily="34" charset="-128"/>
                <a:cs typeface="ＭＳ Ｐゴシック" charset="0"/>
              </a:rPr>
              <a:t> </a:t>
            </a:r>
            <a:r>
              <a:rPr lang="de-DE" sz="1200" kern="1200" dirty="0" err="1">
                <a:solidFill>
                  <a:schemeClr val="tx1"/>
                </a:solidFill>
                <a:effectLst/>
                <a:latin typeface="+mn-lt"/>
                <a:ea typeface="MS PGothic" panose="020B0600070205080204" pitchFamily="34" charset="-128"/>
                <a:cs typeface="ＭＳ Ｐゴシック" charset="0"/>
              </a:rPr>
              <a:t>review</a:t>
            </a:r>
            <a:r>
              <a:rPr lang="de-DE" sz="1200" kern="1200" dirty="0">
                <a:solidFill>
                  <a:schemeClr val="tx1"/>
                </a:solidFill>
                <a:effectLst/>
                <a:latin typeface="+mn-lt"/>
                <a:ea typeface="MS PGothic" panose="020B0600070205080204" pitchFamily="34" charset="-128"/>
                <a:cs typeface="ＭＳ Ｐゴシック" charset="0"/>
              </a:rPr>
              <a:t> </a:t>
            </a:r>
            <a:r>
              <a:rPr lang="de-DE" sz="1200" kern="1200" dirty="0" err="1">
                <a:solidFill>
                  <a:schemeClr val="tx1"/>
                </a:solidFill>
                <a:effectLst/>
                <a:latin typeface="+mn-lt"/>
                <a:ea typeface="MS PGothic" panose="020B0600070205080204" pitchFamily="34" charset="-128"/>
                <a:cs typeface="ＭＳ Ｐゴシック" charset="0"/>
              </a:rPr>
              <a:t>and</a:t>
            </a:r>
            <a:r>
              <a:rPr lang="de-DE" sz="1200" kern="1200" dirty="0">
                <a:solidFill>
                  <a:schemeClr val="tx1"/>
                </a:solidFill>
                <a:effectLst/>
                <a:latin typeface="+mn-lt"/>
                <a:ea typeface="MS PGothic" panose="020B0600070205080204" pitchFamily="34" charset="-128"/>
                <a:cs typeface="ＭＳ Ｐゴシック" charset="0"/>
              </a:rPr>
              <a:t> </a:t>
            </a:r>
            <a:r>
              <a:rPr lang="de-DE" sz="1200" kern="1200" dirty="0" err="1">
                <a:solidFill>
                  <a:schemeClr val="tx1"/>
                </a:solidFill>
                <a:effectLst/>
                <a:latin typeface="+mn-lt"/>
                <a:ea typeface="MS PGothic" panose="020B0600070205080204" pitchFamily="34" charset="-128"/>
                <a:cs typeface="ＭＳ Ｐゴシック" charset="0"/>
              </a:rPr>
              <a:t>network</a:t>
            </a:r>
            <a:r>
              <a:rPr lang="de-DE" sz="1200" kern="1200" dirty="0">
                <a:solidFill>
                  <a:schemeClr val="tx1"/>
                </a:solidFill>
                <a:effectLst/>
                <a:latin typeface="+mn-lt"/>
                <a:ea typeface="MS PGothic" panose="020B0600070205080204" pitchFamily="34" charset="-128"/>
                <a:cs typeface="ＭＳ Ｐゴシック" charset="0"/>
              </a:rPr>
              <a:t> meta-analysis </a:t>
            </a:r>
            <a:r>
              <a:rPr lang="de-DE" sz="1200" kern="1200" dirty="0" err="1">
                <a:solidFill>
                  <a:schemeClr val="tx1"/>
                </a:solidFill>
                <a:effectLst/>
                <a:latin typeface="+mn-lt"/>
                <a:ea typeface="MS PGothic" panose="020B0600070205080204" pitchFamily="34" charset="-128"/>
                <a:cs typeface="ＭＳ Ｐゴシック" charset="0"/>
              </a:rPr>
              <a:t>of</a:t>
            </a:r>
            <a:r>
              <a:rPr lang="de-DE" sz="1200" kern="1200" dirty="0">
                <a:solidFill>
                  <a:schemeClr val="tx1"/>
                </a:solidFill>
                <a:effectLst/>
                <a:latin typeface="+mn-lt"/>
                <a:ea typeface="MS PGothic" panose="020B0600070205080204" pitchFamily="34" charset="-128"/>
                <a:cs typeface="ＭＳ Ｐゴシック" charset="0"/>
              </a:rPr>
              <a:t> </a:t>
            </a:r>
            <a:r>
              <a:rPr lang="de-DE" sz="1200" kern="1200" dirty="0" err="1">
                <a:solidFill>
                  <a:schemeClr val="tx1"/>
                </a:solidFill>
                <a:effectLst/>
                <a:latin typeface="+mn-lt"/>
                <a:ea typeface="MS PGothic" panose="020B0600070205080204" pitchFamily="34" charset="-128"/>
                <a:cs typeface="ＭＳ Ｐゴシック" charset="0"/>
              </a:rPr>
              <a:t>available</a:t>
            </a:r>
            <a:r>
              <a:rPr lang="de-DE" sz="1200" kern="1200" dirty="0">
                <a:solidFill>
                  <a:schemeClr val="tx1"/>
                </a:solidFill>
                <a:effectLst/>
                <a:latin typeface="+mn-lt"/>
                <a:ea typeface="MS PGothic" panose="020B0600070205080204" pitchFamily="34" charset="-128"/>
                <a:cs typeface="ＭＳ Ｐゴシック" charset="0"/>
              </a:rPr>
              <a:t> </a:t>
            </a:r>
            <a:r>
              <a:rPr lang="de-DE" sz="1200" kern="1200" dirty="0" err="1">
                <a:solidFill>
                  <a:schemeClr val="tx1"/>
                </a:solidFill>
                <a:effectLst/>
                <a:latin typeface="+mn-lt"/>
                <a:ea typeface="MS PGothic" panose="020B0600070205080204" pitchFamily="34" charset="-128"/>
                <a:cs typeface="ＭＳ Ｐゴシック" charset="0"/>
              </a:rPr>
              <a:t>randomized</a:t>
            </a:r>
            <a:r>
              <a:rPr lang="de-DE" sz="1200" kern="1200" dirty="0">
                <a:solidFill>
                  <a:schemeClr val="tx1"/>
                </a:solidFill>
                <a:effectLst/>
                <a:latin typeface="+mn-lt"/>
                <a:ea typeface="MS PGothic" panose="020B0600070205080204" pitchFamily="34" charset="-128"/>
                <a:cs typeface="ＭＳ Ｐゴシック" charset="0"/>
              </a:rPr>
              <a:t> </a:t>
            </a:r>
            <a:r>
              <a:rPr lang="de-DE" sz="1200" kern="1200" dirty="0" err="1">
                <a:solidFill>
                  <a:schemeClr val="tx1"/>
                </a:solidFill>
                <a:effectLst/>
                <a:latin typeface="+mn-lt"/>
                <a:ea typeface="MS PGothic" panose="020B0600070205080204" pitchFamily="34" charset="-128"/>
                <a:cs typeface="ＭＳ Ｐゴシック" charset="0"/>
              </a:rPr>
              <a:t>controlled</a:t>
            </a:r>
            <a:r>
              <a:rPr lang="de-DE" sz="1200" kern="1200" dirty="0">
                <a:solidFill>
                  <a:schemeClr val="tx1"/>
                </a:solidFill>
                <a:effectLst/>
                <a:latin typeface="+mn-lt"/>
                <a:ea typeface="MS PGothic" panose="020B0600070205080204" pitchFamily="34" charset="-128"/>
                <a:cs typeface="ＭＳ Ｐゴシック" charset="0"/>
              </a:rPr>
              <a:t> </a:t>
            </a:r>
            <a:r>
              <a:rPr lang="de-DE" sz="1200" kern="1200" dirty="0" err="1">
                <a:solidFill>
                  <a:schemeClr val="tx1"/>
                </a:solidFill>
                <a:effectLst/>
                <a:latin typeface="+mn-lt"/>
                <a:ea typeface="MS PGothic" panose="020B0600070205080204" pitchFamily="34" charset="-128"/>
                <a:cs typeface="ＭＳ Ｐゴシック" charset="0"/>
              </a:rPr>
              <a:t>trials</a:t>
            </a:r>
            <a:r>
              <a:rPr lang="de-DE" sz="1200" kern="1200" dirty="0">
                <a:solidFill>
                  <a:schemeClr val="tx1"/>
                </a:solidFill>
                <a:effectLst/>
                <a:latin typeface="+mn-lt"/>
                <a:ea typeface="MS PGothic" panose="020B0600070205080204" pitchFamily="34" charset="-128"/>
                <a:cs typeface="ＭＳ Ｐゴシック" charset="0"/>
              </a:rPr>
              <a:t> (RCT). </a:t>
            </a:r>
          </a:p>
          <a:p>
            <a:pPr marL="0" marR="0" indent="0" algn="l" defTabSz="914400" rtl="0" eaLnBrk="0" fontAlgn="base" latinLnBrk="0" hangingPunct="0">
              <a:lnSpc>
                <a:spcPct val="100000"/>
              </a:lnSpc>
              <a:spcBef>
                <a:spcPct val="30000"/>
              </a:spcBef>
              <a:spcAft>
                <a:spcPct val="0"/>
              </a:spcAft>
              <a:buClrTx/>
              <a:buSzTx/>
              <a:buFontTx/>
              <a:buNone/>
              <a:tabLst/>
              <a:defRPr/>
            </a:pPr>
            <a:endParaRPr lang="de-DE" dirty="0"/>
          </a:p>
          <a:p>
            <a:pPr marL="0" marR="0" indent="0" algn="l" defTabSz="914400" rtl="0" eaLnBrk="0" fontAlgn="base" latinLnBrk="0" hangingPunct="0">
              <a:lnSpc>
                <a:spcPct val="100000"/>
              </a:lnSpc>
              <a:spcBef>
                <a:spcPct val="30000"/>
              </a:spcBef>
              <a:spcAft>
                <a:spcPct val="0"/>
              </a:spcAft>
              <a:buClrTx/>
              <a:buSzTx/>
              <a:buFontTx/>
              <a:buNone/>
              <a:tabLst/>
              <a:defRPr/>
            </a:pPr>
            <a:r>
              <a:rPr lang="de-DE" sz="1200" kern="1200" dirty="0" err="1">
                <a:solidFill>
                  <a:schemeClr val="tx1"/>
                </a:solidFill>
                <a:effectLst/>
                <a:latin typeface="+mn-lt"/>
                <a:ea typeface="MS PGothic" panose="020B0600070205080204" pitchFamily="34" charset="-128"/>
                <a:cs typeface="ＭＳ Ｐゴシック" charset="0"/>
              </a:rPr>
              <a:t>Clopidogrel</a:t>
            </a:r>
            <a:r>
              <a:rPr lang="de-DE" sz="1200" kern="1200" dirty="0">
                <a:solidFill>
                  <a:schemeClr val="tx1"/>
                </a:solidFill>
                <a:effectLst/>
                <a:latin typeface="+mn-lt"/>
                <a:ea typeface="MS PGothic" panose="020B0600070205080204" pitchFamily="34" charset="-128"/>
                <a:cs typeface="ＭＳ Ｐゴシック" charset="0"/>
              </a:rPr>
              <a:t> </a:t>
            </a:r>
            <a:r>
              <a:rPr lang="de-DE" sz="1200" kern="1200" dirty="0" err="1">
                <a:solidFill>
                  <a:schemeClr val="tx1"/>
                </a:solidFill>
                <a:effectLst/>
                <a:latin typeface="+mn-lt"/>
                <a:ea typeface="MS PGothic" panose="020B0600070205080204" pitchFamily="34" charset="-128"/>
                <a:cs typeface="ＭＳ Ｐゴシック" charset="0"/>
              </a:rPr>
              <a:t>monotherapy</a:t>
            </a:r>
            <a:r>
              <a:rPr lang="de-DE" sz="1200" kern="1200" dirty="0">
                <a:solidFill>
                  <a:schemeClr val="tx1"/>
                </a:solidFill>
                <a:effectLst/>
                <a:latin typeface="+mn-lt"/>
                <a:ea typeface="MS PGothic" panose="020B0600070205080204" pitchFamily="34" charset="-128"/>
                <a:cs typeface="ＭＳ Ｐゴシック" charset="0"/>
              </a:rPr>
              <a:t> </a:t>
            </a:r>
            <a:r>
              <a:rPr lang="de-DE" sz="1200" kern="1200" dirty="0" err="1">
                <a:solidFill>
                  <a:schemeClr val="tx1"/>
                </a:solidFill>
                <a:effectLst/>
                <a:latin typeface="+mn-lt"/>
                <a:ea typeface="MS PGothic" panose="020B0600070205080204" pitchFamily="34" charset="-128"/>
                <a:cs typeface="ＭＳ Ｐゴシック" charset="0"/>
              </a:rPr>
              <a:t>showed</a:t>
            </a:r>
            <a:r>
              <a:rPr lang="de-DE" sz="1200" kern="1200" dirty="0">
                <a:solidFill>
                  <a:schemeClr val="tx1"/>
                </a:solidFill>
                <a:effectLst/>
                <a:latin typeface="+mn-lt"/>
                <a:ea typeface="MS PGothic" panose="020B0600070205080204" pitchFamily="34" charset="-128"/>
                <a:cs typeface="ＭＳ Ｐゴシック" charset="0"/>
              </a:rPr>
              <a:t> </a:t>
            </a:r>
            <a:r>
              <a:rPr lang="de-DE" sz="1200" kern="1200" dirty="0" err="1">
                <a:solidFill>
                  <a:schemeClr val="tx1"/>
                </a:solidFill>
                <a:effectLst/>
                <a:latin typeface="+mn-lt"/>
                <a:ea typeface="MS PGothic" panose="020B0600070205080204" pitchFamily="34" charset="-128"/>
                <a:cs typeface="ＭＳ Ｐゴシック" charset="0"/>
              </a:rPr>
              <a:t>the</a:t>
            </a:r>
            <a:r>
              <a:rPr lang="de-DE" sz="1200" kern="1200" dirty="0">
                <a:solidFill>
                  <a:schemeClr val="tx1"/>
                </a:solidFill>
                <a:effectLst/>
                <a:latin typeface="+mn-lt"/>
                <a:ea typeface="MS PGothic" panose="020B0600070205080204" pitchFamily="34" charset="-128"/>
                <a:cs typeface="ＭＳ Ｐゴシック" charset="0"/>
              </a:rPr>
              <a:t> </a:t>
            </a:r>
            <a:r>
              <a:rPr lang="de-DE" sz="1200" kern="1200" dirty="0" err="1">
                <a:solidFill>
                  <a:schemeClr val="tx1"/>
                </a:solidFill>
                <a:effectLst/>
                <a:latin typeface="+mn-lt"/>
                <a:ea typeface="MS PGothic" panose="020B0600070205080204" pitchFamily="34" charset="-128"/>
                <a:cs typeface="ＭＳ Ｐゴシック" charset="0"/>
              </a:rPr>
              <a:t>most</a:t>
            </a:r>
            <a:r>
              <a:rPr lang="de-DE" sz="1200" kern="1200" dirty="0">
                <a:solidFill>
                  <a:schemeClr val="tx1"/>
                </a:solidFill>
                <a:effectLst/>
                <a:latin typeface="+mn-lt"/>
                <a:ea typeface="MS PGothic" panose="020B0600070205080204" pitchFamily="34" charset="-128"/>
                <a:cs typeface="ＭＳ Ｐゴシック" charset="0"/>
              </a:rPr>
              <a:t> </a:t>
            </a:r>
            <a:r>
              <a:rPr lang="de-DE" sz="1200" kern="1200" dirty="0" err="1">
                <a:solidFill>
                  <a:schemeClr val="tx1"/>
                </a:solidFill>
                <a:effectLst/>
                <a:latin typeface="+mn-lt"/>
                <a:ea typeface="MS PGothic" panose="020B0600070205080204" pitchFamily="34" charset="-128"/>
                <a:cs typeface="ＭＳ Ｐゴシック" charset="0"/>
              </a:rPr>
              <a:t>favourable</a:t>
            </a:r>
            <a:r>
              <a:rPr lang="de-DE" sz="1200" kern="1200" dirty="0">
                <a:solidFill>
                  <a:schemeClr val="tx1"/>
                </a:solidFill>
                <a:effectLst/>
                <a:latin typeface="+mn-lt"/>
                <a:ea typeface="MS PGothic" panose="020B0600070205080204" pitchFamily="34" charset="-128"/>
                <a:cs typeface="ＭＳ Ｐゴシック" charset="0"/>
              </a:rPr>
              <a:t> </a:t>
            </a:r>
            <a:r>
              <a:rPr lang="de-DE" sz="1200" kern="1200" dirty="0" err="1">
                <a:solidFill>
                  <a:schemeClr val="tx1"/>
                </a:solidFill>
                <a:effectLst/>
                <a:latin typeface="+mn-lt"/>
                <a:ea typeface="MS PGothic" panose="020B0600070205080204" pitchFamily="34" charset="-128"/>
                <a:cs typeface="ＭＳ Ｐゴシック" charset="0"/>
              </a:rPr>
              <a:t>benefit-harm</a:t>
            </a:r>
            <a:r>
              <a:rPr lang="de-DE" sz="1200" kern="1200" dirty="0">
                <a:solidFill>
                  <a:schemeClr val="tx1"/>
                </a:solidFill>
                <a:effectLst/>
                <a:latin typeface="+mn-lt"/>
                <a:ea typeface="MS PGothic" panose="020B0600070205080204" pitchFamily="34" charset="-128"/>
                <a:cs typeface="ＭＳ Ｐゴシック" charset="0"/>
              </a:rPr>
              <a:t> </a:t>
            </a:r>
            <a:r>
              <a:rPr lang="de-DE" sz="1200" kern="1200" dirty="0" err="1">
                <a:solidFill>
                  <a:schemeClr val="tx1"/>
                </a:solidFill>
                <a:effectLst/>
                <a:latin typeface="+mn-lt"/>
                <a:ea typeface="MS PGothic" panose="020B0600070205080204" pitchFamily="34" charset="-128"/>
                <a:cs typeface="ＭＳ Ｐゴシック" charset="0"/>
              </a:rPr>
              <a:t>profile</a:t>
            </a:r>
            <a:r>
              <a:rPr lang="de-DE" sz="1200" kern="1200" dirty="0">
                <a:solidFill>
                  <a:schemeClr val="tx1"/>
                </a:solidFill>
                <a:effectLst/>
                <a:latin typeface="+mn-lt"/>
                <a:ea typeface="MS PGothic" panose="020B0600070205080204" pitchFamily="34" charset="-128"/>
                <a:cs typeface="ＭＳ Ｐゴシック" charset="0"/>
              </a:rPr>
              <a:t>. </a:t>
            </a:r>
            <a:r>
              <a:rPr lang="de-DE" sz="1200" kern="1200" dirty="0" err="1">
                <a:solidFill>
                  <a:schemeClr val="tx1"/>
                </a:solidFill>
                <a:effectLst/>
                <a:latin typeface="+mn-lt"/>
                <a:ea typeface="MS PGothic" panose="020B0600070205080204" pitchFamily="34" charset="-128"/>
                <a:cs typeface="ＭＳ Ｐゴシック" charset="0"/>
              </a:rPr>
              <a:t>With</a:t>
            </a:r>
            <a:r>
              <a:rPr lang="de-DE" sz="1200" kern="1200" dirty="0">
                <a:solidFill>
                  <a:schemeClr val="tx1"/>
                </a:solidFill>
                <a:effectLst/>
                <a:latin typeface="+mn-lt"/>
                <a:ea typeface="MS PGothic" panose="020B0600070205080204" pitchFamily="34" charset="-128"/>
                <a:cs typeface="ＭＳ Ｐゴシック" charset="0"/>
              </a:rPr>
              <a:t> </a:t>
            </a:r>
            <a:r>
              <a:rPr lang="de-DE" sz="1200" kern="1200" dirty="0" err="1">
                <a:solidFill>
                  <a:schemeClr val="tx1"/>
                </a:solidFill>
                <a:effectLst/>
                <a:latin typeface="+mn-lt"/>
                <a:ea typeface="MS PGothic" panose="020B0600070205080204" pitchFamily="34" charset="-128"/>
                <a:cs typeface="ＭＳ Ｐゴシック" charset="0"/>
              </a:rPr>
              <a:t>efficacy</a:t>
            </a:r>
            <a:r>
              <a:rPr lang="de-DE" sz="1200" kern="1200" dirty="0">
                <a:solidFill>
                  <a:schemeClr val="tx1"/>
                </a:solidFill>
                <a:effectLst/>
                <a:latin typeface="+mn-lt"/>
                <a:ea typeface="MS PGothic" panose="020B0600070205080204" pitchFamily="34" charset="-128"/>
                <a:cs typeface="ＭＳ Ｐゴシック" charset="0"/>
              </a:rPr>
              <a:t> on </a:t>
            </a:r>
            <a:r>
              <a:rPr lang="de-DE" sz="1200" kern="1200" dirty="0" err="1">
                <a:solidFill>
                  <a:schemeClr val="tx1"/>
                </a:solidFill>
                <a:effectLst/>
                <a:latin typeface="+mn-lt"/>
                <a:ea typeface="MS PGothic" panose="020B0600070205080204" pitchFamily="34" charset="-128"/>
                <a:cs typeface="ＭＳ Ｐゴシック" charset="0"/>
              </a:rPr>
              <a:t>the</a:t>
            </a:r>
            <a:r>
              <a:rPr lang="de-DE" sz="1200" kern="1200" dirty="0">
                <a:solidFill>
                  <a:schemeClr val="tx1"/>
                </a:solidFill>
                <a:effectLst/>
                <a:latin typeface="+mn-lt"/>
                <a:ea typeface="MS PGothic" panose="020B0600070205080204" pitchFamily="34" charset="-128"/>
                <a:cs typeface="ＭＳ Ｐゴシック" charset="0"/>
              </a:rPr>
              <a:t> x </a:t>
            </a:r>
            <a:r>
              <a:rPr lang="de-DE" sz="1200" kern="1200" dirty="0" err="1">
                <a:solidFill>
                  <a:schemeClr val="tx1"/>
                </a:solidFill>
                <a:effectLst/>
                <a:latin typeface="+mn-lt"/>
                <a:ea typeface="MS PGothic" panose="020B0600070205080204" pitchFamily="34" charset="-128"/>
                <a:cs typeface="ＭＳ Ｐゴシック" charset="0"/>
              </a:rPr>
              <a:t>and</a:t>
            </a:r>
            <a:r>
              <a:rPr lang="de-DE" sz="1200" kern="1200" dirty="0">
                <a:solidFill>
                  <a:schemeClr val="tx1"/>
                </a:solidFill>
                <a:effectLst/>
                <a:latin typeface="+mn-lt"/>
                <a:ea typeface="MS PGothic" panose="020B0600070205080204" pitchFamily="34" charset="-128"/>
                <a:cs typeface="ＭＳ Ｐゴシック" charset="0"/>
              </a:rPr>
              <a:t> </a:t>
            </a:r>
            <a:r>
              <a:rPr lang="de-DE" sz="1200" kern="1200" dirty="0" err="1">
                <a:solidFill>
                  <a:schemeClr val="tx1"/>
                </a:solidFill>
                <a:effectLst/>
                <a:latin typeface="+mn-lt"/>
                <a:ea typeface="MS PGothic" panose="020B0600070205080204" pitchFamily="34" charset="-128"/>
                <a:cs typeface="ＭＳ Ｐゴシック" charset="0"/>
              </a:rPr>
              <a:t>safety</a:t>
            </a:r>
            <a:r>
              <a:rPr lang="de-DE" sz="1200" kern="1200" dirty="0">
                <a:solidFill>
                  <a:schemeClr val="tx1"/>
                </a:solidFill>
                <a:effectLst/>
                <a:latin typeface="+mn-lt"/>
                <a:ea typeface="MS PGothic" panose="020B0600070205080204" pitchFamily="34" charset="-128"/>
                <a:cs typeface="ＭＳ Ｐゴシック" charset="0"/>
              </a:rPr>
              <a:t> on </a:t>
            </a:r>
            <a:r>
              <a:rPr lang="de-DE" sz="1200" kern="1200" dirty="0" err="1">
                <a:solidFill>
                  <a:schemeClr val="tx1"/>
                </a:solidFill>
                <a:effectLst/>
                <a:latin typeface="+mn-lt"/>
                <a:ea typeface="MS PGothic" panose="020B0600070205080204" pitchFamily="34" charset="-128"/>
                <a:cs typeface="ＭＳ Ｐゴシック" charset="0"/>
              </a:rPr>
              <a:t>the</a:t>
            </a:r>
            <a:r>
              <a:rPr lang="de-DE" sz="1200" kern="1200" dirty="0">
                <a:solidFill>
                  <a:schemeClr val="tx1"/>
                </a:solidFill>
                <a:effectLst/>
                <a:latin typeface="+mn-lt"/>
                <a:ea typeface="MS PGothic" panose="020B0600070205080204" pitchFamily="34" charset="-128"/>
                <a:cs typeface="ＭＳ Ｐゴシック" charset="0"/>
              </a:rPr>
              <a:t> </a:t>
            </a:r>
            <a:r>
              <a:rPr lang="de-DE" sz="1200" kern="1200" dirty="0" err="1">
                <a:solidFill>
                  <a:schemeClr val="tx1"/>
                </a:solidFill>
                <a:effectLst/>
                <a:latin typeface="+mn-lt"/>
                <a:ea typeface="MS PGothic" panose="020B0600070205080204" pitchFamily="34" charset="-128"/>
                <a:cs typeface="ＭＳ Ｐゴシック" charset="0"/>
              </a:rPr>
              <a:t>y</a:t>
            </a:r>
            <a:r>
              <a:rPr lang="de-DE" sz="1200" kern="1200" dirty="0">
                <a:solidFill>
                  <a:schemeClr val="tx1"/>
                </a:solidFill>
                <a:effectLst/>
                <a:latin typeface="+mn-lt"/>
                <a:ea typeface="MS PGothic" panose="020B0600070205080204" pitchFamily="34" charset="-128"/>
                <a:cs typeface="ＭＳ Ｐゴシック" charset="0"/>
              </a:rPr>
              <a:t> </a:t>
            </a:r>
            <a:r>
              <a:rPr lang="de-DE" sz="1200" kern="1200" dirty="0" err="1">
                <a:solidFill>
                  <a:schemeClr val="tx1"/>
                </a:solidFill>
                <a:effectLst/>
                <a:latin typeface="+mn-lt"/>
                <a:ea typeface="MS PGothic" panose="020B0600070205080204" pitchFamily="34" charset="-128"/>
                <a:cs typeface="ＭＳ Ｐゴシック" charset="0"/>
              </a:rPr>
              <a:t>axis</a:t>
            </a:r>
            <a:endParaRPr lang="de-DE" sz="1200" kern="1200" dirty="0">
              <a:solidFill>
                <a:schemeClr val="tx1"/>
              </a:solidFill>
              <a:effectLst/>
              <a:latin typeface="+mn-lt"/>
              <a:ea typeface="MS PGothic" panose="020B0600070205080204" pitchFamily="34" charset="-128"/>
              <a:cs typeface="ＭＳ Ｐゴシック"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de-DE" sz="1200" kern="1200" dirty="0">
                <a:solidFill>
                  <a:schemeClr val="tx1"/>
                </a:solidFill>
                <a:effectLst/>
                <a:latin typeface="+mn-lt"/>
                <a:ea typeface="MS PGothic" panose="020B0600070205080204" pitchFamily="34" charset="-128"/>
                <a:cs typeface="ＭＳ Ｐゴシック" charset="0"/>
              </a:rPr>
              <a:t>In</a:t>
            </a:r>
            <a:r>
              <a:rPr lang="de-DE" sz="1200" kern="1200" baseline="0" dirty="0">
                <a:solidFill>
                  <a:schemeClr val="tx1"/>
                </a:solidFill>
                <a:effectLst/>
                <a:latin typeface="+mn-lt"/>
                <a:ea typeface="MS PGothic" panose="020B0600070205080204" pitchFamily="34" charset="-128"/>
                <a:cs typeface="ＭＳ Ｐゴシック" charset="0"/>
              </a:rPr>
              <a:t> a </a:t>
            </a:r>
            <a:r>
              <a:rPr lang="de-DE" sz="1200" kern="1200" baseline="0" dirty="0" err="1">
                <a:solidFill>
                  <a:schemeClr val="tx1"/>
                </a:solidFill>
                <a:effectLst/>
                <a:latin typeface="+mn-lt"/>
                <a:ea typeface="MS PGothic" panose="020B0600070205080204" pitchFamily="34" charset="-128"/>
                <a:cs typeface="ＭＳ Ｐゴシック" charset="0"/>
              </a:rPr>
              <a:t>pooled</a:t>
            </a:r>
            <a:r>
              <a:rPr lang="de-DE" sz="1200" kern="1200" baseline="0" dirty="0">
                <a:solidFill>
                  <a:schemeClr val="tx1"/>
                </a:solidFill>
                <a:effectLst/>
                <a:latin typeface="+mn-lt"/>
                <a:ea typeface="MS PGothic" panose="020B0600070205080204" pitchFamily="34" charset="-128"/>
                <a:cs typeface="ＭＳ Ｐゴシック" charset="0"/>
              </a:rPr>
              <a:t> </a:t>
            </a:r>
            <a:r>
              <a:rPr lang="de-DE" sz="1200" kern="1200" baseline="0" dirty="0" err="1">
                <a:solidFill>
                  <a:schemeClr val="tx1"/>
                </a:solidFill>
                <a:effectLst/>
                <a:latin typeface="+mn-lt"/>
                <a:ea typeface="MS PGothic" panose="020B0600070205080204" pitchFamily="34" charset="-128"/>
                <a:cs typeface="ＭＳ Ｐゴシック" charset="0"/>
              </a:rPr>
              <a:t>analysis</a:t>
            </a:r>
            <a:r>
              <a:rPr lang="de-DE" sz="1200" kern="1200" baseline="0" dirty="0">
                <a:solidFill>
                  <a:schemeClr val="tx1"/>
                </a:solidFill>
                <a:effectLst/>
                <a:latin typeface="+mn-lt"/>
                <a:ea typeface="MS PGothic" panose="020B0600070205080204" pitchFamily="34" charset="-128"/>
                <a:cs typeface="ＭＳ Ｐゴシック" charset="0"/>
              </a:rPr>
              <a:t> </a:t>
            </a:r>
            <a:r>
              <a:rPr lang="de-DE" sz="1200" kern="1200" baseline="0" dirty="0" err="1">
                <a:solidFill>
                  <a:schemeClr val="tx1"/>
                </a:solidFill>
                <a:effectLst/>
                <a:latin typeface="+mn-lt"/>
                <a:ea typeface="MS PGothic" panose="020B0600070205080204" pitchFamily="34" charset="-128"/>
                <a:cs typeface="ＭＳ Ｐゴシック" charset="0"/>
              </a:rPr>
              <a:t>of</a:t>
            </a:r>
            <a:r>
              <a:rPr lang="de-DE" sz="1200" kern="1200" baseline="0" dirty="0">
                <a:solidFill>
                  <a:schemeClr val="tx1"/>
                </a:solidFill>
                <a:effectLst/>
                <a:latin typeface="+mn-lt"/>
                <a:ea typeface="MS PGothic" panose="020B0600070205080204" pitchFamily="34" charset="-128"/>
                <a:cs typeface="ＭＳ Ｐゴシック" charset="0"/>
              </a:rPr>
              <a:t> 3 RCT on </a:t>
            </a:r>
            <a:r>
              <a:rPr lang="de-DE" sz="1200" kern="1200" baseline="0" dirty="0" err="1">
                <a:solidFill>
                  <a:schemeClr val="tx1"/>
                </a:solidFill>
                <a:effectLst/>
                <a:latin typeface="+mn-lt"/>
                <a:ea typeface="MS PGothic" panose="020B0600070205080204" pitchFamily="34" charset="-128"/>
                <a:cs typeface="ＭＳ Ｐゴシック" charset="0"/>
              </a:rPr>
              <a:t>outcome</a:t>
            </a:r>
            <a:r>
              <a:rPr lang="de-DE" sz="1200" kern="1200" baseline="0" dirty="0">
                <a:solidFill>
                  <a:schemeClr val="tx1"/>
                </a:solidFill>
                <a:effectLst/>
                <a:latin typeface="+mn-lt"/>
                <a:ea typeface="MS PGothic" panose="020B0600070205080204" pitchFamily="34" charset="-128"/>
                <a:cs typeface="ＭＳ Ｐゴシック" charset="0"/>
              </a:rPr>
              <a:t> after </a:t>
            </a:r>
            <a:r>
              <a:rPr lang="de-DE" sz="1200" kern="1200" baseline="0" dirty="0" err="1">
                <a:solidFill>
                  <a:schemeClr val="tx1"/>
                </a:solidFill>
                <a:effectLst/>
                <a:latin typeface="+mn-lt"/>
                <a:ea typeface="MS PGothic" panose="020B0600070205080204" pitchFamily="34" charset="-128"/>
                <a:cs typeface="ＭＳ Ｐゴシック" charset="0"/>
              </a:rPr>
              <a:t>surgical</a:t>
            </a:r>
            <a:r>
              <a:rPr lang="de-DE" sz="1200" kern="1200" baseline="0" dirty="0">
                <a:solidFill>
                  <a:schemeClr val="tx1"/>
                </a:solidFill>
                <a:effectLst/>
                <a:latin typeface="+mn-lt"/>
                <a:ea typeface="MS PGothic" panose="020B0600070205080204" pitchFamily="34" charset="-128"/>
                <a:cs typeface="ＭＳ Ｐゴシック" charset="0"/>
              </a:rPr>
              <a:t> </a:t>
            </a:r>
            <a:r>
              <a:rPr lang="de-DE" sz="1200" kern="1200" baseline="0" dirty="0" err="1">
                <a:solidFill>
                  <a:schemeClr val="tx1"/>
                </a:solidFill>
                <a:effectLst/>
                <a:latin typeface="+mn-lt"/>
                <a:ea typeface="MS PGothic" panose="020B0600070205080204" pitchFamily="34" charset="-128"/>
                <a:cs typeface="ＭＳ Ｐゴシック" charset="0"/>
              </a:rPr>
              <a:t>and</a:t>
            </a:r>
            <a:r>
              <a:rPr lang="de-DE" sz="1200" kern="1200" baseline="0" dirty="0">
                <a:solidFill>
                  <a:schemeClr val="tx1"/>
                </a:solidFill>
                <a:effectLst/>
                <a:latin typeface="+mn-lt"/>
                <a:ea typeface="MS PGothic" panose="020B0600070205080204" pitchFamily="34" charset="-128"/>
                <a:cs typeface="ＭＳ Ｐゴシック" charset="0"/>
              </a:rPr>
              <a:t>/</a:t>
            </a:r>
            <a:r>
              <a:rPr lang="de-DE" sz="1200" kern="1200" baseline="0" dirty="0" err="1">
                <a:solidFill>
                  <a:schemeClr val="tx1"/>
                </a:solidFill>
                <a:effectLst/>
                <a:latin typeface="+mn-lt"/>
                <a:ea typeface="MS PGothic" panose="020B0600070205080204" pitchFamily="34" charset="-128"/>
                <a:cs typeface="ＭＳ Ｐゴシック" charset="0"/>
              </a:rPr>
              <a:t>or</a:t>
            </a:r>
            <a:r>
              <a:rPr lang="de-DE" sz="1200" kern="1200" baseline="0" dirty="0">
                <a:solidFill>
                  <a:schemeClr val="tx1"/>
                </a:solidFill>
                <a:effectLst/>
                <a:latin typeface="+mn-lt"/>
                <a:ea typeface="MS PGothic" panose="020B0600070205080204" pitchFamily="34" charset="-128"/>
                <a:cs typeface="ＭＳ Ｐゴシック" charset="0"/>
              </a:rPr>
              <a:t> </a:t>
            </a:r>
            <a:r>
              <a:rPr lang="de-DE" sz="1200" kern="1200" baseline="0" dirty="0" err="1">
                <a:solidFill>
                  <a:schemeClr val="tx1"/>
                </a:solidFill>
                <a:effectLst/>
                <a:latin typeface="+mn-lt"/>
                <a:ea typeface="MS PGothic" panose="020B0600070205080204" pitchFamily="34" charset="-128"/>
                <a:cs typeface="ＭＳ Ｐゴシック" charset="0"/>
              </a:rPr>
              <a:t>endovascular</a:t>
            </a:r>
            <a:r>
              <a:rPr lang="de-DE" sz="1200" kern="1200" baseline="0" dirty="0">
                <a:solidFill>
                  <a:schemeClr val="tx1"/>
                </a:solidFill>
                <a:effectLst/>
                <a:latin typeface="+mn-lt"/>
                <a:ea typeface="MS PGothic" panose="020B0600070205080204" pitchFamily="34" charset="-128"/>
                <a:cs typeface="ＭＳ Ｐゴシック" charset="0"/>
              </a:rPr>
              <a:t> </a:t>
            </a:r>
            <a:r>
              <a:rPr lang="de-DE" sz="1200" kern="1200" baseline="0" dirty="0" err="1">
                <a:solidFill>
                  <a:schemeClr val="tx1"/>
                </a:solidFill>
                <a:effectLst/>
                <a:latin typeface="+mn-lt"/>
                <a:ea typeface="MS PGothic" panose="020B0600070205080204" pitchFamily="34" charset="-128"/>
                <a:cs typeface="ＭＳ Ｐゴシック" charset="0"/>
              </a:rPr>
              <a:t>revascularuzation</a:t>
            </a:r>
            <a:r>
              <a:rPr lang="de-DE" sz="1200" kern="1200" baseline="0" dirty="0">
                <a:solidFill>
                  <a:schemeClr val="tx1"/>
                </a:solidFill>
                <a:effectLst/>
                <a:latin typeface="+mn-lt"/>
                <a:ea typeface="MS PGothic" panose="020B0600070205080204" pitchFamily="34" charset="-128"/>
                <a:cs typeface="ＭＳ Ｐゴシック" charset="0"/>
              </a:rPr>
              <a:t> </a:t>
            </a:r>
            <a:r>
              <a:rPr lang="de-DE" sz="1200" kern="1200" dirty="0" err="1">
                <a:solidFill>
                  <a:schemeClr val="tx1"/>
                </a:solidFill>
                <a:effectLst/>
                <a:latin typeface="+mn-lt"/>
                <a:ea typeface="MS PGothic" panose="020B0600070205080204" pitchFamily="34" charset="-128"/>
                <a:cs typeface="ＭＳ Ｐゴシック" charset="0"/>
              </a:rPr>
              <a:t>with</a:t>
            </a:r>
            <a:r>
              <a:rPr lang="de-DE" sz="1200" kern="1200" dirty="0">
                <a:solidFill>
                  <a:schemeClr val="tx1"/>
                </a:solidFill>
                <a:effectLst/>
                <a:latin typeface="+mn-lt"/>
                <a:ea typeface="MS PGothic" panose="020B0600070205080204" pitchFamily="34" charset="-128"/>
                <a:cs typeface="ＭＳ Ｐゴシック" charset="0"/>
              </a:rPr>
              <a:t> &gt; </a:t>
            </a:r>
            <a:r>
              <a:rPr lang="de-DE" sz="1200" kern="1200" dirty="0" err="1">
                <a:solidFill>
                  <a:schemeClr val="tx1"/>
                </a:solidFill>
                <a:effectLst/>
                <a:latin typeface="+mn-lt"/>
                <a:ea typeface="MS PGothic" panose="020B0600070205080204" pitchFamily="34" charset="-128"/>
                <a:cs typeface="ＭＳ Ｐゴシック" charset="0"/>
              </a:rPr>
              <a:t>more</a:t>
            </a:r>
            <a:r>
              <a:rPr lang="de-DE" sz="1200" kern="1200" dirty="0">
                <a:solidFill>
                  <a:schemeClr val="tx1"/>
                </a:solidFill>
                <a:effectLst/>
                <a:latin typeface="+mn-lt"/>
                <a:ea typeface="MS PGothic" panose="020B0600070205080204" pitchFamily="34" charset="-128"/>
                <a:cs typeface="ＭＳ Ｐゴシック" charset="0"/>
              </a:rPr>
              <a:t> </a:t>
            </a:r>
            <a:r>
              <a:rPr lang="de-DE" sz="1200" kern="1200" dirty="0" err="1">
                <a:solidFill>
                  <a:schemeClr val="tx1"/>
                </a:solidFill>
                <a:effectLst/>
                <a:latin typeface="+mn-lt"/>
                <a:ea typeface="MS PGothic" panose="020B0600070205080204" pitchFamily="34" charset="-128"/>
                <a:cs typeface="ＭＳ Ｐゴシック" charset="0"/>
              </a:rPr>
              <a:t>than</a:t>
            </a:r>
            <a:r>
              <a:rPr lang="de-DE" sz="1200" kern="1200" dirty="0">
                <a:solidFill>
                  <a:schemeClr val="tx1"/>
                </a:solidFill>
                <a:effectLst/>
                <a:latin typeface="+mn-lt"/>
                <a:ea typeface="MS PGothic" panose="020B0600070205080204" pitchFamily="34" charset="-128"/>
                <a:cs typeface="ＭＳ Ｐゴシック" charset="0"/>
              </a:rPr>
              <a:t> 8,000 </a:t>
            </a:r>
            <a:r>
              <a:rPr lang="de-DE" sz="1200" kern="1200" dirty="0" err="1">
                <a:solidFill>
                  <a:schemeClr val="tx1"/>
                </a:solidFill>
                <a:effectLst/>
                <a:latin typeface="+mn-lt"/>
                <a:ea typeface="MS PGothic" panose="020B0600070205080204" pitchFamily="34" charset="-128"/>
                <a:cs typeface="ＭＳ Ｐゴシック" charset="0"/>
              </a:rPr>
              <a:t>person-years</a:t>
            </a:r>
            <a:r>
              <a:rPr lang="de-DE" sz="1200" kern="1200" dirty="0">
                <a:solidFill>
                  <a:schemeClr val="tx1"/>
                </a:solidFill>
                <a:effectLst/>
                <a:latin typeface="+mn-lt"/>
                <a:ea typeface="MS PGothic" panose="020B0600070205080204" pitchFamily="34" charset="-128"/>
                <a:cs typeface="ＭＳ Ｐゴシック" charset="0"/>
              </a:rPr>
              <a:t> </a:t>
            </a:r>
            <a:r>
              <a:rPr lang="de-DE" sz="1200" kern="1200" dirty="0" err="1">
                <a:solidFill>
                  <a:schemeClr val="tx1"/>
                </a:solidFill>
                <a:effectLst/>
                <a:latin typeface="+mn-lt"/>
                <a:ea typeface="MS PGothic" panose="020B0600070205080204" pitchFamily="34" charset="-128"/>
                <a:cs typeface="ＭＳ Ｐゴシック" charset="0"/>
              </a:rPr>
              <a:t>of</a:t>
            </a:r>
            <a:r>
              <a:rPr lang="de-DE" sz="1200" kern="1200" dirty="0">
                <a:solidFill>
                  <a:schemeClr val="tx1"/>
                </a:solidFill>
                <a:effectLst/>
                <a:latin typeface="+mn-lt"/>
                <a:ea typeface="MS PGothic" panose="020B0600070205080204" pitchFamily="34" charset="-128"/>
                <a:cs typeface="ＭＳ Ｐゴシック" charset="0"/>
              </a:rPr>
              <a:t> follow-</a:t>
            </a:r>
            <a:r>
              <a:rPr lang="de-DE" sz="1200" kern="1200" dirty="0" err="1">
                <a:solidFill>
                  <a:schemeClr val="tx1"/>
                </a:solidFill>
                <a:effectLst/>
                <a:latin typeface="+mn-lt"/>
                <a:ea typeface="MS PGothic" panose="020B0600070205080204" pitchFamily="34" charset="-128"/>
                <a:cs typeface="ＭＳ Ｐゴシック" charset="0"/>
              </a:rPr>
              <a:t>up</a:t>
            </a:r>
            <a:r>
              <a:rPr lang="de-DE" sz="1200" kern="1200" baseline="0" dirty="0">
                <a:solidFill>
                  <a:schemeClr val="tx1"/>
                </a:solidFill>
                <a:effectLst/>
                <a:latin typeface="+mn-lt"/>
                <a:ea typeface="MS PGothic" panose="020B0600070205080204" pitchFamily="34" charset="-128"/>
                <a:cs typeface="ＭＳ Ｐゴシック" charset="0"/>
              </a:rPr>
              <a:t> </a:t>
            </a:r>
            <a:r>
              <a:rPr lang="de-DE" sz="1200" kern="1200" baseline="0" dirty="0" err="1">
                <a:solidFill>
                  <a:schemeClr val="tx1"/>
                </a:solidFill>
                <a:effectLst/>
                <a:latin typeface="+mn-lt"/>
                <a:ea typeface="MS PGothic" panose="020B0600070205080204" pitchFamily="34" charset="-128"/>
                <a:cs typeface="ＭＳ Ｐゴシック" charset="0"/>
              </a:rPr>
              <a:t>it</a:t>
            </a:r>
            <a:r>
              <a:rPr lang="de-DE" sz="1200" kern="1200" baseline="0" dirty="0">
                <a:solidFill>
                  <a:schemeClr val="tx1"/>
                </a:solidFill>
                <a:effectLst/>
                <a:latin typeface="+mn-lt"/>
                <a:ea typeface="MS PGothic" panose="020B0600070205080204" pitchFamily="34" charset="-128"/>
                <a:cs typeface="ＭＳ Ｐゴシック" charset="0"/>
              </a:rPr>
              <a:t> was </a:t>
            </a:r>
            <a:r>
              <a:rPr lang="de-DE" sz="1200" kern="1200" baseline="0" dirty="0" err="1">
                <a:solidFill>
                  <a:schemeClr val="tx1"/>
                </a:solidFill>
                <a:effectLst/>
                <a:latin typeface="+mn-lt"/>
                <a:ea typeface="MS PGothic" panose="020B0600070205080204" pitchFamily="34" charset="-128"/>
                <a:cs typeface="ＭＳ Ｐゴシック" charset="0"/>
              </a:rPr>
              <a:t>shown</a:t>
            </a:r>
            <a:r>
              <a:rPr lang="de-DE" sz="1200" kern="1200" baseline="0" dirty="0">
                <a:solidFill>
                  <a:schemeClr val="tx1"/>
                </a:solidFill>
                <a:effectLst/>
                <a:latin typeface="+mn-lt"/>
                <a:ea typeface="MS PGothic" panose="020B0600070205080204" pitchFamily="34" charset="-128"/>
                <a:cs typeface="ＭＳ Ｐゴシック" charset="0"/>
              </a:rPr>
              <a:t> </a:t>
            </a:r>
            <a:r>
              <a:rPr lang="de-DE" sz="1200" kern="1200" baseline="0" dirty="0" err="1">
                <a:solidFill>
                  <a:schemeClr val="tx1"/>
                </a:solidFill>
                <a:effectLst/>
                <a:latin typeface="+mn-lt"/>
                <a:ea typeface="MS PGothic" panose="020B0600070205080204" pitchFamily="34" charset="-128"/>
                <a:cs typeface="ＭＳ Ｐゴシック" charset="0"/>
              </a:rPr>
              <a:t>that</a:t>
            </a:r>
            <a:r>
              <a:rPr lang="de-DE" sz="1200" kern="1200" baseline="0" dirty="0">
                <a:solidFill>
                  <a:schemeClr val="tx1"/>
                </a:solidFill>
                <a:effectLst/>
                <a:latin typeface="+mn-lt"/>
                <a:ea typeface="MS PGothic" panose="020B0600070205080204" pitchFamily="34" charset="-128"/>
                <a:cs typeface="ＭＳ Ｐゴシック" charset="0"/>
              </a:rPr>
              <a:t> </a:t>
            </a:r>
            <a:r>
              <a:rPr lang="de-DE" sz="1200" kern="1200" dirty="0">
                <a:solidFill>
                  <a:schemeClr val="tx1"/>
                </a:solidFill>
                <a:effectLst/>
                <a:latin typeface="+mn-lt"/>
                <a:ea typeface="MS PGothic" panose="020B0600070205080204" pitchFamily="34" charset="-128"/>
                <a:cs typeface="ＭＳ Ｐゴシック" charset="0"/>
              </a:rPr>
              <a:t> dual </a:t>
            </a:r>
            <a:r>
              <a:rPr lang="de-DE" sz="1200" kern="1200" dirty="0" err="1">
                <a:solidFill>
                  <a:schemeClr val="tx1"/>
                </a:solidFill>
                <a:effectLst/>
                <a:latin typeface="+mn-lt"/>
                <a:ea typeface="MS PGothic" panose="020B0600070205080204" pitchFamily="34" charset="-128"/>
                <a:cs typeface="ＭＳ Ｐゴシック" charset="0"/>
              </a:rPr>
              <a:t>antiplatelet</a:t>
            </a:r>
            <a:r>
              <a:rPr lang="de-DE" sz="1200" kern="1200" dirty="0">
                <a:solidFill>
                  <a:schemeClr val="tx1"/>
                </a:solidFill>
                <a:effectLst/>
                <a:latin typeface="+mn-lt"/>
                <a:ea typeface="MS PGothic" panose="020B0600070205080204" pitchFamily="34" charset="-128"/>
                <a:cs typeface="ＭＳ Ｐゴシック" charset="0"/>
              </a:rPr>
              <a:t> </a:t>
            </a:r>
            <a:r>
              <a:rPr lang="de-DE" sz="1200" kern="1200" dirty="0" err="1">
                <a:solidFill>
                  <a:schemeClr val="tx1"/>
                </a:solidFill>
                <a:effectLst/>
                <a:latin typeface="+mn-lt"/>
                <a:ea typeface="MS PGothic" panose="020B0600070205080204" pitchFamily="34" charset="-128"/>
                <a:cs typeface="ＭＳ Ｐゴシック" charset="0"/>
              </a:rPr>
              <a:t>therapy</a:t>
            </a:r>
            <a:r>
              <a:rPr lang="de-DE" sz="1200" kern="1200" dirty="0">
                <a:solidFill>
                  <a:schemeClr val="tx1"/>
                </a:solidFill>
                <a:effectLst/>
                <a:latin typeface="+mn-lt"/>
                <a:ea typeface="MS PGothic" panose="020B0600070205080204" pitchFamily="34" charset="-128"/>
                <a:cs typeface="ＭＳ Ｐゴシック" charset="0"/>
              </a:rPr>
              <a:t> </a:t>
            </a:r>
            <a:r>
              <a:rPr lang="de-DE" sz="1200" kern="1200" dirty="0" err="1">
                <a:solidFill>
                  <a:schemeClr val="tx1"/>
                </a:solidFill>
                <a:effectLst/>
                <a:latin typeface="+mn-lt"/>
                <a:ea typeface="MS PGothic" panose="020B0600070205080204" pitchFamily="34" charset="-128"/>
                <a:cs typeface="ＭＳ Ｐゴシック" charset="0"/>
              </a:rPr>
              <a:t>with</a:t>
            </a:r>
            <a:r>
              <a:rPr lang="de-DE" sz="1200" kern="1200" dirty="0">
                <a:solidFill>
                  <a:schemeClr val="tx1"/>
                </a:solidFill>
                <a:effectLst/>
                <a:latin typeface="+mn-lt"/>
                <a:ea typeface="MS PGothic" panose="020B0600070205080204" pitchFamily="34" charset="-128"/>
                <a:cs typeface="ＭＳ Ｐゴシック" charset="0"/>
              </a:rPr>
              <a:t> </a:t>
            </a:r>
            <a:r>
              <a:rPr lang="de-DE" sz="1200" kern="1200" dirty="0" err="1">
                <a:solidFill>
                  <a:schemeClr val="tx1"/>
                </a:solidFill>
                <a:effectLst/>
                <a:latin typeface="+mn-lt"/>
                <a:ea typeface="MS PGothic" panose="020B0600070205080204" pitchFamily="34" charset="-128"/>
                <a:cs typeface="ＭＳ Ｐゴシック" charset="0"/>
              </a:rPr>
              <a:t>aspirin</a:t>
            </a:r>
            <a:r>
              <a:rPr lang="de-DE" sz="1200" kern="1200" dirty="0">
                <a:solidFill>
                  <a:schemeClr val="tx1"/>
                </a:solidFill>
                <a:effectLst/>
                <a:latin typeface="+mn-lt"/>
                <a:ea typeface="MS PGothic" panose="020B0600070205080204" pitchFamily="34" charset="-128"/>
                <a:cs typeface="ＭＳ Ｐゴシック" charset="0"/>
              </a:rPr>
              <a:t> </a:t>
            </a:r>
            <a:r>
              <a:rPr lang="de-DE" sz="1200" kern="1200" dirty="0" err="1">
                <a:solidFill>
                  <a:schemeClr val="tx1"/>
                </a:solidFill>
                <a:effectLst/>
                <a:latin typeface="+mn-lt"/>
                <a:ea typeface="MS PGothic" panose="020B0600070205080204" pitchFamily="34" charset="-128"/>
                <a:cs typeface="ＭＳ Ｐゴシック" charset="0"/>
              </a:rPr>
              <a:t>and</a:t>
            </a:r>
            <a:r>
              <a:rPr lang="de-DE" sz="1200" kern="1200" dirty="0">
                <a:solidFill>
                  <a:schemeClr val="tx1"/>
                </a:solidFill>
                <a:effectLst/>
                <a:latin typeface="+mn-lt"/>
                <a:ea typeface="MS PGothic" panose="020B0600070205080204" pitchFamily="34" charset="-128"/>
                <a:cs typeface="ＭＳ Ｐゴシック" charset="0"/>
              </a:rPr>
              <a:t> </a:t>
            </a:r>
            <a:r>
              <a:rPr lang="de-DE" sz="1200" kern="1200" dirty="0" err="1">
                <a:solidFill>
                  <a:schemeClr val="tx1"/>
                </a:solidFill>
                <a:effectLst/>
                <a:latin typeface="+mn-lt"/>
                <a:ea typeface="MS PGothic" panose="020B0600070205080204" pitchFamily="34" charset="-128"/>
                <a:cs typeface="ＭＳ Ｐゴシック" charset="0"/>
              </a:rPr>
              <a:t>Clopidogrel</a:t>
            </a:r>
            <a:r>
              <a:rPr lang="de-DE" sz="1200" kern="1200" dirty="0">
                <a:solidFill>
                  <a:schemeClr val="tx1"/>
                </a:solidFill>
                <a:effectLst/>
                <a:latin typeface="+mn-lt"/>
                <a:ea typeface="MS PGothic" panose="020B0600070205080204" pitchFamily="34" charset="-128"/>
                <a:cs typeface="ＭＳ Ｐゴシック" charset="0"/>
              </a:rPr>
              <a:t> </a:t>
            </a:r>
            <a:r>
              <a:rPr lang="de-DE" sz="1200" kern="1200" dirty="0" err="1">
                <a:solidFill>
                  <a:schemeClr val="tx1"/>
                </a:solidFill>
                <a:effectLst/>
                <a:latin typeface="+mn-lt"/>
                <a:ea typeface="MS PGothic" panose="020B0600070205080204" pitchFamily="34" charset="-128"/>
                <a:cs typeface="ＭＳ Ｐゴシック" charset="0"/>
              </a:rPr>
              <a:t>can</a:t>
            </a:r>
            <a:r>
              <a:rPr lang="de-DE" sz="1200" kern="1200" dirty="0">
                <a:solidFill>
                  <a:schemeClr val="tx1"/>
                </a:solidFill>
                <a:effectLst/>
                <a:latin typeface="+mn-lt"/>
                <a:ea typeface="MS PGothic" panose="020B0600070205080204" pitchFamily="34" charset="-128"/>
                <a:cs typeface="ＭＳ Ｐゴシック" charset="0"/>
              </a:rPr>
              <a:t> </a:t>
            </a:r>
            <a:r>
              <a:rPr lang="de-DE" sz="1200" kern="1200" dirty="0" err="1">
                <a:solidFill>
                  <a:schemeClr val="tx1"/>
                </a:solidFill>
                <a:effectLst/>
                <a:latin typeface="+mn-lt"/>
                <a:ea typeface="MS PGothic" panose="020B0600070205080204" pitchFamily="34" charset="-128"/>
                <a:cs typeface="ＭＳ Ｐゴシック" charset="0"/>
              </a:rPr>
              <a:t>reduce</a:t>
            </a:r>
            <a:r>
              <a:rPr lang="de-DE" sz="1200" kern="1200" dirty="0">
                <a:solidFill>
                  <a:schemeClr val="tx1"/>
                </a:solidFill>
                <a:effectLst/>
                <a:latin typeface="+mn-lt"/>
                <a:ea typeface="MS PGothic" panose="020B0600070205080204" pitchFamily="34" charset="-128"/>
                <a:cs typeface="ＭＳ Ｐゴシック" charset="0"/>
              </a:rPr>
              <a:t> </a:t>
            </a:r>
            <a:r>
              <a:rPr lang="de-DE" sz="1200" kern="1200" dirty="0" err="1">
                <a:solidFill>
                  <a:schemeClr val="tx1"/>
                </a:solidFill>
                <a:effectLst/>
                <a:latin typeface="+mn-lt"/>
                <a:ea typeface="MS PGothic" panose="020B0600070205080204" pitchFamily="34" charset="-128"/>
                <a:cs typeface="ＭＳ Ｐゴシック" charset="0"/>
              </a:rPr>
              <a:t>the</a:t>
            </a:r>
            <a:r>
              <a:rPr lang="de-DE" sz="1200" kern="1200" dirty="0">
                <a:solidFill>
                  <a:schemeClr val="tx1"/>
                </a:solidFill>
                <a:effectLst/>
                <a:latin typeface="+mn-lt"/>
                <a:ea typeface="MS PGothic" panose="020B0600070205080204" pitchFamily="34" charset="-128"/>
                <a:cs typeface="ＭＳ Ｐゴシック" charset="0"/>
              </a:rPr>
              <a:t> rate </a:t>
            </a:r>
            <a:r>
              <a:rPr lang="de-DE" sz="1200" kern="1200" dirty="0" err="1">
                <a:solidFill>
                  <a:schemeClr val="tx1"/>
                </a:solidFill>
                <a:effectLst/>
                <a:latin typeface="+mn-lt"/>
                <a:ea typeface="MS PGothic" panose="020B0600070205080204" pitchFamily="34" charset="-128"/>
                <a:cs typeface="ＭＳ Ｐゴシック" charset="0"/>
              </a:rPr>
              <a:t>of</a:t>
            </a:r>
            <a:r>
              <a:rPr lang="de-DE" sz="1200" kern="1200" dirty="0">
                <a:solidFill>
                  <a:schemeClr val="tx1"/>
                </a:solidFill>
                <a:effectLst/>
                <a:latin typeface="+mn-lt"/>
                <a:ea typeface="MS PGothic" panose="020B0600070205080204" pitchFamily="34" charset="-128"/>
                <a:cs typeface="ＭＳ Ｐゴシック" charset="0"/>
              </a:rPr>
              <a:t> </a:t>
            </a:r>
            <a:r>
              <a:rPr lang="de-DE" sz="1200" kern="1200" dirty="0" err="1">
                <a:solidFill>
                  <a:schemeClr val="tx1"/>
                </a:solidFill>
                <a:effectLst/>
                <a:latin typeface="+mn-lt"/>
                <a:ea typeface="MS PGothic" panose="020B0600070205080204" pitchFamily="34" charset="-128"/>
                <a:cs typeface="ＭＳ Ｐゴシック" charset="0"/>
              </a:rPr>
              <a:t>major</a:t>
            </a:r>
            <a:r>
              <a:rPr lang="de-DE" sz="1200" kern="1200" dirty="0">
                <a:solidFill>
                  <a:schemeClr val="tx1"/>
                </a:solidFill>
                <a:effectLst/>
                <a:latin typeface="+mn-lt"/>
                <a:ea typeface="MS PGothic" panose="020B0600070205080204" pitchFamily="34" charset="-128"/>
                <a:cs typeface="ＭＳ Ｐゴシック" charset="0"/>
              </a:rPr>
              <a:t> leg </a:t>
            </a:r>
            <a:r>
              <a:rPr lang="de-DE" sz="1200" kern="1200" dirty="0" err="1">
                <a:solidFill>
                  <a:schemeClr val="tx1"/>
                </a:solidFill>
                <a:effectLst/>
                <a:latin typeface="+mn-lt"/>
                <a:ea typeface="MS PGothic" panose="020B0600070205080204" pitchFamily="34" charset="-128"/>
                <a:cs typeface="ＭＳ Ｐゴシック" charset="0"/>
              </a:rPr>
              <a:t>amputations</a:t>
            </a:r>
            <a:r>
              <a:rPr lang="de-DE" sz="1200" kern="1200" dirty="0">
                <a:solidFill>
                  <a:schemeClr val="tx1"/>
                </a:solidFill>
                <a:effectLst/>
                <a:latin typeface="+mn-lt"/>
                <a:ea typeface="MS PGothic" panose="020B0600070205080204" pitchFamily="34" charset="-128"/>
                <a:cs typeface="ＭＳ Ｐゴシック" charset="0"/>
              </a:rPr>
              <a:t> </a:t>
            </a:r>
            <a:r>
              <a:rPr lang="de-DE" sz="1200" kern="1200" dirty="0" err="1">
                <a:solidFill>
                  <a:schemeClr val="tx1"/>
                </a:solidFill>
                <a:effectLst/>
                <a:latin typeface="+mn-lt"/>
                <a:ea typeface="MS PGothic" panose="020B0600070205080204" pitchFamily="34" charset="-128"/>
                <a:cs typeface="ＭＳ Ｐゴシック" charset="0"/>
              </a:rPr>
              <a:t>following</a:t>
            </a:r>
            <a:r>
              <a:rPr lang="de-DE" sz="1200" kern="1200" dirty="0">
                <a:solidFill>
                  <a:schemeClr val="tx1"/>
                </a:solidFill>
                <a:effectLst/>
                <a:latin typeface="+mn-lt"/>
                <a:ea typeface="MS PGothic" panose="020B0600070205080204" pitchFamily="34" charset="-128"/>
                <a:cs typeface="ＭＳ Ｐゴシック" charset="0"/>
              </a:rPr>
              <a:t> </a:t>
            </a:r>
            <a:r>
              <a:rPr lang="de-DE" sz="1200" kern="1200" dirty="0" err="1">
                <a:solidFill>
                  <a:schemeClr val="tx1"/>
                </a:solidFill>
                <a:effectLst/>
                <a:latin typeface="+mn-lt"/>
                <a:ea typeface="MS PGothic" panose="020B0600070205080204" pitchFamily="34" charset="-128"/>
                <a:cs typeface="ＭＳ Ｐゴシック" charset="0"/>
              </a:rPr>
              <a:t>revascularization</a:t>
            </a:r>
            <a:r>
              <a:rPr lang="de-DE" sz="1200" kern="1200" dirty="0">
                <a:solidFill>
                  <a:schemeClr val="tx1"/>
                </a:solidFill>
                <a:effectLst/>
                <a:latin typeface="+mn-lt"/>
                <a:ea typeface="MS PGothic" panose="020B0600070205080204" pitchFamily="34" charset="-128"/>
                <a:cs typeface="ＭＳ Ｐゴシック" charset="0"/>
              </a:rPr>
              <a:t>, but </a:t>
            </a:r>
            <a:r>
              <a:rPr lang="de-DE" sz="1200" kern="1200" dirty="0" err="1">
                <a:solidFill>
                  <a:schemeClr val="tx1"/>
                </a:solidFill>
                <a:effectLst/>
                <a:latin typeface="+mn-lt"/>
                <a:ea typeface="MS PGothic" panose="020B0600070205080204" pitchFamily="34" charset="-128"/>
                <a:cs typeface="ＭＳ Ｐゴシック" charset="0"/>
              </a:rPr>
              <a:t>carries</a:t>
            </a:r>
            <a:r>
              <a:rPr lang="de-DE" sz="1200" kern="1200" dirty="0">
                <a:solidFill>
                  <a:schemeClr val="tx1"/>
                </a:solidFill>
                <a:effectLst/>
                <a:latin typeface="+mn-lt"/>
                <a:ea typeface="MS PGothic" panose="020B0600070205080204" pitchFamily="34" charset="-128"/>
                <a:cs typeface="ＭＳ Ｐゴシック" charset="0"/>
              </a:rPr>
              <a:t> a </a:t>
            </a:r>
            <a:r>
              <a:rPr lang="de-DE" sz="1200" kern="1200" dirty="0" err="1">
                <a:solidFill>
                  <a:schemeClr val="tx1"/>
                </a:solidFill>
                <a:effectLst/>
                <a:latin typeface="+mn-lt"/>
                <a:ea typeface="MS PGothic" panose="020B0600070205080204" pitchFamily="34" charset="-128"/>
                <a:cs typeface="ＭＳ Ｐゴシック" charset="0"/>
              </a:rPr>
              <a:t>slightly</a:t>
            </a:r>
            <a:r>
              <a:rPr lang="de-DE" sz="1200" kern="1200" dirty="0">
                <a:solidFill>
                  <a:schemeClr val="tx1"/>
                </a:solidFill>
                <a:effectLst/>
                <a:latin typeface="+mn-lt"/>
                <a:ea typeface="MS PGothic" panose="020B0600070205080204" pitchFamily="34" charset="-128"/>
                <a:cs typeface="ＭＳ Ｐゴシック" charset="0"/>
              </a:rPr>
              <a:t> </a:t>
            </a:r>
            <a:r>
              <a:rPr lang="de-DE" sz="1200" kern="1200" dirty="0" err="1">
                <a:solidFill>
                  <a:schemeClr val="tx1"/>
                </a:solidFill>
                <a:effectLst/>
                <a:latin typeface="+mn-lt"/>
                <a:ea typeface="MS PGothic" panose="020B0600070205080204" pitchFamily="34" charset="-128"/>
                <a:cs typeface="ＭＳ Ｐゴシック" charset="0"/>
              </a:rPr>
              <a:t>higher</a:t>
            </a:r>
            <a:r>
              <a:rPr lang="de-DE" sz="1200" kern="1200" dirty="0">
                <a:solidFill>
                  <a:schemeClr val="tx1"/>
                </a:solidFill>
                <a:effectLst/>
                <a:latin typeface="+mn-lt"/>
                <a:ea typeface="MS PGothic" panose="020B0600070205080204" pitchFamily="34" charset="-128"/>
                <a:cs typeface="ＭＳ Ｐゴシック" charset="0"/>
              </a:rPr>
              <a:t> </a:t>
            </a:r>
            <a:r>
              <a:rPr lang="de-DE" sz="1200" kern="1200" dirty="0" err="1">
                <a:solidFill>
                  <a:schemeClr val="tx1"/>
                </a:solidFill>
                <a:effectLst/>
                <a:latin typeface="+mn-lt"/>
                <a:ea typeface="MS PGothic" panose="020B0600070205080204" pitchFamily="34" charset="-128"/>
                <a:cs typeface="ＭＳ Ｐゴシック" charset="0"/>
              </a:rPr>
              <a:t>risk</a:t>
            </a:r>
            <a:r>
              <a:rPr lang="de-DE" sz="1200" kern="1200" dirty="0">
                <a:solidFill>
                  <a:schemeClr val="tx1"/>
                </a:solidFill>
                <a:effectLst/>
                <a:latin typeface="+mn-lt"/>
                <a:ea typeface="MS PGothic" panose="020B0600070205080204" pitchFamily="34" charset="-128"/>
                <a:cs typeface="ＭＳ Ｐゴシック" charset="0"/>
              </a:rPr>
              <a:t> </a:t>
            </a:r>
            <a:r>
              <a:rPr lang="de-DE" sz="1200" kern="1200" dirty="0" err="1">
                <a:solidFill>
                  <a:schemeClr val="tx1"/>
                </a:solidFill>
                <a:effectLst/>
                <a:latin typeface="+mn-lt"/>
                <a:ea typeface="MS PGothic" panose="020B0600070205080204" pitchFamily="34" charset="-128"/>
                <a:cs typeface="ＭＳ Ｐゴシック" charset="0"/>
              </a:rPr>
              <a:t>of</a:t>
            </a:r>
            <a:r>
              <a:rPr lang="de-DE" sz="1200" kern="1200" dirty="0">
                <a:solidFill>
                  <a:schemeClr val="tx1"/>
                </a:solidFill>
                <a:effectLst/>
                <a:latin typeface="+mn-lt"/>
                <a:ea typeface="MS PGothic" panose="020B0600070205080204" pitchFamily="34" charset="-128"/>
                <a:cs typeface="ＭＳ Ｐゴシック" charset="0"/>
              </a:rPr>
              <a:t> </a:t>
            </a:r>
            <a:r>
              <a:rPr lang="de-DE" sz="1200" kern="1200" dirty="0" err="1">
                <a:solidFill>
                  <a:schemeClr val="tx1"/>
                </a:solidFill>
                <a:effectLst/>
                <a:latin typeface="+mn-lt"/>
                <a:ea typeface="MS PGothic" panose="020B0600070205080204" pitchFamily="34" charset="-128"/>
                <a:cs typeface="ＭＳ Ｐゴシック" charset="0"/>
              </a:rPr>
              <a:t>severe</a:t>
            </a:r>
            <a:r>
              <a:rPr lang="de-DE" sz="1200" kern="1200" dirty="0">
                <a:solidFill>
                  <a:schemeClr val="tx1"/>
                </a:solidFill>
                <a:effectLst/>
                <a:latin typeface="+mn-lt"/>
                <a:ea typeface="MS PGothic" panose="020B0600070205080204" pitchFamily="34" charset="-128"/>
                <a:cs typeface="ＭＳ Ｐゴシック" charset="0"/>
              </a:rPr>
              <a:t> </a:t>
            </a:r>
            <a:r>
              <a:rPr lang="de-DE" sz="1200" kern="1200" dirty="0" err="1">
                <a:solidFill>
                  <a:schemeClr val="tx1"/>
                </a:solidFill>
                <a:effectLst/>
                <a:latin typeface="+mn-lt"/>
                <a:ea typeface="MS PGothic" panose="020B0600070205080204" pitchFamily="34" charset="-128"/>
                <a:cs typeface="ＭＳ Ｐゴシック" charset="0"/>
              </a:rPr>
              <a:t>bleeding</a:t>
            </a:r>
            <a:r>
              <a:rPr lang="de-DE" sz="1200" kern="1200" dirty="0">
                <a:solidFill>
                  <a:schemeClr val="tx1"/>
                </a:solidFill>
                <a:effectLst/>
                <a:latin typeface="+mn-lt"/>
                <a:ea typeface="MS PGothic" panose="020B0600070205080204" pitchFamily="34" charset="-128"/>
                <a:cs typeface="ＭＳ Ｐゴシック" charset="0"/>
              </a:rPr>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de-DE" dirty="0"/>
          </a:p>
          <a:p>
            <a:endParaRPr lang="de-DE" dirty="0"/>
          </a:p>
        </p:txBody>
      </p:sp>
      <p:sp>
        <p:nvSpPr>
          <p:cNvPr id="4" name="Foliennummernplatzhalter 3"/>
          <p:cNvSpPr>
            <a:spLocks noGrp="1"/>
          </p:cNvSpPr>
          <p:nvPr>
            <p:ph type="sldNum" sz="quarter" idx="10"/>
          </p:nvPr>
        </p:nvSpPr>
        <p:spPr/>
        <p:txBody>
          <a:bodyPr/>
          <a:lstStyle/>
          <a:p>
            <a:pPr>
              <a:defRPr/>
            </a:pPr>
            <a:fld id="{E263FA90-F59F-7440-ACC0-08792A5ACE13}" type="slidenum">
              <a:rPr lang="sv-SE" smtClean="0">
                <a:solidFill>
                  <a:prstClr val="black"/>
                </a:solidFill>
              </a:rPr>
              <a:pPr>
                <a:defRPr/>
              </a:pPr>
              <a:t>26</a:t>
            </a:fld>
            <a:endParaRPr lang="sv-SE">
              <a:solidFill>
                <a:prstClr val="black"/>
              </a:solidFill>
            </a:endParaRPr>
          </a:p>
        </p:txBody>
      </p:sp>
    </p:spTree>
    <p:extLst>
      <p:ext uri="{BB962C8B-B14F-4D97-AF65-F5344CB8AC3E}">
        <p14:creationId xmlns:p14="http://schemas.microsoft.com/office/powerpoint/2010/main" val="1011326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S PGothic" panose="020B0600070205080204" pitchFamily="34" charset="-128"/>
              <a:cs typeface="ＭＳ Ｐゴシック" charset="0"/>
            </a:endParaRPr>
          </a:p>
          <a:p>
            <a:r>
              <a:rPr lang="en-GB" sz="1200" kern="1200" dirty="0">
                <a:solidFill>
                  <a:schemeClr val="tx1"/>
                </a:solidFill>
                <a:effectLst/>
                <a:latin typeface="+mn-lt"/>
                <a:ea typeface="MS PGothic" panose="020B0600070205080204" pitchFamily="34" charset="-128"/>
                <a:cs typeface="ＭＳ Ｐゴシック" charset="0"/>
              </a:rPr>
              <a:t>EUCLID is a </a:t>
            </a:r>
            <a:r>
              <a:rPr lang="en-US" sz="1200" kern="1200" dirty="0">
                <a:solidFill>
                  <a:schemeClr val="tx1"/>
                </a:solidFill>
                <a:effectLst/>
                <a:latin typeface="+mn-lt"/>
                <a:ea typeface="MS PGothic" panose="020B0600070205080204" pitchFamily="34" charset="-128"/>
                <a:cs typeface="ＭＳ Ｐゴシック" charset="0"/>
              </a:rPr>
              <a:t>double-blind, event-driven clinical trial that</a:t>
            </a:r>
            <a:r>
              <a:rPr lang="de-DE" dirty="0">
                <a:effectLst/>
              </a:rPr>
              <a:t> </a:t>
            </a:r>
            <a:r>
              <a:rPr lang="en-GB" sz="1200" kern="1200" dirty="0">
                <a:solidFill>
                  <a:schemeClr val="tx1"/>
                </a:solidFill>
                <a:effectLst/>
                <a:latin typeface="+mn-lt"/>
                <a:ea typeface="MS PGothic" panose="020B0600070205080204" pitchFamily="34" charset="-128"/>
                <a:cs typeface="ＭＳ Ｐゴシック" charset="0"/>
              </a:rPr>
              <a:t>randomized 13,885 patients with PAD to treatment with </a:t>
            </a:r>
            <a:r>
              <a:rPr lang="en-GB" sz="1200" kern="1200" dirty="0" err="1">
                <a:solidFill>
                  <a:schemeClr val="tx1"/>
                </a:solidFill>
                <a:effectLst/>
                <a:latin typeface="+mn-lt"/>
                <a:ea typeface="MS PGothic" panose="020B0600070205080204" pitchFamily="34" charset="-128"/>
                <a:cs typeface="ＭＳ Ｐゴシック" charset="0"/>
              </a:rPr>
              <a:t>ticagrelor</a:t>
            </a:r>
            <a:r>
              <a:rPr lang="en-GB" sz="1200" kern="1200" dirty="0">
                <a:solidFill>
                  <a:schemeClr val="tx1"/>
                </a:solidFill>
                <a:effectLst/>
                <a:latin typeface="+mn-lt"/>
                <a:ea typeface="MS PGothic" panose="020B0600070205080204" pitchFamily="34" charset="-128"/>
                <a:cs typeface="ＭＳ Ｐゴシック" charset="0"/>
              </a:rPr>
              <a:t> 90 mg twice daily or </a:t>
            </a:r>
            <a:r>
              <a:rPr lang="en-GB" sz="1200" kern="1200" dirty="0" err="1">
                <a:solidFill>
                  <a:schemeClr val="tx1"/>
                </a:solidFill>
                <a:effectLst/>
                <a:latin typeface="+mn-lt"/>
                <a:ea typeface="MS PGothic" panose="020B0600070205080204" pitchFamily="34" charset="-128"/>
                <a:cs typeface="ＭＳ Ｐゴシック" charset="0"/>
              </a:rPr>
              <a:t>clopidogrel</a:t>
            </a:r>
            <a:r>
              <a:rPr lang="en-GB" sz="1200" kern="1200" dirty="0">
                <a:solidFill>
                  <a:schemeClr val="tx1"/>
                </a:solidFill>
                <a:effectLst/>
                <a:latin typeface="+mn-lt"/>
                <a:ea typeface="MS PGothic" panose="020B0600070205080204" pitchFamily="34" charset="-128"/>
                <a:cs typeface="ＭＳ Ｐゴシック" charset="0"/>
              </a:rPr>
              <a:t> 75mg daily. Patients were enrolled based on an abnormal ankle-brachial index (ABI) </a:t>
            </a:r>
            <a:r>
              <a:rPr lang="en-US" sz="1200" kern="1200" dirty="0">
                <a:solidFill>
                  <a:schemeClr val="tx1"/>
                </a:solidFill>
                <a:effectLst/>
                <a:latin typeface="+mn-lt"/>
                <a:ea typeface="MS PGothic" panose="020B0600070205080204" pitchFamily="34" charset="-128"/>
                <a:cs typeface="ＭＳ Ｐゴシック" charset="0"/>
              </a:rPr>
              <a:t>≤</a:t>
            </a:r>
            <a:r>
              <a:rPr lang="en-GB" sz="1200" kern="1200" dirty="0">
                <a:solidFill>
                  <a:schemeClr val="tx1"/>
                </a:solidFill>
                <a:effectLst/>
                <a:latin typeface="+mn-lt"/>
                <a:ea typeface="MS PGothic" panose="020B0600070205080204" pitchFamily="34" charset="-128"/>
                <a:cs typeface="ＭＳ Ｐゴシック" charset="0"/>
              </a:rPr>
              <a:t>0.80 or a prior lower extremity revascularization. Patients could not be enrolled within </a:t>
            </a:r>
            <a:r>
              <a:rPr lang="en-US" sz="1200" kern="1200" dirty="0">
                <a:solidFill>
                  <a:schemeClr val="tx1"/>
                </a:solidFill>
                <a:effectLst/>
                <a:latin typeface="+mn-lt"/>
                <a:ea typeface="MS PGothic" panose="020B0600070205080204" pitchFamily="34" charset="-128"/>
                <a:cs typeface="ＭＳ Ｐゴシック" charset="0"/>
              </a:rPr>
              <a:t>30 days of most recent revascularization, and patients with an indication for dual antiplatelet therapy were excluded.</a:t>
            </a:r>
            <a:r>
              <a:rPr lang="de-CH" dirty="0">
                <a:effectLst/>
              </a:rPr>
              <a:t> </a:t>
            </a:r>
          </a:p>
          <a:p>
            <a:r>
              <a:rPr lang="en-GB" sz="1200" kern="1200" dirty="0">
                <a:solidFill>
                  <a:schemeClr val="tx1"/>
                </a:solidFill>
                <a:effectLst/>
                <a:latin typeface="+mn-lt"/>
                <a:ea typeface="MS PGothic" panose="020B0600070205080204" pitchFamily="34" charset="-128"/>
                <a:cs typeface="ＭＳ Ｐゴシック" charset="0"/>
              </a:rPr>
              <a:t>This post hoc analysis focuses on the </a:t>
            </a:r>
            <a:r>
              <a:rPr lang="en-US" sz="1200" kern="1200" dirty="0">
                <a:solidFill>
                  <a:schemeClr val="tx1"/>
                </a:solidFill>
                <a:effectLst/>
                <a:latin typeface="+mn-lt"/>
                <a:ea typeface="MS PGothic" panose="020B0600070205080204" pitchFamily="34" charset="-128"/>
                <a:cs typeface="ＭＳ Ｐゴシック" charset="0"/>
              </a:rPr>
              <a:t>7875 (57%) patients enrolled based on the prior lower extremity revascularization criterion. </a:t>
            </a:r>
            <a:endParaRPr lang="de-CH" dirty="0">
              <a:effectLst/>
            </a:endParaRPr>
          </a:p>
          <a:p>
            <a:endParaRPr lang="de-CH" dirty="0">
              <a:effectLst/>
            </a:endParaRPr>
          </a:p>
          <a:p>
            <a:r>
              <a:rPr lang="en-GB" sz="1200" kern="1200" dirty="0">
                <a:solidFill>
                  <a:schemeClr val="tx1"/>
                </a:solidFill>
                <a:effectLst/>
                <a:latin typeface="+mn-lt"/>
                <a:ea typeface="MS PGothic" panose="020B0600070205080204" pitchFamily="34" charset="-128"/>
                <a:cs typeface="ＭＳ Ｐゴシック" charset="0"/>
              </a:rPr>
              <a:t>The primary efficacy endpoint was time from randomization to first occurrence of any event in the composite of cardiovascular death, myocardial infarction, or ischemic stroke. Key</a:t>
            </a:r>
            <a:r>
              <a:rPr lang="en-GB" sz="1200" kern="1200" baseline="0" dirty="0">
                <a:solidFill>
                  <a:schemeClr val="tx1"/>
                </a:solidFill>
                <a:effectLst/>
                <a:latin typeface="+mn-lt"/>
                <a:ea typeface="MS PGothic" panose="020B0600070205080204" pitchFamily="34" charset="-128"/>
                <a:cs typeface="ＭＳ Ｐゴシック" charset="0"/>
              </a:rPr>
              <a:t> s</a:t>
            </a:r>
            <a:r>
              <a:rPr lang="en-GB" sz="1200" kern="1200" dirty="0">
                <a:solidFill>
                  <a:schemeClr val="tx1"/>
                </a:solidFill>
                <a:effectLst/>
                <a:latin typeface="+mn-lt"/>
                <a:ea typeface="MS PGothic" panose="020B0600070205080204" pitchFamily="34" charset="-128"/>
                <a:cs typeface="ＭＳ Ｐゴシック" charset="0"/>
              </a:rPr>
              <a:t>econdary endpoint included the primary composite endpoint plus acute limb ischemia. The primary safety endpoint was Thrombolysis in Myocardial Infarction (TIMI) major bleeding. </a:t>
            </a:r>
            <a:endParaRPr lang="de-CH" dirty="0">
              <a:effectLst/>
            </a:endParaRPr>
          </a:p>
          <a:p>
            <a:endParaRPr lang="de-CH" dirty="0">
              <a:effectLst/>
            </a:endParaRPr>
          </a:p>
          <a:p>
            <a:endParaRPr lang="de-CH" dirty="0">
              <a:effectLst/>
            </a:endParaRPr>
          </a:p>
          <a:p>
            <a:endParaRPr lang="de-CH" dirty="0">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S PGothic" panose="020B0600070205080204" pitchFamily="34" charset="-128"/>
                <a:cs typeface="ＭＳ Ｐゴシック" charset="0"/>
              </a:rPr>
              <a:t>The EUCLID trial designed to evaluate treatment specifically in patients with PAD and tested the hypothesis that </a:t>
            </a:r>
            <a:r>
              <a:rPr lang="en-US" sz="1200" kern="1200" dirty="0" err="1">
                <a:solidFill>
                  <a:schemeClr val="tx1"/>
                </a:solidFill>
                <a:effectLst/>
                <a:latin typeface="+mn-lt"/>
                <a:ea typeface="MS PGothic" panose="020B0600070205080204" pitchFamily="34" charset="-128"/>
                <a:cs typeface="ＭＳ Ｐゴシック" charset="0"/>
              </a:rPr>
              <a:t>ticagrelor</a:t>
            </a:r>
            <a:r>
              <a:rPr lang="en-US" sz="1200" kern="1200" dirty="0">
                <a:solidFill>
                  <a:schemeClr val="tx1"/>
                </a:solidFill>
                <a:effectLst/>
                <a:latin typeface="+mn-lt"/>
                <a:ea typeface="MS PGothic" panose="020B0600070205080204" pitchFamily="34" charset="-128"/>
                <a:cs typeface="ＭＳ Ｐゴシック" charset="0"/>
              </a:rPr>
              <a:t> would be superior to </a:t>
            </a:r>
            <a:r>
              <a:rPr lang="en-US" sz="1200" kern="1200" dirty="0" err="1">
                <a:solidFill>
                  <a:schemeClr val="tx1"/>
                </a:solidFill>
                <a:effectLst/>
                <a:latin typeface="+mn-lt"/>
                <a:ea typeface="MS PGothic" panose="020B0600070205080204" pitchFamily="34" charset="-128"/>
                <a:cs typeface="ＭＳ Ｐゴシック" charset="0"/>
              </a:rPr>
              <a:t>clopidogrel</a:t>
            </a:r>
            <a:r>
              <a:rPr lang="en-US" sz="1200" kern="1200" dirty="0">
                <a:solidFill>
                  <a:schemeClr val="tx1"/>
                </a:solidFill>
                <a:effectLst/>
                <a:latin typeface="+mn-lt"/>
                <a:ea typeface="MS PGothic" panose="020B0600070205080204" pitchFamily="34" charset="-128"/>
                <a:cs typeface="ＭＳ Ｐゴシック" charset="0"/>
              </a:rPr>
              <a:t> in preventing cardiovascular endpoints in patients with PAD. </a:t>
            </a:r>
          </a:p>
          <a:p>
            <a:endParaRPr lang="de-CH" altLang="en-US" dirty="0">
              <a:effectLst/>
              <a:ea typeface="MS PGothic"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MS PGothic" panose="020B0600070205080204" pitchFamily="34" charset="-128"/>
                <a:cs typeface="ＭＳ Ｐゴシック" charset="0"/>
              </a:rPr>
              <a:t>The components of the primary efficacy endpoint, the primary safety endpoint, and all hospitalizations for acute limb ischemia were adjudicated by the independent clinical events classification group. </a:t>
            </a:r>
            <a:endParaRPr lang="de-DE" sz="1200" kern="1200" dirty="0">
              <a:solidFill>
                <a:schemeClr val="tx1"/>
              </a:solidFill>
              <a:effectLst/>
              <a:latin typeface="+mn-lt"/>
              <a:ea typeface="MS PGothic" panose="020B0600070205080204" pitchFamily="34" charset="-128"/>
              <a:cs typeface="ＭＳ Ｐゴシック" charset="0"/>
            </a:endParaRPr>
          </a:p>
          <a:p>
            <a:endParaRPr lang="en-US" altLang="en-US" dirty="0">
              <a:ea typeface="MS PGothic" charset="-128"/>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defRPr>
            </a:lvl1pPr>
            <a:lvl2pPr marL="742950" indent="-285750">
              <a:spcBef>
                <a:spcPct val="30000"/>
              </a:spcBef>
              <a:defRPr sz="1200">
                <a:solidFill>
                  <a:schemeClr val="tx1"/>
                </a:solidFill>
                <a:latin typeface="Calibri" charset="0"/>
                <a:ea typeface="MS PGothic" charset="-128"/>
              </a:defRPr>
            </a:lvl2pPr>
            <a:lvl3pPr marL="1143000" indent="-228600">
              <a:spcBef>
                <a:spcPct val="30000"/>
              </a:spcBef>
              <a:defRPr sz="1200">
                <a:solidFill>
                  <a:schemeClr val="tx1"/>
                </a:solidFill>
                <a:latin typeface="Calibri" charset="0"/>
                <a:ea typeface="MS PGothic" charset="-128"/>
              </a:defRPr>
            </a:lvl3pPr>
            <a:lvl4pPr marL="1600200" indent="-228600">
              <a:spcBef>
                <a:spcPct val="30000"/>
              </a:spcBef>
              <a:defRPr sz="1200">
                <a:solidFill>
                  <a:schemeClr val="tx1"/>
                </a:solidFill>
                <a:latin typeface="Calibri" charset="0"/>
                <a:ea typeface="MS PGothic" charset="-128"/>
              </a:defRPr>
            </a:lvl4pPr>
            <a:lvl5pPr marL="2057400" indent="-228600">
              <a:spcBef>
                <a:spcPct val="30000"/>
              </a:spcBef>
              <a:defRPr sz="1200">
                <a:solidFill>
                  <a:schemeClr val="tx1"/>
                </a:solidFill>
                <a:latin typeface="Calibri" charset="0"/>
                <a:ea typeface="MS PGothic" charset="-128"/>
              </a:defRPr>
            </a:lvl5pPr>
            <a:lvl6pPr marL="2514600" indent="-228600" eaLnBrk="0" fontAlgn="base" hangingPunct="0">
              <a:spcBef>
                <a:spcPct val="30000"/>
              </a:spcBef>
              <a:spcAft>
                <a:spcPct val="0"/>
              </a:spcAft>
              <a:defRPr sz="1200">
                <a:solidFill>
                  <a:schemeClr val="tx1"/>
                </a:solidFill>
                <a:latin typeface="Calibri" charset="0"/>
                <a:ea typeface="MS PGothic" charset="-128"/>
              </a:defRPr>
            </a:lvl6pPr>
            <a:lvl7pPr marL="2971800" indent="-228600" eaLnBrk="0" fontAlgn="base" hangingPunct="0">
              <a:spcBef>
                <a:spcPct val="30000"/>
              </a:spcBef>
              <a:spcAft>
                <a:spcPct val="0"/>
              </a:spcAft>
              <a:defRPr sz="1200">
                <a:solidFill>
                  <a:schemeClr val="tx1"/>
                </a:solidFill>
                <a:latin typeface="Calibri" charset="0"/>
                <a:ea typeface="MS PGothic" charset="-128"/>
              </a:defRPr>
            </a:lvl7pPr>
            <a:lvl8pPr marL="3429000" indent="-228600" eaLnBrk="0" fontAlgn="base" hangingPunct="0">
              <a:spcBef>
                <a:spcPct val="30000"/>
              </a:spcBef>
              <a:spcAft>
                <a:spcPct val="0"/>
              </a:spcAft>
              <a:defRPr sz="1200">
                <a:solidFill>
                  <a:schemeClr val="tx1"/>
                </a:solidFill>
                <a:latin typeface="Calibri" charset="0"/>
                <a:ea typeface="MS PGothic" charset="-128"/>
              </a:defRPr>
            </a:lvl8pPr>
            <a:lvl9pPr marL="3886200" indent="-228600" eaLnBrk="0" fontAlgn="base" hangingPunct="0">
              <a:spcBef>
                <a:spcPct val="30000"/>
              </a:spcBef>
              <a:spcAft>
                <a:spcPct val="0"/>
              </a:spcAft>
              <a:defRPr sz="1200">
                <a:solidFill>
                  <a:schemeClr val="tx1"/>
                </a:solidFill>
                <a:latin typeface="Calibri" charset="0"/>
                <a:ea typeface="MS PGothic" charset="-128"/>
              </a:defRPr>
            </a:lvl9pPr>
          </a:lstStyle>
          <a:p>
            <a:pPr>
              <a:spcBef>
                <a:spcPct val="0"/>
              </a:spcBef>
            </a:pPr>
            <a:fld id="{9A47D02A-3F37-2943-BA30-A87C81D9624C}" type="slidenum">
              <a:rPr lang="sv-SE" altLang="en-US">
                <a:solidFill>
                  <a:prstClr val="black"/>
                </a:solidFill>
                <a:latin typeface="Arial" charset="0"/>
              </a:rPr>
              <a:pPr>
                <a:spcBef>
                  <a:spcPct val="0"/>
                </a:spcBef>
              </a:pPr>
              <a:t>27</a:t>
            </a:fld>
            <a:endParaRPr lang="sv-SE" altLang="en-US">
              <a:solidFill>
                <a:prstClr val="black"/>
              </a:solidFill>
              <a:latin typeface="Arial" charset="0"/>
            </a:endParaRPr>
          </a:p>
        </p:txBody>
      </p:sp>
    </p:spTree>
    <p:extLst>
      <p:ext uri="{BB962C8B-B14F-4D97-AF65-F5344CB8AC3E}">
        <p14:creationId xmlns:p14="http://schemas.microsoft.com/office/powerpoint/2010/main" val="1385144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S PGothic" panose="020B0600070205080204" pitchFamily="34" charset="-128"/>
                <a:cs typeface="ＭＳ Ｐゴシック" charset="0"/>
              </a:rPr>
              <a:t>Two critical questions exist about the long-term prognosis and management of patients who have undergone prior revascularization.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S PGothic" panose="020B0600070205080204" pitchFamily="34" charset="-128"/>
                <a:cs typeface="ＭＳ Ｐゴシック" charset="0"/>
              </a:rPr>
              <a:t>First, are patients with prior lower </a:t>
            </a:r>
            <a:r>
              <a:rPr lang="en-US" sz="1200" kern="1200" dirty="0" err="1">
                <a:solidFill>
                  <a:schemeClr val="tx1"/>
                </a:solidFill>
                <a:effectLst/>
                <a:latin typeface="+mn-lt"/>
                <a:ea typeface="MS PGothic" panose="020B0600070205080204" pitchFamily="34" charset="-128"/>
                <a:cs typeface="ＭＳ Ｐゴシック" charset="0"/>
              </a:rPr>
              <a:t>extremit</a:t>
            </a:r>
            <a:r>
              <a:rPr lang="en-US" sz="1200" kern="1200" dirty="0">
                <a:solidFill>
                  <a:schemeClr val="tx1"/>
                </a:solidFill>
                <a:effectLst/>
                <a:latin typeface="+mn-lt"/>
                <a:ea typeface="MS PGothic" panose="020B0600070205080204" pitchFamily="34" charset="-128"/>
                <a:cs typeface="ＭＳ Ｐゴシック" charset="0"/>
              </a:rPr>
              <a:t> revascularization at heightened risk for cardiovascular and acute limb events requiring hospitalization when compared with patients who have not undergone prior revascularization?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S PGothic" panose="020B0600070205080204" pitchFamily="34" charset="-128"/>
                <a:cs typeface="ＭＳ Ｐゴシック" charset="0"/>
              </a:rPr>
              <a:t>Second, are more intensive antiplatelet medications more effective yet safe in this population?</a:t>
            </a:r>
            <a:r>
              <a:rPr lang="de-DE" dirty="0">
                <a:effectLst/>
              </a:rPr>
              <a:t> </a:t>
            </a:r>
            <a:endParaRPr lang="de-DE" dirty="0"/>
          </a:p>
        </p:txBody>
      </p:sp>
      <p:sp>
        <p:nvSpPr>
          <p:cNvPr id="4" name="Foliennummernplatzhalter 3"/>
          <p:cNvSpPr>
            <a:spLocks noGrp="1"/>
          </p:cNvSpPr>
          <p:nvPr>
            <p:ph type="sldNum" sz="quarter" idx="10"/>
          </p:nvPr>
        </p:nvSpPr>
        <p:spPr/>
        <p:txBody>
          <a:bodyPr/>
          <a:lstStyle/>
          <a:p>
            <a:pPr>
              <a:defRPr/>
            </a:pPr>
            <a:fld id="{E263FA90-F59F-7440-ACC0-08792A5ACE13}" type="slidenum">
              <a:rPr lang="sv-SE" smtClean="0">
                <a:solidFill>
                  <a:prstClr val="black"/>
                </a:solidFill>
              </a:rPr>
              <a:pPr>
                <a:defRPr/>
              </a:pPr>
              <a:t>28</a:t>
            </a:fld>
            <a:endParaRPr lang="sv-SE">
              <a:solidFill>
                <a:prstClr val="black"/>
              </a:solidFill>
            </a:endParaRPr>
          </a:p>
        </p:txBody>
      </p:sp>
    </p:spTree>
    <p:extLst>
      <p:ext uri="{BB962C8B-B14F-4D97-AF65-F5344CB8AC3E}">
        <p14:creationId xmlns:p14="http://schemas.microsoft.com/office/powerpoint/2010/main" val="1971362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a:solidFill>
                  <a:schemeClr val="tx1"/>
                </a:solidFill>
                <a:effectLst/>
                <a:latin typeface="+mn-lt"/>
                <a:ea typeface="MS PGothic" panose="020B0600070205080204" pitchFamily="34" charset="-128"/>
                <a:cs typeface="ＭＳ Ｐゴシック" charset="0"/>
              </a:rPr>
              <a:t>Hospitalization for acute limb ischemia was not considered a standard endpoint at the time of protocol development. However, the protocol was amended in December 2013 to collect source data for all hospitalizations for PAD, peripheral revascularization, and amputation. Trained adjudicators then reviewed all information to determine whether patients had acute limb ischemia defined as a hospitalization involving a rapid or sudden decrease in limb perfusion AND either (A) a new pulse deficit, rest pain, pallor, </a:t>
            </a:r>
            <a:r>
              <a:rPr lang="en-GB" sz="1200" kern="1200" err="1">
                <a:solidFill>
                  <a:schemeClr val="tx1"/>
                </a:solidFill>
                <a:effectLst/>
                <a:latin typeface="+mn-lt"/>
                <a:ea typeface="MS PGothic" panose="020B0600070205080204" pitchFamily="34" charset="-128"/>
                <a:cs typeface="ＭＳ Ｐゴシック" charset="0"/>
              </a:rPr>
              <a:t>paresthesia</a:t>
            </a:r>
            <a:r>
              <a:rPr lang="en-GB" sz="1200" kern="1200">
                <a:solidFill>
                  <a:schemeClr val="tx1"/>
                </a:solidFill>
                <a:effectLst/>
                <a:latin typeface="+mn-lt"/>
                <a:ea typeface="MS PGothic" panose="020B0600070205080204" pitchFamily="34" charset="-128"/>
                <a:cs typeface="ＭＳ Ｐゴシック" charset="0"/>
              </a:rPr>
              <a:t>, paralysis; OR (B) </a:t>
            </a:r>
            <a:r>
              <a:rPr lang="en-US" sz="1200" kern="1200">
                <a:solidFill>
                  <a:schemeClr val="tx1"/>
                </a:solidFill>
                <a:effectLst/>
                <a:latin typeface="+mn-lt"/>
                <a:ea typeface="MS PGothic" panose="020B0600070205080204" pitchFamily="34" charset="-128"/>
                <a:cs typeface="ＭＳ Ｐゴシック" charset="0"/>
              </a:rPr>
              <a:t>confirmation of arterial obstruction by limb hemodynamics (ankle or toe pressure) imaging, intra-operative findings, or pathological evaluation.</a:t>
            </a:r>
            <a:endParaRPr lang="de-DE" sz="1200" kern="1200">
              <a:solidFill>
                <a:schemeClr val="tx1"/>
              </a:solidFill>
              <a:effectLst/>
              <a:latin typeface="+mn-lt"/>
              <a:ea typeface="MS PGothic" panose="020B0600070205080204" pitchFamily="34" charset="-128"/>
              <a:cs typeface="ＭＳ Ｐゴシック" charset="0"/>
            </a:endParaRPr>
          </a:p>
          <a:p>
            <a:endParaRPr lang="de-DE"/>
          </a:p>
        </p:txBody>
      </p:sp>
      <p:sp>
        <p:nvSpPr>
          <p:cNvPr id="4" name="Foliennummernplatzhalter 3"/>
          <p:cNvSpPr>
            <a:spLocks noGrp="1"/>
          </p:cNvSpPr>
          <p:nvPr>
            <p:ph type="sldNum" sz="quarter" idx="10"/>
          </p:nvPr>
        </p:nvSpPr>
        <p:spPr/>
        <p:txBody>
          <a:bodyPr/>
          <a:lstStyle/>
          <a:p>
            <a:pPr>
              <a:defRPr/>
            </a:pPr>
            <a:fld id="{E263FA90-F59F-7440-ACC0-08792A5ACE13}" type="slidenum">
              <a:rPr lang="sv-SE" smtClean="0">
                <a:solidFill>
                  <a:prstClr val="black"/>
                </a:solidFill>
              </a:rPr>
              <a:pPr>
                <a:defRPr/>
              </a:pPr>
              <a:t>29</a:t>
            </a:fld>
            <a:endParaRPr lang="sv-SE">
              <a:solidFill>
                <a:prstClr val="black"/>
              </a:solidFill>
            </a:endParaRPr>
          </a:p>
        </p:txBody>
      </p:sp>
    </p:spTree>
    <p:extLst>
      <p:ext uri="{BB962C8B-B14F-4D97-AF65-F5344CB8AC3E}">
        <p14:creationId xmlns:p14="http://schemas.microsoft.com/office/powerpoint/2010/main" val="1076794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MS PGothic" panose="020B0600070205080204" pitchFamily="34" charset="-128"/>
                <a:cs typeface="ＭＳ Ｐゴシック" charset="0"/>
              </a:rPr>
              <a:t>Baseline characteristics according to treatment group</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MS PGothic" panose="020B0600070205080204" pitchFamily="34" charset="-128"/>
                <a:cs typeface="ＭＳ Ｐゴシック" charset="0"/>
              </a:rPr>
              <a:t>7875 patients in the prior peripheral </a:t>
            </a:r>
            <a:r>
              <a:rPr lang="en-GB" sz="1200" kern="1200" dirty="0" err="1">
                <a:solidFill>
                  <a:schemeClr val="tx1"/>
                </a:solidFill>
                <a:effectLst/>
                <a:latin typeface="+mn-lt"/>
                <a:ea typeface="MS PGothic" panose="020B0600070205080204" pitchFamily="34" charset="-128"/>
                <a:cs typeface="ＭＳ Ｐゴシック" charset="0"/>
              </a:rPr>
              <a:t>revasc</a:t>
            </a:r>
            <a:r>
              <a:rPr lang="en-GB" sz="1200" kern="1200" dirty="0">
                <a:solidFill>
                  <a:schemeClr val="tx1"/>
                </a:solidFill>
                <a:effectLst/>
                <a:latin typeface="+mn-lt"/>
                <a:ea typeface="MS PGothic" panose="020B0600070205080204" pitchFamily="34" charset="-128"/>
                <a:cs typeface="ＭＳ Ｐゴシック" charset="0"/>
              </a:rPr>
              <a:t> group and 6010 in the low ABI group</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MS PGothic" panose="020B0600070205080204" pitchFamily="34" charset="-128"/>
                <a:cs typeface="ＭＳ Ｐゴシック" charset="0"/>
              </a:rPr>
              <a:t>Patients differed in that there were more females and more diabetics</a:t>
            </a:r>
            <a:r>
              <a:rPr lang="en-GB" sz="1200" kern="1200" baseline="0" dirty="0">
                <a:solidFill>
                  <a:schemeClr val="tx1"/>
                </a:solidFill>
                <a:effectLst/>
                <a:latin typeface="+mn-lt"/>
                <a:ea typeface="MS PGothic" panose="020B0600070205080204" pitchFamily="34" charset="-128"/>
                <a:cs typeface="ＭＳ Ｐゴシック" charset="0"/>
              </a:rPr>
              <a:t> and less previous coronary </a:t>
            </a:r>
            <a:r>
              <a:rPr lang="en-GB" sz="1200" kern="1200" baseline="0" dirty="0" err="1">
                <a:solidFill>
                  <a:schemeClr val="tx1"/>
                </a:solidFill>
                <a:effectLst/>
                <a:latin typeface="+mn-lt"/>
                <a:ea typeface="MS PGothic" panose="020B0600070205080204" pitchFamily="34" charset="-128"/>
                <a:cs typeface="ＭＳ Ｐゴシック" charset="0"/>
              </a:rPr>
              <a:t>revasc</a:t>
            </a:r>
            <a:r>
              <a:rPr lang="en-GB" sz="1200" kern="1200" baseline="0" dirty="0">
                <a:solidFill>
                  <a:schemeClr val="tx1"/>
                </a:solidFill>
                <a:effectLst/>
                <a:latin typeface="+mn-lt"/>
                <a:ea typeface="MS PGothic" panose="020B0600070205080204" pitchFamily="34" charset="-128"/>
                <a:cs typeface="ＭＳ Ｐゴシック" charset="0"/>
              </a:rPr>
              <a:t>, </a:t>
            </a:r>
            <a:r>
              <a:rPr lang="en-GB" sz="1200" kern="1200" baseline="0" dirty="0" err="1">
                <a:solidFill>
                  <a:schemeClr val="tx1"/>
                </a:solidFill>
                <a:effectLst/>
                <a:latin typeface="+mn-lt"/>
                <a:ea typeface="MS PGothic" panose="020B0600070205080204" pitchFamily="34" charset="-128"/>
                <a:cs typeface="ＭＳ Ｐゴシック" charset="0"/>
              </a:rPr>
              <a:t>hyperlipidemia</a:t>
            </a:r>
            <a:r>
              <a:rPr lang="en-GB" sz="1200" kern="1200" baseline="0" dirty="0">
                <a:solidFill>
                  <a:schemeClr val="tx1"/>
                </a:solidFill>
                <a:effectLst/>
                <a:latin typeface="+mn-lt"/>
                <a:ea typeface="MS PGothic" panose="020B0600070205080204" pitchFamily="34" charset="-128"/>
                <a:cs typeface="ＭＳ Ｐゴシック" charset="0"/>
              </a:rPr>
              <a:t> and smoker in the in the ABI group</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baseline="0" dirty="0">
              <a:solidFill>
                <a:schemeClr val="tx1"/>
              </a:solidFill>
              <a:effectLst/>
              <a:latin typeface="+mn-lt"/>
              <a:ea typeface="MS PGothic" panose="020B0600070205080204" pitchFamily="34" charset="-128"/>
              <a:cs typeface="ＭＳ Ｐゴシック"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MS PGothic" panose="020B0600070205080204" pitchFamily="34" charset="-128"/>
                <a:cs typeface="ＭＳ Ｐゴシック" charset="0"/>
              </a:rPr>
              <a:t>Patients had a mean age of 66 years, 73% were male, and the median baseline ABI was 0.78. </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MS PGothic" panose="020B0600070205080204" pitchFamily="34" charset="-128"/>
                <a:cs typeface="ＭＳ Ｐゴシック" charset="0"/>
              </a:rPr>
              <a:t>When compared with patients enrolled on the ABI criterion, there were fewer females, and had undergone prior PCI or CABG (26.3% vs. 19.1%, p&lt;0.001).</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MS PGothic" panose="020B0600070205080204" pitchFamily="34" charset="-128"/>
                <a:cs typeface="ＭＳ Ｐゴシック" charset="0"/>
              </a:rPr>
              <a:t>Patients with prior revascularization were less likely to have diabetes but more commonly were current or former smokers and had a higher prevalence of lipid disorders.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MS PGothic" panose="020B0600070205080204" pitchFamily="34" charset="-128"/>
              <a:cs typeface="ＭＳ Ｐゴシック"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MS PGothic" panose="020B0600070205080204" pitchFamily="34" charset="-128"/>
                <a:cs typeface="ＭＳ Ｐゴシック" charset="0"/>
              </a:rPr>
              <a:t>Patients with a history of prior revascularization were also more commonly treated with cardio-protective medications including aspirin, </a:t>
            </a:r>
            <a:r>
              <a:rPr lang="en-GB" sz="1200" kern="1200" dirty="0" err="1">
                <a:solidFill>
                  <a:schemeClr val="tx1"/>
                </a:solidFill>
                <a:effectLst/>
                <a:latin typeface="+mn-lt"/>
                <a:ea typeface="MS PGothic" panose="020B0600070205080204" pitchFamily="34" charset="-128"/>
                <a:cs typeface="ＭＳ Ｐゴシック" charset="0"/>
              </a:rPr>
              <a:t>clopidogrel</a:t>
            </a:r>
            <a:r>
              <a:rPr lang="en-GB" sz="1200" kern="1200" dirty="0">
                <a:solidFill>
                  <a:schemeClr val="tx1"/>
                </a:solidFill>
                <a:effectLst/>
                <a:latin typeface="+mn-lt"/>
                <a:ea typeface="MS PGothic" panose="020B0600070205080204" pitchFamily="34" charset="-128"/>
                <a:cs typeface="ＭＳ Ｐゴシック" charset="0"/>
              </a:rPr>
              <a:t>, and statins prior to participation in the study, as compared with those enrolled based on the ABI criterion.</a:t>
            </a:r>
            <a:endParaRPr lang="de-DE" sz="1200" kern="1200" dirty="0">
              <a:solidFill>
                <a:schemeClr val="tx1"/>
              </a:solidFill>
              <a:effectLst/>
              <a:latin typeface="+mn-lt"/>
              <a:ea typeface="MS PGothic" panose="020B0600070205080204" pitchFamily="34" charset="-128"/>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pPr>
              <a:defRPr/>
            </a:pPr>
            <a:fld id="{E263FA90-F59F-7440-ACC0-08792A5ACE13}" type="slidenum">
              <a:rPr lang="sv-SE">
                <a:solidFill>
                  <a:prstClr val="black"/>
                </a:solidFill>
              </a:rPr>
              <a:pPr>
                <a:defRPr/>
              </a:pPr>
              <a:t>30</a:t>
            </a:fld>
            <a:endParaRPr lang="sv-SE">
              <a:solidFill>
                <a:prstClr val="black"/>
              </a:solidFill>
            </a:endParaRPr>
          </a:p>
        </p:txBody>
      </p:sp>
    </p:spTree>
    <p:extLst>
      <p:ext uri="{BB962C8B-B14F-4D97-AF65-F5344CB8AC3E}">
        <p14:creationId xmlns:p14="http://schemas.microsoft.com/office/powerpoint/2010/main" val="2378523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sz="1200" b="1" kern="1200" dirty="0">
                <a:solidFill>
                  <a:schemeClr val="tx1"/>
                </a:solidFill>
                <a:effectLst/>
                <a:latin typeface="+mn-lt"/>
                <a:ea typeface="MS PGothic" panose="020B0600070205080204" pitchFamily="34" charset="-128"/>
                <a:cs typeface="ＭＳ Ｐゴシック" charset="0"/>
              </a:rPr>
              <a:t> Efficacy Endpoint</a:t>
            </a:r>
            <a:endParaRPr lang="de-DE" sz="1200" kern="1200" dirty="0">
              <a:solidFill>
                <a:schemeClr val="tx1"/>
              </a:solidFill>
              <a:effectLst/>
              <a:latin typeface="+mn-lt"/>
              <a:ea typeface="MS PGothic" panose="020B0600070205080204" pitchFamily="34" charset="-128"/>
              <a:cs typeface="ＭＳ Ｐゴシック" charset="0"/>
            </a:endParaRPr>
          </a:p>
          <a:p>
            <a:r>
              <a:rPr lang="en-GB" sz="1200" kern="1200" dirty="0">
                <a:solidFill>
                  <a:schemeClr val="tx1"/>
                </a:solidFill>
                <a:effectLst/>
                <a:latin typeface="+mn-lt"/>
                <a:ea typeface="MS PGothic" panose="020B0600070205080204" pitchFamily="34" charset="-128"/>
                <a:cs typeface="ＭＳ Ｐゴシック" charset="0"/>
              </a:rPr>
              <a:t>When compared with patients enrolled based on the ABI criterion, patients enrolled based on prior revascularization had higher rates of the primary composite endpoint (11.4% vs. 9.9%; HR 1.13, 95% CI 1.02–1.26; p=0.02)</a:t>
            </a:r>
          </a:p>
          <a:p>
            <a:r>
              <a:rPr lang="en-GB" sz="1200" kern="1200" dirty="0">
                <a:solidFill>
                  <a:schemeClr val="tx1"/>
                </a:solidFill>
                <a:effectLst/>
                <a:latin typeface="+mn-lt"/>
                <a:ea typeface="MS PGothic" panose="020B0600070205080204" pitchFamily="34" charset="-128"/>
                <a:cs typeface="ＭＳ Ｐゴシック" charset="0"/>
              </a:rPr>
              <a:t>acute limb ischemia (2.5% vs. 0.9%; HR 4.13, 95% CI 2.90–5.90; p&lt;0.001), </a:t>
            </a:r>
          </a:p>
          <a:p>
            <a:r>
              <a:rPr lang="en-GB" sz="1200" kern="1200" dirty="0">
                <a:solidFill>
                  <a:schemeClr val="tx1"/>
                </a:solidFill>
                <a:effectLst/>
                <a:latin typeface="+mn-lt"/>
                <a:ea typeface="MS PGothic" panose="020B0600070205080204" pitchFamily="34" charset="-128"/>
                <a:cs typeface="ＭＳ Ｐゴシック" charset="0"/>
              </a:rPr>
              <a:t>and TIMI major bleeding (1.8% vs. 1.3%; HR 1.41, 95% CI 1.07–1.85; p=0.01). </a:t>
            </a:r>
            <a:endParaRPr lang="de-DE" sz="1200" kern="1200" dirty="0">
              <a:solidFill>
                <a:schemeClr val="tx1"/>
              </a:solidFill>
              <a:effectLst/>
              <a:latin typeface="+mn-lt"/>
              <a:ea typeface="MS PGothic" panose="020B0600070205080204" pitchFamily="34" charset="-128"/>
              <a:cs typeface="ＭＳ Ｐゴシック" charset="0"/>
            </a:endParaRPr>
          </a:p>
          <a:p>
            <a:r>
              <a:rPr lang="en-GB" sz="1200" kern="1200" dirty="0">
                <a:solidFill>
                  <a:schemeClr val="tx1"/>
                </a:solidFill>
                <a:effectLst/>
                <a:latin typeface="+mn-lt"/>
                <a:ea typeface="MS PGothic" panose="020B0600070205080204" pitchFamily="34" charset="-128"/>
                <a:cs typeface="ＭＳ Ｐゴシック" charset="0"/>
              </a:rPr>
              <a:t>After adjustment for baseline variables, patients enrolled based on prior revascularization had non-statistically significantly higher rates of the primary composite endpoint (HR 0.91, 95% CI 0.81-1.02, p=0.10</a:t>
            </a:r>
            <a:r>
              <a:rPr lang="en-US" sz="1200" kern="1200" dirty="0">
                <a:solidFill>
                  <a:schemeClr val="tx1"/>
                </a:solidFill>
                <a:effectLst/>
                <a:latin typeface="+mn-lt"/>
                <a:ea typeface="MS PGothic" panose="020B0600070205080204" pitchFamily="34" charset="-128"/>
                <a:cs typeface="ＭＳ Ｐゴシック" charset="0"/>
              </a:rPr>
              <a:t> </a:t>
            </a:r>
            <a:r>
              <a:rPr lang="en-GB" sz="1200" kern="1200" dirty="0">
                <a:solidFill>
                  <a:schemeClr val="tx1"/>
                </a:solidFill>
                <a:effectLst/>
                <a:latin typeface="+mn-lt"/>
                <a:ea typeface="MS PGothic" panose="020B0600070205080204" pitchFamily="34" charset="-128"/>
                <a:cs typeface="ＭＳ Ｐゴシック" charset="0"/>
              </a:rPr>
              <a:t>) but statistically significantly higher rates of ALI (HR </a:t>
            </a:r>
            <a:r>
              <a:rPr lang="en-GB" sz="1200" kern="1200" dirty="0" err="1">
                <a:solidFill>
                  <a:schemeClr val="tx1"/>
                </a:solidFill>
                <a:effectLst/>
                <a:latin typeface="+mn-lt"/>
                <a:ea typeface="MS PGothic" panose="020B0600070205080204" pitchFamily="34" charset="-128"/>
                <a:cs typeface="ＭＳ Ｐゴシック" charset="0"/>
              </a:rPr>
              <a:t>x.xx</a:t>
            </a:r>
            <a:r>
              <a:rPr lang="en-GB" sz="1200" kern="1200" dirty="0">
                <a:solidFill>
                  <a:schemeClr val="tx1"/>
                </a:solidFill>
                <a:effectLst/>
                <a:latin typeface="+mn-lt"/>
                <a:ea typeface="MS PGothic" panose="020B0600070205080204" pitchFamily="34" charset="-128"/>
                <a:cs typeface="ＭＳ Ｐゴシック" charset="0"/>
              </a:rPr>
              <a:t>, 95% CI </a:t>
            </a:r>
            <a:r>
              <a:rPr lang="en-GB" sz="1200" kern="1200" dirty="0" err="1">
                <a:solidFill>
                  <a:schemeClr val="tx1"/>
                </a:solidFill>
                <a:effectLst/>
                <a:latin typeface="+mn-lt"/>
                <a:ea typeface="MS PGothic" panose="020B0600070205080204" pitchFamily="34" charset="-128"/>
                <a:cs typeface="ＭＳ Ｐゴシック" charset="0"/>
              </a:rPr>
              <a:t>x.xx-x.xx</a:t>
            </a:r>
            <a:r>
              <a:rPr lang="en-GB" sz="1200" kern="1200" dirty="0">
                <a:solidFill>
                  <a:schemeClr val="tx1"/>
                </a:solidFill>
                <a:effectLst/>
                <a:latin typeface="+mn-lt"/>
                <a:ea typeface="MS PGothic" panose="020B0600070205080204" pitchFamily="34" charset="-128"/>
                <a:cs typeface="ＭＳ Ｐゴシック" charset="0"/>
              </a:rPr>
              <a:t>, p&lt;0.001).</a:t>
            </a:r>
            <a:r>
              <a:rPr lang="en-US" sz="1200" kern="1200" dirty="0">
                <a:solidFill>
                  <a:schemeClr val="tx1"/>
                </a:solidFill>
                <a:effectLst/>
                <a:latin typeface="+mn-lt"/>
                <a:ea typeface="MS PGothic" panose="020B0600070205080204" pitchFamily="34" charset="-128"/>
                <a:cs typeface="ＭＳ Ｐゴシック"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r>
              <a:rPr lang="en-GB" sz="1200" kern="1200" dirty="0">
                <a:solidFill>
                  <a:schemeClr val="tx1"/>
                </a:solidFill>
                <a:effectLst/>
                <a:latin typeface="+mn-lt"/>
                <a:ea typeface="MS PGothic" panose="020B0600070205080204" pitchFamily="34" charset="-128"/>
                <a:cs typeface="ＭＳ Ｐゴシック" charset="0"/>
              </a:rPr>
              <a:t>P-values for differences between baseline characteristics (Table 1 and 2) were calculated using Chi-square (cell size ≥ 5) and Fisher’s exact test (cell size &lt; 5) for categorical variables and Wilcoxon’s test for continuous variables. Adjusted analyses for the primary composite endpoint, its components </a:t>
            </a:r>
            <a:r>
              <a:rPr lang="en-US" sz="1200" kern="1200" dirty="0">
                <a:solidFill>
                  <a:schemeClr val="tx1"/>
                </a:solidFill>
                <a:effectLst/>
                <a:latin typeface="+mn-lt"/>
                <a:ea typeface="MS PGothic" panose="020B0600070205080204" pitchFamily="34" charset="-128"/>
                <a:cs typeface="ＭＳ Ｐゴシック" charset="0"/>
              </a:rPr>
              <a:t> </a:t>
            </a:r>
            <a:r>
              <a:rPr lang="en-GB" sz="1200" kern="1200" dirty="0">
                <a:solidFill>
                  <a:schemeClr val="tx1"/>
                </a:solidFill>
                <a:effectLst/>
                <a:latin typeface="+mn-lt"/>
                <a:ea typeface="MS PGothic" panose="020B0600070205080204" pitchFamily="34" charset="-128"/>
                <a:cs typeface="ＭＳ Ｐゴシック" charset="0"/>
              </a:rPr>
              <a:t>and ALI (using all variables shown in Table 1) were performed to determine whether those patients entering the study based on prior revascularization had higher rates of cardiovascular and acute limb events when compared with those entering the study based on ABI criteria.</a:t>
            </a:r>
            <a:endParaRPr lang="de-DE" sz="1200" kern="1200" dirty="0">
              <a:solidFill>
                <a:schemeClr val="tx1"/>
              </a:solidFill>
              <a:effectLst/>
              <a:latin typeface="+mn-lt"/>
              <a:ea typeface="MS PGothic" panose="020B0600070205080204" pitchFamily="34" charset="-128"/>
              <a:cs typeface="ＭＳ Ｐゴシック" charset="0"/>
            </a:endParaRPr>
          </a:p>
        </p:txBody>
      </p:sp>
      <p:sp>
        <p:nvSpPr>
          <p:cNvPr id="4" name="Foliennummernplatzhalter 3"/>
          <p:cNvSpPr>
            <a:spLocks noGrp="1"/>
          </p:cNvSpPr>
          <p:nvPr>
            <p:ph type="sldNum" sz="quarter" idx="10"/>
          </p:nvPr>
        </p:nvSpPr>
        <p:spPr/>
        <p:txBody>
          <a:bodyPr/>
          <a:lstStyle/>
          <a:p>
            <a:pPr>
              <a:defRPr/>
            </a:pPr>
            <a:fld id="{E263FA90-F59F-7440-ACC0-08792A5ACE13}" type="slidenum">
              <a:rPr lang="sv-SE" smtClean="0">
                <a:solidFill>
                  <a:prstClr val="black"/>
                </a:solidFill>
              </a:rPr>
              <a:pPr>
                <a:defRPr/>
              </a:pPr>
              <a:t>31</a:t>
            </a:fld>
            <a:endParaRPr lang="sv-SE">
              <a:solidFill>
                <a:prstClr val="black"/>
              </a:solidFill>
            </a:endParaRPr>
          </a:p>
        </p:txBody>
      </p:sp>
    </p:spTree>
    <p:extLst>
      <p:ext uri="{BB962C8B-B14F-4D97-AF65-F5344CB8AC3E}">
        <p14:creationId xmlns:p14="http://schemas.microsoft.com/office/powerpoint/2010/main" val="9201763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a:solidFill>
                  <a:schemeClr val="tx1"/>
                </a:solidFill>
                <a:effectLst/>
                <a:latin typeface="+mn-lt"/>
                <a:ea typeface="MS PGothic" panose="020B0600070205080204" pitchFamily="34" charset="-128"/>
                <a:cs typeface="ＭＳ Ｐゴシック" charset="0"/>
              </a:rPr>
              <a:t>Patients with prior lower extremity revascularization had a heightened unadjusted risk of both cardiovascular and acute limb events when compared with patients who entered the study based on the ABI criterion.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t>After adjustment for baseline characteristics, </a:t>
            </a:r>
            <a:r>
              <a:rPr lang="en-GB"/>
              <a:t>only risk of </a:t>
            </a:r>
            <a:r>
              <a:rPr lang="en-GB" b="1"/>
              <a:t>acute limb events remained significantly higher </a:t>
            </a:r>
            <a:r>
              <a:rPr lang="en-GB"/>
              <a:t>in patients with prior revascularization compared with the ABI subgroup </a:t>
            </a:r>
            <a:r>
              <a:rPr lang="en-US" sz="1200" kern="1200">
                <a:solidFill>
                  <a:schemeClr val="tx1"/>
                </a:solidFill>
                <a:effectLst/>
                <a:latin typeface="+mn-lt"/>
                <a:ea typeface="MS PGothic" panose="020B0600070205080204" pitchFamily="34" charset="-128"/>
                <a:cs typeface="ＭＳ Ｐゴシック" charset="0"/>
              </a:rPr>
              <a:t> while the risk of cardiovascular events was not statistically significant.</a:t>
            </a:r>
            <a:endParaRPr lang="de-DE" sz="1200" kern="1200">
              <a:solidFill>
                <a:schemeClr val="tx1"/>
              </a:solidFill>
              <a:effectLst/>
              <a:latin typeface="+mn-lt"/>
              <a:ea typeface="MS PGothic" panose="020B0600070205080204" pitchFamily="34" charset="-128"/>
              <a:cs typeface="ＭＳ Ｐゴシック" charset="0"/>
            </a:endParaRPr>
          </a:p>
          <a:p>
            <a:endParaRPr lang="de-DE"/>
          </a:p>
        </p:txBody>
      </p:sp>
      <p:sp>
        <p:nvSpPr>
          <p:cNvPr id="4" name="Foliennummernplatzhalter 3"/>
          <p:cNvSpPr>
            <a:spLocks noGrp="1"/>
          </p:cNvSpPr>
          <p:nvPr>
            <p:ph type="sldNum" sz="quarter" idx="10"/>
          </p:nvPr>
        </p:nvSpPr>
        <p:spPr/>
        <p:txBody>
          <a:bodyPr/>
          <a:lstStyle/>
          <a:p>
            <a:pPr>
              <a:defRPr/>
            </a:pPr>
            <a:fld id="{E263FA90-F59F-7440-ACC0-08792A5ACE13}" type="slidenum">
              <a:rPr lang="sv-SE" smtClean="0">
                <a:solidFill>
                  <a:prstClr val="black"/>
                </a:solidFill>
              </a:rPr>
              <a:pPr>
                <a:defRPr/>
              </a:pPr>
              <a:t>32</a:t>
            </a:fld>
            <a:endParaRPr lang="sv-SE">
              <a:solidFill>
                <a:prstClr val="black"/>
              </a:solidFill>
            </a:endParaRPr>
          </a:p>
        </p:txBody>
      </p:sp>
    </p:spTree>
    <p:extLst>
      <p:ext uri="{BB962C8B-B14F-4D97-AF65-F5344CB8AC3E}">
        <p14:creationId xmlns:p14="http://schemas.microsoft.com/office/powerpoint/2010/main" val="33355918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E263FA90-F59F-7440-ACC0-08792A5ACE13}" type="slidenum">
              <a:rPr lang="sv-SE" smtClean="0">
                <a:solidFill>
                  <a:prstClr val="black"/>
                </a:solidFill>
              </a:rPr>
              <a:pPr>
                <a:defRPr/>
              </a:pPr>
              <a:t>33</a:t>
            </a:fld>
            <a:endParaRPr lang="sv-SE">
              <a:solidFill>
                <a:prstClr val="black"/>
              </a:solidFill>
            </a:endParaRPr>
          </a:p>
        </p:txBody>
      </p:sp>
    </p:spTree>
    <p:extLst>
      <p:ext uri="{BB962C8B-B14F-4D97-AF65-F5344CB8AC3E}">
        <p14:creationId xmlns:p14="http://schemas.microsoft.com/office/powerpoint/2010/main" val="2960308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E263FA90-F59F-7440-ACC0-08792A5ACE13}" type="slidenum">
              <a:rPr lang="sv-SE" smtClean="0">
                <a:solidFill>
                  <a:prstClr val="black"/>
                </a:solidFill>
              </a:rPr>
              <a:pPr>
                <a:defRPr/>
              </a:pPr>
              <a:t>35</a:t>
            </a:fld>
            <a:endParaRPr lang="sv-SE">
              <a:solidFill>
                <a:prstClr val="black"/>
              </a:solidFill>
            </a:endParaRPr>
          </a:p>
        </p:txBody>
      </p:sp>
    </p:spTree>
    <p:extLst>
      <p:ext uri="{BB962C8B-B14F-4D97-AF65-F5344CB8AC3E}">
        <p14:creationId xmlns:p14="http://schemas.microsoft.com/office/powerpoint/2010/main" val="767352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MS PGothic" charset="-128"/>
              </a:rPr>
              <a:t>Delete follow up and duration – make inclusion and exclusuion easier to see</a:t>
            </a:r>
          </a:p>
          <a:p>
            <a:r>
              <a:rPr lang="en-US" altLang="en-US">
                <a:ea typeface="MS PGothic" charset="-128"/>
              </a:rPr>
              <a:t>Put the primary safety endpoint</a:t>
            </a:r>
          </a:p>
          <a:p>
            <a:r>
              <a:rPr lang="en-US" altLang="en-US">
                <a:ea typeface="MS PGothic" charset="-128"/>
              </a:rPr>
              <a:t>Tagreted – event driven – how many aimed to get</a:t>
            </a: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defRPr>
            </a:lvl1pPr>
            <a:lvl2pPr marL="742950" indent="-285750">
              <a:spcBef>
                <a:spcPct val="30000"/>
              </a:spcBef>
              <a:defRPr sz="1200">
                <a:solidFill>
                  <a:schemeClr val="tx1"/>
                </a:solidFill>
                <a:latin typeface="Calibri" charset="0"/>
                <a:ea typeface="MS PGothic" charset="-128"/>
              </a:defRPr>
            </a:lvl2pPr>
            <a:lvl3pPr marL="1143000" indent="-228600">
              <a:spcBef>
                <a:spcPct val="30000"/>
              </a:spcBef>
              <a:defRPr sz="1200">
                <a:solidFill>
                  <a:schemeClr val="tx1"/>
                </a:solidFill>
                <a:latin typeface="Calibri" charset="0"/>
                <a:ea typeface="MS PGothic" charset="-128"/>
              </a:defRPr>
            </a:lvl3pPr>
            <a:lvl4pPr marL="1600200" indent="-228600">
              <a:spcBef>
                <a:spcPct val="30000"/>
              </a:spcBef>
              <a:defRPr sz="1200">
                <a:solidFill>
                  <a:schemeClr val="tx1"/>
                </a:solidFill>
                <a:latin typeface="Calibri" charset="0"/>
                <a:ea typeface="MS PGothic" charset="-128"/>
              </a:defRPr>
            </a:lvl4pPr>
            <a:lvl5pPr marL="2057400" indent="-228600">
              <a:spcBef>
                <a:spcPct val="30000"/>
              </a:spcBef>
              <a:defRPr sz="1200">
                <a:solidFill>
                  <a:schemeClr val="tx1"/>
                </a:solidFill>
                <a:latin typeface="Calibri" charset="0"/>
                <a:ea typeface="MS PGothic" charset="-128"/>
              </a:defRPr>
            </a:lvl5pPr>
            <a:lvl6pPr marL="2514600" indent="-228600" eaLnBrk="0" fontAlgn="base" hangingPunct="0">
              <a:spcBef>
                <a:spcPct val="30000"/>
              </a:spcBef>
              <a:spcAft>
                <a:spcPct val="0"/>
              </a:spcAft>
              <a:defRPr sz="1200">
                <a:solidFill>
                  <a:schemeClr val="tx1"/>
                </a:solidFill>
                <a:latin typeface="Calibri" charset="0"/>
                <a:ea typeface="MS PGothic" charset="-128"/>
              </a:defRPr>
            </a:lvl6pPr>
            <a:lvl7pPr marL="2971800" indent="-228600" eaLnBrk="0" fontAlgn="base" hangingPunct="0">
              <a:spcBef>
                <a:spcPct val="30000"/>
              </a:spcBef>
              <a:spcAft>
                <a:spcPct val="0"/>
              </a:spcAft>
              <a:defRPr sz="1200">
                <a:solidFill>
                  <a:schemeClr val="tx1"/>
                </a:solidFill>
                <a:latin typeface="Calibri" charset="0"/>
                <a:ea typeface="MS PGothic" charset="-128"/>
              </a:defRPr>
            </a:lvl7pPr>
            <a:lvl8pPr marL="3429000" indent="-228600" eaLnBrk="0" fontAlgn="base" hangingPunct="0">
              <a:spcBef>
                <a:spcPct val="30000"/>
              </a:spcBef>
              <a:spcAft>
                <a:spcPct val="0"/>
              </a:spcAft>
              <a:defRPr sz="1200">
                <a:solidFill>
                  <a:schemeClr val="tx1"/>
                </a:solidFill>
                <a:latin typeface="Calibri" charset="0"/>
                <a:ea typeface="MS PGothic" charset="-128"/>
              </a:defRPr>
            </a:lvl8pPr>
            <a:lvl9pPr marL="3886200" indent="-228600" eaLnBrk="0" fontAlgn="base" hangingPunct="0">
              <a:spcBef>
                <a:spcPct val="30000"/>
              </a:spcBef>
              <a:spcAft>
                <a:spcPct val="0"/>
              </a:spcAft>
              <a:defRPr sz="1200">
                <a:solidFill>
                  <a:schemeClr val="tx1"/>
                </a:solidFill>
                <a:latin typeface="Calibri" charset="0"/>
                <a:ea typeface="MS PGothic" charset="-128"/>
              </a:defRPr>
            </a:lvl9pPr>
          </a:lstStyle>
          <a:p>
            <a:pPr>
              <a:spcBef>
                <a:spcPct val="0"/>
              </a:spcBef>
            </a:pPr>
            <a:fld id="{9A47D02A-3F37-2943-BA30-A87C81D9624C}" type="slidenum">
              <a:rPr lang="sv-SE" altLang="en-US">
                <a:latin typeface="Arial" charset="0"/>
              </a:rPr>
              <a:pPr>
                <a:spcBef>
                  <a:spcPct val="0"/>
                </a:spcBef>
              </a:pPr>
              <a:t>7</a:t>
            </a:fld>
            <a:endParaRPr lang="sv-SE" altLang="en-US">
              <a:latin typeface="Arial" charset="0"/>
            </a:endParaRPr>
          </a:p>
        </p:txBody>
      </p:sp>
    </p:spTree>
    <p:extLst>
      <p:ext uri="{BB962C8B-B14F-4D97-AF65-F5344CB8AC3E}">
        <p14:creationId xmlns:p14="http://schemas.microsoft.com/office/powerpoint/2010/main" val="13851445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a:solidFill>
                  <a:schemeClr val="tx1"/>
                </a:solidFill>
                <a:effectLst/>
                <a:latin typeface="+mn-lt"/>
                <a:ea typeface="MS PGothic" panose="020B0600070205080204" pitchFamily="34" charset="-128"/>
                <a:cs typeface="ＭＳ Ｐゴシック" charset="0"/>
              </a:rPr>
              <a:t>The annualized event rate for acute limb ischemia was 1.01% in the </a:t>
            </a:r>
            <a:r>
              <a:rPr lang="en-GB" sz="1200" kern="1200" err="1">
                <a:solidFill>
                  <a:schemeClr val="tx1"/>
                </a:solidFill>
                <a:effectLst/>
                <a:latin typeface="+mn-lt"/>
                <a:ea typeface="MS PGothic" panose="020B0600070205080204" pitchFamily="34" charset="-128"/>
                <a:cs typeface="ＭＳ Ｐゴシック" charset="0"/>
              </a:rPr>
              <a:t>ticagrelor</a:t>
            </a:r>
            <a:r>
              <a:rPr lang="en-GB" sz="1200" kern="1200">
                <a:solidFill>
                  <a:schemeClr val="tx1"/>
                </a:solidFill>
                <a:effectLst/>
                <a:latin typeface="+mn-lt"/>
                <a:ea typeface="MS PGothic" panose="020B0600070205080204" pitchFamily="34" charset="-128"/>
                <a:cs typeface="ＭＳ Ｐゴシック" charset="0"/>
              </a:rPr>
              <a:t> group and 0.99% in the </a:t>
            </a:r>
            <a:r>
              <a:rPr lang="en-GB" sz="1200" kern="1200" err="1">
                <a:solidFill>
                  <a:schemeClr val="tx1"/>
                </a:solidFill>
                <a:effectLst/>
                <a:latin typeface="+mn-lt"/>
                <a:ea typeface="MS PGothic" panose="020B0600070205080204" pitchFamily="34" charset="-128"/>
                <a:cs typeface="ＭＳ Ｐゴシック" charset="0"/>
              </a:rPr>
              <a:t>clopidogrel</a:t>
            </a:r>
            <a:r>
              <a:rPr lang="en-GB" sz="1200" kern="1200">
                <a:solidFill>
                  <a:schemeClr val="tx1"/>
                </a:solidFill>
                <a:effectLst/>
                <a:latin typeface="+mn-lt"/>
                <a:ea typeface="MS PGothic" panose="020B0600070205080204" pitchFamily="34" charset="-128"/>
                <a:cs typeface="ＭＳ Ｐゴシック" charset="0"/>
              </a:rPr>
              <a:t> group. Other key secondary and composite endpoints including repeat revascularization were similar between treatment groups </a:t>
            </a:r>
            <a:endParaRPr lang="de-DE"/>
          </a:p>
          <a:p>
            <a:endParaRPr lang="de-DE"/>
          </a:p>
        </p:txBody>
      </p:sp>
      <p:sp>
        <p:nvSpPr>
          <p:cNvPr id="4" name="Foliennummernplatzhalter 3"/>
          <p:cNvSpPr>
            <a:spLocks noGrp="1"/>
          </p:cNvSpPr>
          <p:nvPr>
            <p:ph type="sldNum" sz="quarter" idx="10"/>
          </p:nvPr>
        </p:nvSpPr>
        <p:spPr/>
        <p:txBody>
          <a:bodyPr/>
          <a:lstStyle/>
          <a:p>
            <a:pPr>
              <a:defRPr/>
            </a:pPr>
            <a:fld id="{E263FA90-F59F-7440-ACC0-08792A5ACE13}" type="slidenum">
              <a:rPr lang="sv-SE" smtClean="0">
                <a:solidFill>
                  <a:prstClr val="black"/>
                </a:solidFill>
              </a:rPr>
              <a:pPr>
                <a:defRPr/>
              </a:pPr>
              <a:t>36</a:t>
            </a:fld>
            <a:endParaRPr lang="sv-SE">
              <a:solidFill>
                <a:prstClr val="black"/>
              </a:solidFill>
            </a:endParaRPr>
          </a:p>
        </p:txBody>
      </p:sp>
    </p:spTree>
    <p:extLst>
      <p:ext uri="{BB962C8B-B14F-4D97-AF65-F5344CB8AC3E}">
        <p14:creationId xmlns:p14="http://schemas.microsoft.com/office/powerpoint/2010/main" val="20505660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a:solidFill>
                  <a:schemeClr val="tx1"/>
                </a:solidFill>
                <a:effectLst/>
                <a:latin typeface="+mn-lt"/>
                <a:ea typeface="MS PGothic" panose="020B0600070205080204" pitchFamily="34" charset="-128"/>
                <a:cs typeface="ＭＳ Ｐゴシック" charset="0"/>
              </a:rPr>
              <a:t>In patients with a history of prior revascularization, the primary safety endpoint, TIMI major </a:t>
            </a:r>
            <a:r>
              <a:rPr lang="en-GB" sz="1200" kern="1200">
                <a:solidFill>
                  <a:schemeClr val="tx1"/>
                </a:solidFill>
                <a:effectLst/>
                <a:latin typeface="+mn-lt"/>
                <a:ea typeface="MS PGothic" panose="020B0600070205080204" pitchFamily="34" charset="-128"/>
                <a:cs typeface="ＭＳ Ｐゴシック" charset="0"/>
              </a:rPr>
              <a:t>bleeding, occurred in 1.9% of </a:t>
            </a:r>
            <a:r>
              <a:rPr lang="en-GB" sz="1200" kern="1200" err="1">
                <a:solidFill>
                  <a:schemeClr val="tx1"/>
                </a:solidFill>
                <a:effectLst/>
                <a:latin typeface="+mn-lt"/>
                <a:ea typeface="MS PGothic" panose="020B0600070205080204" pitchFamily="34" charset="-128"/>
                <a:cs typeface="ＭＳ Ｐゴシック" charset="0"/>
              </a:rPr>
              <a:t>ticagrelor</a:t>
            </a:r>
            <a:r>
              <a:rPr lang="en-GB" sz="1200" kern="1200">
                <a:solidFill>
                  <a:schemeClr val="tx1"/>
                </a:solidFill>
                <a:effectLst/>
                <a:latin typeface="+mn-lt"/>
                <a:ea typeface="MS PGothic" panose="020B0600070205080204" pitchFamily="34" charset="-128"/>
                <a:cs typeface="ＭＳ Ｐゴシック" charset="0"/>
              </a:rPr>
              <a:t>- versus 1.8% of </a:t>
            </a:r>
            <a:r>
              <a:rPr lang="en-GB" sz="1200" kern="1200" err="1">
                <a:solidFill>
                  <a:schemeClr val="tx1"/>
                </a:solidFill>
                <a:effectLst/>
                <a:latin typeface="+mn-lt"/>
                <a:ea typeface="MS PGothic" panose="020B0600070205080204" pitchFamily="34" charset="-128"/>
                <a:cs typeface="ＭＳ Ｐゴシック" charset="0"/>
              </a:rPr>
              <a:t>clopidogrel</a:t>
            </a:r>
            <a:r>
              <a:rPr lang="en-GB" sz="1200" kern="1200">
                <a:solidFill>
                  <a:schemeClr val="tx1"/>
                </a:solidFill>
                <a:effectLst/>
                <a:latin typeface="+mn-lt"/>
                <a:ea typeface="MS PGothic" panose="020B0600070205080204" pitchFamily="34" charset="-128"/>
                <a:cs typeface="ＭＳ Ｐゴシック" charset="0"/>
              </a:rPr>
              <a:t>-treated patients (HR 1.15, 95% CI 0.83–1.59; p=0.41). Fatal bleeding, intracranial bleeding, and TIMI minor bleeding were all low frequency events and similar between treatment groups.  </a:t>
            </a:r>
            <a:endParaRPr lang="de-DE" sz="1200" kern="1200">
              <a:solidFill>
                <a:schemeClr val="tx1"/>
              </a:solidFill>
              <a:effectLst/>
              <a:latin typeface="+mn-lt"/>
              <a:ea typeface="MS PGothic" panose="020B0600070205080204" pitchFamily="34" charset="-128"/>
              <a:cs typeface="ＭＳ Ｐゴシック" charset="0"/>
            </a:endParaRPr>
          </a:p>
          <a:p>
            <a:endParaRPr lang="de-DE"/>
          </a:p>
        </p:txBody>
      </p:sp>
      <p:sp>
        <p:nvSpPr>
          <p:cNvPr id="4" name="Foliennummernplatzhalter 3"/>
          <p:cNvSpPr>
            <a:spLocks noGrp="1"/>
          </p:cNvSpPr>
          <p:nvPr>
            <p:ph type="sldNum" sz="quarter" idx="10"/>
          </p:nvPr>
        </p:nvSpPr>
        <p:spPr/>
        <p:txBody>
          <a:bodyPr/>
          <a:lstStyle/>
          <a:p>
            <a:pPr>
              <a:defRPr/>
            </a:pPr>
            <a:fld id="{E263FA90-F59F-7440-ACC0-08792A5ACE13}" type="slidenum">
              <a:rPr lang="sv-SE" smtClean="0">
                <a:solidFill>
                  <a:prstClr val="black"/>
                </a:solidFill>
              </a:rPr>
              <a:pPr>
                <a:defRPr/>
              </a:pPr>
              <a:t>37</a:t>
            </a:fld>
            <a:endParaRPr lang="sv-SE">
              <a:solidFill>
                <a:prstClr val="black"/>
              </a:solidFill>
            </a:endParaRPr>
          </a:p>
        </p:txBody>
      </p:sp>
    </p:spTree>
    <p:extLst>
      <p:ext uri="{BB962C8B-B14F-4D97-AF65-F5344CB8AC3E}">
        <p14:creationId xmlns:p14="http://schemas.microsoft.com/office/powerpoint/2010/main" val="2938644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kern="1200">
                <a:solidFill>
                  <a:schemeClr val="tx1"/>
                </a:solidFill>
                <a:effectLst/>
                <a:latin typeface="+mn-lt"/>
                <a:ea typeface="MS PGothic" panose="020B0600070205080204" pitchFamily="34" charset="-128"/>
                <a:cs typeface="ＭＳ Ｐゴシック" charset="0"/>
              </a:rPr>
              <a:t>The main finding of this post hoc subgroup analysis was that acute limb events leading to hospitalization were 4-fold increased in patients with prior lower extremity revascularization when compared with symptomatic patients entering the study based on the ABI criterion. In contrast, although the composite event rates of cv death, MI and stroke was higher in patients with prior lower extremity revascularization as well, statistical significance was lost after </a:t>
            </a:r>
            <a:r>
              <a:rPr lang="en-GB" sz="1200" kern="1200">
                <a:solidFill>
                  <a:schemeClr val="tx1"/>
                </a:solidFill>
                <a:effectLst/>
                <a:latin typeface="+mn-lt"/>
                <a:ea typeface="MS PGothic" panose="020B0600070205080204" pitchFamily="34" charset="-128"/>
                <a:cs typeface="ＭＳ Ｐゴシック" charset="0"/>
              </a:rPr>
              <a:t>adjustment for baseline variables of patients enrolled and despite patients were more commonly treated with cardio-protective medications including aspirin, </a:t>
            </a:r>
            <a:r>
              <a:rPr lang="en-GB" sz="1200" kern="1200" err="1">
                <a:solidFill>
                  <a:schemeClr val="tx1"/>
                </a:solidFill>
                <a:effectLst/>
                <a:latin typeface="+mn-lt"/>
                <a:ea typeface="MS PGothic" panose="020B0600070205080204" pitchFamily="34" charset="-128"/>
                <a:cs typeface="ＭＳ Ｐゴシック" charset="0"/>
              </a:rPr>
              <a:t>clopidogrel</a:t>
            </a:r>
            <a:r>
              <a:rPr lang="en-GB" sz="1200" kern="1200">
                <a:solidFill>
                  <a:schemeClr val="tx1"/>
                </a:solidFill>
                <a:effectLst/>
                <a:latin typeface="+mn-lt"/>
                <a:ea typeface="MS PGothic" panose="020B0600070205080204" pitchFamily="34" charset="-128"/>
                <a:cs typeface="ＭＳ Ｐゴシック" charset="0"/>
              </a:rPr>
              <a:t>, and statins prior to participation in the study.</a:t>
            </a:r>
            <a:endParaRPr lang="de-DE" sz="1200" kern="1200">
              <a:solidFill>
                <a:schemeClr val="tx1"/>
              </a:solidFill>
              <a:effectLst/>
              <a:latin typeface="+mn-lt"/>
              <a:ea typeface="MS PGothic" panose="020B0600070205080204" pitchFamily="34" charset="-128"/>
              <a:cs typeface="ＭＳ Ｐゴシック" charset="0"/>
            </a:endParaRPr>
          </a:p>
        </p:txBody>
      </p:sp>
      <p:sp>
        <p:nvSpPr>
          <p:cNvPr id="4" name="Foliennummernplatzhalter 3"/>
          <p:cNvSpPr>
            <a:spLocks noGrp="1"/>
          </p:cNvSpPr>
          <p:nvPr>
            <p:ph type="sldNum" sz="quarter" idx="10"/>
          </p:nvPr>
        </p:nvSpPr>
        <p:spPr/>
        <p:txBody>
          <a:bodyPr/>
          <a:lstStyle/>
          <a:p>
            <a:pPr>
              <a:defRPr/>
            </a:pPr>
            <a:fld id="{E263FA90-F59F-7440-ACC0-08792A5ACE13}" type="slidenum">
              <a:rPr lang="sv-SE" smtClean="0">
                <a:solidFill>
                  <a:prstClr val="black"/>
                </a:solidFill>
              </a:rPr>
              <a:pPr>
                <a:defRPr/>
              </a:pPr>
              <a:t>38</a:t>
            </a:fld>
            <a:endParaRPr lang="sv-SE">
              <a:solidFill>
                <a:prstClr val="black"/>
              </a:solidFill>
            </a:endParaRPr>
          </a:p>
        </p:txBody>
      </p:sp>
    </p:spTree>
    <p:extLst>
      <p:ext uri="{BB962C8B-B14F-4D97-AF65-F5344CB8AC3E}">
        <p14:creationId xmlns:p14="http://schemas.microsoft.com/office/powerpoint/2010/main" val="623633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263FA90-F59F-7440-ACC0-08792A5ACE13}" type="slidenum">
              <a:rPr lang="sv-SE"/>
              <a:pPr>
                <a:defRPr/>
              </a:pPr>
              <a:t>8</a:t>
            </a:fld>
            <a:endParaRPr lang="sv-SE"/>
          </a:p>
        </p:txBody>
      </p:sp>
    </p:spTree>
    <p:extLst>
      <p:ext uri="{BB962C8B-B14F-4D97-AF65-F5344CB8AC3E}">
        <p14:creationId xmlns:p14="http://schemas.microsoft.com/office/powerpoint/2010/main" val="1222482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263FA90-F59F-7440-ACC0-08792A5ACE13}" type="slidenum">
              <a:rPr lang="sv-SE"/>
              <a:pPr>
                <a:defRPr/>
              </a:pPr>
              <a:t>9</a:t>
            </a:fld>
            <a:endParaRPr lang="sv-SE"/>
          </a:p>
        </p:txBody>
      </p:sp>
    </p:spTree>
    <p:extLst>
      <p:ext uri="{BB962C8B-B14F-4D97-AF65-F5344CB8AC3E}">
        <p14:creationId xmlns:p14="http://schemas.microsoft.com/office/powerpoint/2010/main" val="2010438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MS PGothic" charset="-128"/>
              </a:rPr>
              <a:t>Build – with each arm</a:t>
            </a:r>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defRPr>
            </a:lvl1pPr>
            <a:lvl2pPr marL="742950" indent="-285750">
              <a:spcBef>
                <a:spcPct val="30000"/>
              </a:spcBef>
              <a:defRPr sz="1200">
                <a:solidFill>
                  <a:schemeClr val="tx1"/>
                </a:solidFill>
                <a:latin typeface="Calibri" charset="0"/>
                <a:ea typeface="MS PGothic" charset="-128"/>
              </a:defRPr>
            </a:lvl2pPr>
            <a:lvl3pPr marL="1143000" indent="-228600">
              <a:spcBef>
                <a:spcPct val="30000"/>
              </a:spcBef>
              <a:defRPr sz="1200">
                <a:solidFill>
                  <a:schemeClr val="tx1"/>
                </a:solidFill>
                <a:latin typeface="Calibri" charset="0"/>
                <a:ea typeface="MS PGothic" charset="-128"/>
              </a:defRPr>
            </a:lvl3pPr>
            <a:lvl4pPr marL="1600200" indent="-228600">
              <a:spcBef>
                <a:spcPct val="30000"/>
              </a:spcBef>
              <a:defRPr sz="1200">
                <a:solidFill>
                  <a:schemeClr val="tx1"/>
                </a:solidFill>
                <a:latin typeface="Calibri" charset="0"/>
                <a:ea typeface="MS PGothic" charset="-128"/>
              </a:defRPr>
            </a:lvl4pPr>
            <a:lvl5pPr marL="2057400" indent="-228600">
              <a:spcBef>
                <a:spcPct val="30000"/>
              </a:spcBef>
              <a:defRPr sz="1200">
                <a:solidFill>
                  <a:schemeClr val="tx1"/>
                </a:solidFill>
                <a:latin typeface="Calibri" charset="0"/>
                <a:ea typeface="MS PGothic" charset="-128"/>
              </a:defRPr>
            </a:lvl5pPr>
            <a:lvl6pPr marL="2514600" indent="-228600" eaLnBrk="0" fontAlgn="base" hangingPunct="0">
              <a:spcBef>
                <a:spcPct val="30000"/>
              </a:spcBef>
              <a:spcAft>
                <a:spcPct val="0"/>
              </a:spcAft>
              <a:defRPr sz="1200">
                <a:solidFill>
                  <a:schemeClr val="tx1"/>
                </a:solidFill>
                <a:latin typeface="Calibri" charset="0"/>
                <a:ea typeface="MS PGothic" charset="-128"/>
              </a:defRPr>
            </a:lvl6pPr>
            <a:lvl7pPr marL="2971800" indent="-228600" eaLnBrk="0" fontAlgn="base" hangingPunct="0">
              <a:spcBef>
                <a:spcPct val="30000"/>
              </a:spcBef>
              <a:spcAft>
                <a:spcPct val="0"/>
              </a:spcAft>
              <a:defRPr sz="1200">
                <a:solidFill>
                  <a:schemeClr val="tx1"/>
                </a:solidFill>
                <a:latin typeface="Calibri" charset="0"/>
                <a:ea typeface="MS PGothic" charset="-128"/>
              </a:defRPr>
            </a:lvl7pPr>
            <a:lvl8pPr marL="3429000" indent="-228600" eaLnBrk="0" fontAlgn="base" hangingPunct="0">
              <a:spcBef>
                <a:spcPct val="30000"/>
              </a:spcBef>
              <a:spcAft>
                <a:spcPct val="0"/>
              </a:spcAft>
              <a:defRPr sz="1200">
                <a:solidFill>
                  <a:schemeClr val="tx1"/>
                </a:solidFill>
                <a:latin typeface="Calibri" charset="0"/>
                <a:ea typeface="MS PGothic" charset="-128"/>
              </a:defRPr>
            </a:lvl8pPr>
            <a:lvl9pPr marL="3886200" indent="-228600" eaLnBrk="0" fontAlgn="base" hangingPunct="0">
              <a:spcBef>
                <a:spcPct val="30000"/>
              </a:spcBef>
              <a:spcAft>
                <a:spcPct val="0"/>
              </a:spcAft>
              <a:defRPr sz="1200">
                <a:solidFill>
                  <a:schemeClr val="tx1"/>
                </a:solidFill>
                <a:latin typeface="Calibri" charset="0"/>
                <a:ea typeface="MS PGothic" charset="-128"/>
              </a:defRPr>
            </a:lvl9pPr>
          </a:lstStyle>
          <a:p>
            <a:pPr>
              <a:spcBef>
                <a:spcPct val="0"/>
              </a:spcBef>
            </a:pPr>
            <a:fld id="{E4A06C7F-011B-1E42-BA36-B7A0E7912120}" type="slidenum">
              <a:rPr lang="sv-SE" altLang="en-US">
                <a:latin typeface="Arial" charset="0"/>
              </a:rPr>
              <a:pPr>
                <a:spcBef>
                  <a:spcPct val="0"/>
                </a:spcBef>
              </a:pPr>
              <a:t>14</a:t>
            </a:fld>
            <a:endParaRPr lang="sv-SE" altLang="en-US">
              <a:latin typeface="Arial" charset="0"/>
            </a:endParaRPr>
          </a:p>
        </p:txBody>
      </p:sp>
    </p:spTree>
    <p:extLst>
      <p:ext uri="{BB962C8B-B14F-4D97-AF65-F5344CB8AC3E}">
        <p14:creationId xmlns:p14="http://schemas.microsoft.com/office/powerpoint/2010/main" val="1063690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MS PGothic" charset="-128"/>
              </a:rPr>
              <a:t>Statement around safety</a:t>
            </a:r>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defRPr>
            </a:lvl1pPr>
            <a:lvl2pPr marL="742950" indent="-285750">
              <a:spcBef>
                <a:spcPct val="30000"/>
              </a:spcBef>
              <a:defRPr sz="1200">
                <a:solidFill>
                  <a:schemeClr val="tx1"/>
                </a:solidFill>
                <a:latin typeface="Calibri" charset="0"/>
                <a:ea typeface="MS PGothic" charset="-128"/>
              </a:defRPr>
            </a:lvl2pPr>
            <a:lvl3pPr marL="1143000" indent="-228600">
              <a:spcBef>
                <a:spcPct val="30000"/>
              </a:spcBef>
              <a:defRPr sz="1200">
                <a:solidFill>
                  <a:schemeClr val="tx1"/>
                </a:solidFill>
                <a:latin typeface="Calibri" charset="0"/>
                <a:ea typeface="MS PGothic" charset="-128"/>
              </a:defRPr>
            </a:lvl3pPr>
            <a:lvl4pPr marL="1600200" indent="-228600">
              <a:spcBef>
                <a:spcPct val="30000"/>
              </a:spcBef>
              <a:defRPr sz="1200">
                <a:solidFill>
                  <a:schemeClr val="tx1"/>
                </a:solidFill>
                <a:latin typeface="Calibri" charset="0"/>
                <a:ea typeface="MS PGothic" charset="-128"/>
              </a:defRPr>
            </a:lvl4pPr>
            <a:lvl5pPr marL="2057400" indent="-228600">
              <a:spcBef>
                <a:spcPct val="30000"/>
              </a:spcBef>
              <a:defRPr sz="1200">
                <a:solidFill>
                  <a:schemeClr val="tx1"/>
                </a:solidFill>
                <a:latin typeface="Calibri" charset="0"/>
                <a:ea typeface="MS PGothic" charset="-128"/>
              </a:defRPr>
            </a:lvl5pPr>
            <a:lvl6pPr marL="2514600" indent="-228600" eaLnBrk="0" fontAlgn="base" hangingPunct="0">
              <a:spcBef>
                <a:spcPct val="30000"/>
              </a:spcBef>
              <a:spcAft>
                <a:spcPct val="0"/>
              </a:spcAft>
              <a:defRPr sz="1200">
                <a:solidFill>
                  <a:schemeClr val="tx1"/>
                </a:solidFill>
                <a:latin typeface="Calibri" charset="0"/>
                <a:ea typeface="MS PGothic" charset="-128"/>
              </a:defRPr>
            </a:lvl6pPr>
            <a:lvl7pPr marL="2971800" indent="-228600" eaLnBrk="0" fontAlgn="base" hangingPunct="0">
              <a:spcBef>
                <a:spcPct val="30000"/>
              </a:spcBef>
              <a:spcAft>
                <a:spcPct val="0"/>
              </a:spcAft>
              <a:defRPr sz="1200">
                <a:solidFill>
                  <a:schemeClr val="tx1"/>
                </a:solidFill>
                <a:latin typeface="Calibri" charset="0"/>
                <a:ea typeface="MS PGothic" charset="-128"/>
              </a:defRPr>
            </a:lvl7pPr>
            <a:lvl8pPr marL="3429000" indent="-228600" eaLnBrk="0" fontAlgn="base" hangingPunct="0">
              <a:spcBef>
                <a:spcPct val="30000"/>
              </a:spcBef>
              <a:spcAft>
                <a:spcPct val="0"/>
              </a:spcAft>
              <a:defRPr sz="1200">
                <a:solidFill>
                  <a:schemeClr val="tx1"/>
                </a:solidFill>
                <a:latin typeface="Calibri" charset="0"/>
                <a:ea typeface="MS PGothic" charset="-128"/>
              </a:defRPr>
            </a:lvl8pPr>
            <a:lvl9pPr marL="3886200" indent="-228600" eaLnBrk="0" fontAlgn="base" hangingPunct="0">
              <a:spcBef>
                <a:spcPct val="30000"/>
              </a:spcBef>
              <a:spcAft>
                <a:spcPct val="0"/>
              </a:spcAft>
              <a:defRPr sz="1200">
                <a:solidFill>
                  <a:schemeClr val="tx1"/>
                </a:solidFill>
                <a:latin typeface="Calibri" charset="0"/>
                <a:ea typeface="MS PGothic" charset="-128"/>
              </a:defRPr>
            </a:lvl9pPr>
          </a:lstStyle>
          <a:p>
            <a:pPr>
              <a:spcBef>
                <a:spcPct val="0"/>
              </a:spcBef>
            </a:pPr>
            <a:fld id="{8E097F31-4A9F-8941-9E96-63BCC2B7A48A}" type="slidenum">
              <a:rPr lang="sv-SE" altLang="en-US">
                <a:latin typeface="Arial" charset="0"/>
              </a:rPr>
              <a:pPr>
                <a:spcBef>
                  <a:spcPct val="0"/>
                </a:spcBef>
              </a:pPr>
              <a:t>18</a:t>
            </a:fld>
            <a:endParaRPr lang="sv-SE" altLang="en-US">
              <a:latin typeface="Arial" charset="0"/>
            </a:endParaRPr>
          </a:p>
        </p:txBody>
      </p:sp>
    </p:spTree>
    <p:extLst>
      <p:ext uri="{BB962C8B-B14F-4D97-AF65-F5344CB8AC3E}">
        <p14:creationId xmlns:p14="http://schemas.microsoft.com/office/powerpoint/2010/main" val="927249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MS PGothic" charset="-128"/>
              </a:rPr>
              <a:t>With CV event rates near XX and CV+ALI event rates YY, there remains an </a:t>
            </a:r>
          </a:p>
          <a:p>
            <a:endParaRPr lang="en-US" altLang="en-US">
              <a:ea typeface="MS PGothic" charset="-128"/>
            </a:endParaRPr>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defRPr>
            </a:lvl1pPr>
            <a:lvl2pPr marL="742950" indent="-285750">
              <a:spcBef>
                <a:spcPct val="30000"/>
              </a:spcBef>
              <a:defRPr sz="1200">
                <a:solidFill>
                  <a:schemeClr val="tx1"/>
                </a:solidFill>
                <a:latin typeface="Calibri" charset="0"/>
                <a:ea typeface="MS PGothic" charset="-128"/>
              </a:defRPr>
            </a:lvl2pPr>
            <a:lvl3pPr marL="1143000" indent="-228600">
              <a:spcBef>
                <a:spcPct val="30000"/>
              </a:spcBef>
              <a:defRPr sz="1200">
                <a:solidFill>
                  <a:schemeClr val="tx1"/>
                </a:solidFill>
                <a:latin typeface="Calibri" charset="0"/>
                <a:ea typeface="MS PGothic" charset="-128"/>
              </a:defRPr>
            </a:lvl3pPr>
            <a:lvl4pPr marL="1600200" indent="-228600">
              <a:spcBef>
                <a:spcPct val="30000"/>
              </a:spcBef>
              <a:defRPr sz="1200">
                <a:solidFill>
                  <a:schemeClr val="tx1"/>
                </a:solidFill>
                <a:latin typeface="Calibri" charset="0"/>
                <a:ea typeface="MS PGothic" charset="-128"/>
              </a:defRPr>
            </a:lvl4pPr>
            <a:lvl5pPr marL="2057400" indent="-228600">
              <a:spcBef>
                <a:spcPct val="30000"/>
              </a:spcBef>
              <a:defRPr sz="1200">
                <a:solidFill>
                  <a:schemeClr val="tx1"/>
                </a:solidFill>
                <a:latin typeface="Calibri" charset="0"/>
                <a:ea typeface="MS PGothic" charset="-128"/>
              </a:defRPr>
            </a:lvl5pPr>
            <a:lvl6pPr marL="2514600" indent="-228600" eaLnBrk="0" fontAlgn="base" hangingPunct="0">
              <a:spcBef>
                <a:spcPct val="30000"/>
              </a:spcBef>
              <a:spcAft>
                <a:spcPct val="0"/>
              </a:spcAft>
              <a:defRPr sz="1200">
                <a:solidFill>
                  <a:schemeClr val="tx1"/>
                </a:solidFill>
                <a:latin typeface="Calibri" charset="0"/>
                <a:ea typeface="MS PGothic" charset="-128"/>
              </a:defRPr>
            </a:lvl6pPr>
            <a:lvl7pPr marL="2971800" indent="-228600" eaLnBrk="0" fontAlgn="base" hangingPunct="0">
              <a:spcBef>
                <a:spcPct val="30000"/>
              </a:spcBef>
              <a:spcAft>
                <a:spcPct val="0"/>
              </a:spcAft>
              <a:defRPr sz="1200">
                <a:solidFill>
                  <a:schemeClr val="tx1"/>
                </a:solidFill>
                <a:latin typeface="Calibri" charset="0"/>
                <a:ea typeface="MS PGothic" charset="-128"/>
              </a:defRPr>
            </a:lvl7pPr>
            <a:lvl8pPr marL="3429000" indent="-228600" eaLnBrk="0" fontAlgn="base" hangingPunct="0">
              <a:spcBef>
                <a:spcPct val="30000"/>
              </a:spcBef>
              <a:spcAft>
                <a:spcPct val="0"/>
              </a:spcAft>
              <a:defRPr sz="1200">
                <a:solidFill>
                  <a:schemeClr val="tx1"/>
                </a:solidFill>
                <a:latin typeface="Calibri" charset="0"/>
                <a:ea typeface="MS PGothic" charset="-128"/>
              </a:defRPr>
            </a:lvl8pPr>
            <a:lvl9pPr marL="3886200" indent="-228600" eaLnBrk="0" fontAlgn="base" hangingPunct="0">
              <a:spcBef>
                <a:spcPct val="30000"/>
              </a:spcBef>
              <a:spcAft>
                <a:spcPct val="0"/>
              </a:spcAft>
              <a:defRPr sz="1200">
                <a:solidFill>
                  <a:schemeClr val="tx1"/>
                </a:solidFill>
                <a:latin typeface="Calibri" charset="0"/>
                <a:ea typeface="MS PGothic" charset="-128"/>
              </a:defRPr>
            </a:lvl9pPr>
          </a:lstStyle>
          <a:p>
            <a:pPr>
              <a:spcBef>
                <a:spcPct val="0"/>
              </a:spcBef>
            </a:pPr>
            <a:fld id="{FC817B48-D1D4-8B46-97C5-1E7502FEA361}" type="slidenum">
              <a:rPr lang="sv-SE" altLang="en-US">
                <a:latin typeface="Arial" charset="0"/>
              </a:rPr>
              <a:pPr>
                <a:spcBef>
                  <a:spcPct val="0"/>
                </a:spcBef>
              </a:pPr>
              <a:t>20</a:t>
            </a:fld>
            <a:endParaRPr lang="sv-SE" altLang="en-US">
              <a:latin typeface="Arial" charset="0"/>
            </a:endParaRPr>
          </a:p>
        </p:txBody>
      </p:sp>
    </p:spTree>
    <p:extLst>
      <p:ext uri="{BB962C8B-B14F-4D97-AF65-F5344CB8AC3E}">
        <p14:creationId xmlns:p14="http://schemas.microsoft.com/office/powerpoint/2010/main" val="1012839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Following</a:t>
            </a:r>
            <a:r>
              <a:rPr lang="de-DE" dirty="0"/>
              <a:t> </a:t>
            </a:r>
            <a:r>
              <a:rPr lang="de-DE" dirty="0" err="1"/>
              <a:t>the</a:t>
            </a:r>
            <a:r>
              <a:rPr lang="de-DE" dirty="0"/>
              <a:t> </a:t>
            </a:r>
            <a:r>
              <a:rPr lang="de-DE" dirty="0" err="1"/>
              <a:t>main</a:t>
            </a:r>
            <a:r>
              <a:rPr lang="de-DE" dirty="0"/>
              <a:t> EUCLID </a:t>
            </a:r>
            <a:r>
              <a:rPr lang="de-DE" dirty="0" err="1"/>
              <a:t>presentation</a:t>
            </a:r>
            <a:r>
              <a:rPr lang="de-DE" dirty="0"/>
              <a:t> I </a:t>
            </a:r>
            <a:r>
              <a:rPr lang="de-DE" dirty="0" err="1"/>
              <a:t>have</a:t>
            </a:r>
            <a:r>
              <a:rPr lang="de-DE" dirty="0"/>
              <a:t> </a:t>
            </a:r>
            <a:r>
              <a:rPr lang="de-DE" dirty="0" err="1"/>
              <a:t>the</a:t>
            </a:r>
            <a:r>
              <a:rPr lang="de-DE" dirty="0"/>
              <a:t> </a:t>
            </a:r>
            <a:r>
              <a:rPr lang="de-DE" dirty="0" err="1"/>
              <a:t>honour</a:t>
            </a:r>
            <a:r>
              <a:rPr lang="de-DE" baseline="0" dirty="0"/>
              <a:t> </a:t>
            </a:r>
            <a:r>
              <a:rPr lang="de-DE" baseline="0" dirty="0" err="1"/>
              <a:t>to</a:t>
            </a:r>
            <a:r>
              <a:rPr lang="de-DE" baseline="0" dirty="0"/>
              <a:t> follow </a:t>
            </a:r>
            <a:r>
              <a:rPr lang="de-DE" baseline="0" dirty="0" err="1"/>
              <a:t>with</a:t>
            </a:r>
            <a:r>
              <a:rPr lang="de-DE" baseline="0" dirty="0"/>
              <a:t> </a:t>
            </a:r>
            <a:r>
              <a:rPr lang="de-DE" baseline="0" dirty="0" err="1"/>
              <a:t>results</a:t>
            </a:r>
            <a:r>
              <a:rPr lang="de-DE" baseline="0" dirty="0"/>
              <a:t> </a:t>
            </a:r>
            <a:r>
              <a:rPr lang="de-DE" baseline="0" dirty="0" err="1"/>
              <a:t>from</a:t>
            </a:r>
            <a:r>
              <a:rPr lang="de-DE" baseline="0" dirty="0"/>
              <a:t> </a:t>
            </a:r>
            <a:r>
              <a:rPr lang="de-DE" baseline="0" dirty="0" err="1"/>
              <a:t>the</a:t>
            </a:r>
            <a:r>
              <a:rPr lang="de-DE" baseline="0" dirty="0"/>
              <a:t> </a:t>
            </a:r>
            <a:r>
              <a:rPr lang="de-DE" baseline="0" dirty="0" err="1"/>
              <a:t>prior</a:t>
            </a:r>
            <a:r>
              <a:rPr lang="de-DE" baseline="0" dirty="0"/>
              <a:t> </a:t>
            </a:r>
            <a:r>
              <a:rPr lang="de-DE" baseline="0" dirty="0" err="1"/>
              <a:t>revascularization</a:t>
            </a:r>
            <a:r>
              <a:rPr lang="de-DE" baseline="0" dirty="0"/>
              <a:t> </a:t>
            </a:r>
            <a:r>
              <a:rPr lang="de-DE" baseline="0" dirty="0" err="1"/>
              <a:t>criterion</a:t>
            </a:r>
            <a:r>
              <a:rPr lang="de-DE" baseline="0" dirty="0"/>
              <a:t> </a:t>
            </a:r>
            <a:r>
              <a:rPr lang="de-DE" baseline="0" dirty="0" err="1"/>
              <a:t>subgroup</a:t>
            </a:r>
            <a:endParaRPr lang="de-DE" baseline="0" dirty="0"/>
          </a:p>
          <a:p>
            <a:endParaRPr lang="de-DE" dirty="0"/>
          </a:p>
        </p:txBody>
      </p:sp>
      <p:sp>
        <p:nvSpPr>
          <p:cNvPr id="4" name="Foliennummernplatzhalter 3"/>
          <p:cNvSpPr>
            <a:spLocks noGrp="1"/>
          </p:cNvSpPr>
          <p:nvPr>
            <p:ph type="sldNum" sz="quarter" idx="10"/>
          </p:nvPr>
        </p:nvSpPr>
        <p:spPr/>
        <p:txBody>
          <a:bodyPr/>
          <a:lstStyle/>
          <a:p>
            <a:pPr>
              <a:defRPr/>
            </a:pPr>
            <a:fld id="{E263FA90-F59F-7440-ACC0-08792A5ACE13}" type="slidenum">
              <a:rPr lang="sv-SE" smtClean="0">
                <a:solidFill>
                  <a:prstClr val="black"/>
                </a:solidFill>
              </a:rPr>
              <a:pPr>
                <a:defRPr/>
              </a:pPr>
              <a:t>23</a:t>
            </a:fld>
            <a:endParaRPr lang="sv-SE">
              <a:solidFill>
                <a:prstClr val="black"/>
              </a:solidFill>
            </a:endParaRPr>
          </a:p>
        </p:txBody>
      </p:sp>
    </p:spTree>
    <p:extLst>
      <p:ext uri="{BB962C8B-B14F-4D97-AF65-F5344CB8AC3E}">
        <p14:creationId xmlns:p14="http://schemas.microsoft.com/office/powerpoint/2010/main" val="1857155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My</a:t>
            </a:r>
            <a:r>
              <a:rPr lang="de-DE" baseline="0" dirty="0"/>
              <a:t> </a:t>
            </a:r>
            <a:r>
              <a:rPr lang="de-DE" baseline="0" dirty="0" err="1"/>
              <a:t>d</a:t>
            </a:r>
            <a:r>
              <a:rPr lang="de-DE" dirty="0" err="1"/>
              <a:t>isclosures</a:t>
            </a:r>
            <a:r>
              <a:rPr lang="de-DE" dirty="0"/>
              <a:t> </a:t>
            </a:r>
            <a:r>
              <a:rPr lang="de-DE" dirty="0" err="1"/>
              <a:t>to</a:t>
            </a:r>
            <a:r>
              <a:rPr lang="de-DE" dirty="0"/>
              <a:t> </a:t>
            </a:r>
            <a:r>
              <a:rPr lang="de-DE" dirty="0" err="1"/>
              <a:t>be</a:t>
            </a:r>
            <a:r>
              <a:rPr lang="de-DE" dirty="0"/>
              <a:t> </a:t>
            </a:r>
            <a:r>
              <a:rPr lang="de-DE" dirty="0" err="1"/>
              <a:t>shown</a:t>
            </a:r>
            <a:endParaRPr lang="de-DE" dirty="0"/>
          </a:p>
        </p:txBody>
      </p:sp>
      <p:sp>
        <p:nvSpPr>
          <p:cNvPr id="4" name="Foliennummernplatzhalter 3"/>
          <p:cNvSpPr>
            <a:spLocks noGrp="1"/>
          </p:cNvSpPr>
          <p:nvPr>
            <p:ph type="sldNum" sz="quarter" idx="10"/>
          </p:nvPr>
        </p:nvSpPr>
        <p:spPr/>
        <p:txBody>
          <a:bodyPr/>
          <a:lstStyle/>
          <a:p>
            <a:pPr>
              <a:defRPr/>
            </a:pPr>
            <a:fld id="{E263FA90-F59F-7440-ACC0-08792A5ACE13}" type="slidenum">
              <a:rPr lang="sv-SE" smtClean="0">
                <a:solidFill>
                  <a:prstClr val="black"/>
                </a:solidFill>
              </a:rPr>
              <a:pPr>
                <a:defRPr/>
              </a:pPr>
              <a:t>24</a:t>
            </a:fld>
            <a:endParaRPr lang="sv-SE">
              <a:solidFill>
                <a:prstClr val="black"/>
              </a:solidFill>
            </a:endParaRPr>
          </a:p>
        </p:txBody>
      </p:sp>
    </p:spTree>
    <p:extLst>
      <p:ext uri="{BB962C8B-B14F-4D97-AF65-F5344CB8AC3E}">
        <p14:creationId xmlns:p14="http://schemas.microsoft.com/office/powerpoint/2010/main" val="1272985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Pr>
        <a:gradFill>
          <a:gsLst>
            <a:gs pos="100000">
              <a:schemeClr val="accent6">
                <a:lumMod val="90000"/>
              </a:schemeClr>
            </a:gs>
            <a:gs pos="50000">
              <a:srgbClr val="F8F8F8"/>
            </a:gs>
            <a:gs pos="0">
              <a:srgbClr val="F8F8F8">
                <a:lumMod val="100000"/>
              </a:srgbClr>
            </a:gs>
          </a:gsLst>
          <a:path path="circle">
            <a:fillToRect l="50000" t="50000" r="50000" b="50000"/>
          </a:path>
        </a:gradFill>
        <a:effectLst/>
      </p:bgPr>
    </p:bg>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457200"/>
            <a:ext cx="2490924"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3352800" y="2286000"/>
            <a:ext cx="8229600" cy="1143000"/>
          </a:xfrm>
        </p:spPr>
        <p:txBody>
          <a:bodyPr lIns="91440" anchor="t" anchorCtr="0"/>
          <a:lstStyle>
            <a:lvl1pPr algn="l">
              <a:spcBef>
                <a:spcPts val="1800"/>
              </a:spcBef>
              <a:defRPr sz="4800" b="1"/>
            </a:lvl1pPr>
          </a:lstStyle>
          <a:p>
            <a:r>
              <a:rPr lang="en-US"/>
              <a:t>Click to edit Master title style</a:t>
            </a:r>
          </a:p>
        </p:txBody>
      </p:sp>
    </p:spTree>
    <p:extLst>
      <p:ext uri="{BB962C8B-B14F-4D97-AF65-F5344CB8AC3E}">
        <p14:creationId xmlns:p14="http://schemas.microsoft.com/office/powerpoint/2010/main" val="1576695248"/>
      </p:ext>
    </p:extLst>
  </p:cSld>
  <p:clrMapOvr>
    <a:masterClrMapping/>
  </p:clrMapOvr>
  <p:transition xmlns:p14="http://schemas.microsoft.com/office/powerpoint/2010/mai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18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6128609"/>
      </p:ext>
    </p:extLst>
  </p:cSld>
  <p:clrMapOvr>
    <a:masterClrMapping/>
  </p:clrMapOvr>
  <p:transition xmlns:p14="http://schemas.microsoft.com/office/powerpoint/2010/mai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45958" y="1600201"/>
            <a:ext cx="5029200" cy="4525963"/>
          </a:xfrm>
        </p:spPr>
        <p:txBody>
          <a:bodyPr/>
          <a:lstStyle>
            <a:lvl1pPr marL="261938" indent="-261938">
              <a:defRPr sz="2800"/>
            </a:lvl1pPr>
            <a:lvl2pPr marL="623888" indent="-260350">
              <a:defRPr sz="2400"/>
            </a:lvl2pPr>
            <a:lvl3pPr marL="900113" indent="-188913">
              <a:defRPr sz="2000"/>
            </a:lvl3pPr>
            <a:lvl4pPr marL="1160463" indent="-173038">
              <a:defRPr sz="1800"/>
            </a:lvl4pPr>
            <a:lvl5pPr marL="1436688" indent="-174625">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096000" y="1600201"/>
            <a:ext cx="5029200" cy="4525963"/>
          </a:xfrm>
        </p:spPr>
        <p:txBody>
          <a:bodyPr/>
          <a:lstStyle>
            <a:lvl1pPr marL="261938" indent="-261938">
              <a:defRPr sz="2800"/>
            </a:lvl1pPr>
            <a:lvl2pPr marL="623888" indent="-260350">
              <a:defRPr sz="2400"/>
            </a:lvl2pPr>
            <a:lvl3pPr marL="900113" indent="-188913">
              <a:defRPr sz="2000"/>
            </a:lvl3pPr>
            <a:lvl4pPr marL="1160463" indent="-173038">
              <a:defRPr sz="1800"/>
            </a:lvl4pPr>
            <a:lvl5pPr marL="1436688" indent="-174625">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85568718"/>
      </p:ext>
    </p:extLst>
  </p:cSld>
  <p:clrMapOvr>
    <a:masterClrMapping/>
  </p:clrMapOvr>
  <p:transition xmlns:p14="http://schemas.microsoft.com/office/powerpoint/2010/mai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86883583"/>
      </p:ext>
    </p:extLst>
  </p:cSld>
  <p:clrMapOvr>
    <a:masterClrMapping/>
  </p:clrMapOvr>
  <p:transition xmlns:p14="http://schemas.microsoft.com/office/powerpoint/2010/mai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662989"/>
      </p:ext>
    </p:extLst>
  </p:cSld>
  <p:clrMapOvr>
    <a:masterClrMapping/>
  </p:clrMapOvr>
  <p:transition xmlns:p14="http://schemas.microsoft.com/office/powerpoint/2010/mai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No Logos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1261737"/>
      </p:ext>
    </p:extLst>
  </p:cSld>
  <p:clrMapOvr>
    <a:masterClrMapping/>
  </p:clrMapOvr>
  <p:transition xmlns:p14="http://schemas.microsoft.com/office/powerpoint/2010/mai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Title">
    <p:bg>
      <p:bgPr>
        <a:gradFill>
          <a:gsLst>
            <a:gs pos="100000">
              <a:schemeClr val="accent6">
                <a:lumMod val="90000"/>
              </a:schemeClr>
            </a:gs>
            <a:gs pos="50000">
              <a:srgbClr val="F8F8F8"/>
            </a:gs>
            <a:gs pos="0">
              <a:srgbClr val="F8F8F8">
                <a:lumMod val="100000"/>
              </a:srgbClr>
            </a:gs>
          </a:gsLst>
          <a:path path="circle">
            <a:fillToRect l="50000" t="50000" r="50000" b="50000"/>
          </a:path>
        </a:gradFill>
        <a:effectLst/>
      </p:bgPr>
    </p:bg>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457200"/>
            <a:ext cx="2490924"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3352800" y="2286000"/>
            <a:ext cx="8229600" cy="1143000"/>
          </a:xfrm>
        </p:spPr>
        <p:txBody>
          <a:bodyPr lIns="91440" anchor="t" anchorCtr="0"/>
          <a:lstStyle>
            <a:lvl1pPr algn="l">
              <a:spcBef>
                <a:spcPts val="1800"/>
              </a:spcBef>
              <a:defRPr sz="4800" b="1"/>
            </a:lvl1pPr>
          </a:lstStyle>
          <a:p>
            <a:r>
              <a:rPr lang="en-US"/>
              <a:t>Click to edit Master title style</a:t>
            </a:r>
          </a:p>
        </p:txBody>
      </p:sp>
    </p:spTree>
    <p:extLst>
      <p:ext uri="{BB962C8B-B14F-4D97-AF65-F5344CB8AC3E}">
        <p14:creationId xmlns:p14="http://schemas.microsoft.com/office/powerpoint/2010/main" val="3377299353"/>
      </p:ext>
    </p:extLst>
  </p:cSld>
  <p:clrMapOvr>
    <a:masterClrMapping/>
  </p:clrMapOvr>
  <p:transition xmlns:p14="http://schemas.microsoft.com/office/powerpoint/2010/mai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No Logos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2909866"/>
      </p:ext>
    </p:extLst>
  </p:cSld>
  <p:clrMapOvr>
    <a:masterClrMapping/>
  </p:clrMapOvr>
  <p:transition xmlns:p14="http://schemas.microsoft.com/office/powerpoint/2010/mai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18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6128609"/>
      </p:ext>
    </p:extLst>
  </p:cSld>
  <p:clrMapOvr>
    <a:masterClrMapping/>
  </p:clrMapOvr>
  <p:transition xmlns:p14="http://schemas.microsoft.com/office/powerpoint/2010/mai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No Logos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18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7989386"/>
      </p:ext>
    </p:extLst>
  </p:cSld>
  <p:clrMapOvr>
    <a:masterClrMapping/>
  </p:clrMapOvr>
  <p:transition xmlns:p14="http://schemas.microsoft.com/office/powerpoint/2010/mai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No Logos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4323755"/>
      </p:ext>
    </p:extLst>
  </p:cSld>
  <p:clrMapOvr>
    <a:masterClrMapping/>
  </p:clrMapOvr>
  <p:transition xmlns:p14="http://schemas.microsoft.com/office/powerpoint/2010/mai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45959" y="1600203"/>
            <a:ext cx="5029200" cy="4525963"/>
          </a:xfrm>
        </p:spPr>
        <p:txBody>
          <a:bodyPr/>
          <a:lstStyle>
            <a:lvl1pPr marL="261938" indent="-261938">
              <a:defRPr sz="2800"/>
            </a:lvl1pPr>
            <a:lvl2pPr marL="623888" indent="-260350">
              <a:defRPr sz="2400"/>
            </a:lvl2pPr>
            <a:lvl3pPr marL="900113" indent="-188913">
              <a:defRPr sz="2000"/>
            </a:lvl3pPr>
            <a:lvl4pPr marL="1160463" indent="-173038">
              <a:defRPr sz="1800"/>
            </a:lvl4pPr>
            <a:lvl5pPr marL="1436688" indent="-174625">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096000" y="1600203"/>
            <a:ext cx="5029200" cy="4525963"/>
          </a:xfrm>
        </p:spPr>
        <p:txBody>
          <a:bodyPr/>
          <a:lstStyle>
            <a:lvl1pPr marL="261938" indent="-261938">
              <a:defRPr sz="2800"/>
            </a:lvl1pPr>
            <a:lvl2pPr marL="623888" indent="-260350">
              <a:defRPr sz="2400"/>
            </a:lvl2pPr>
            <a:lvl3pPr marL="900113" indent="-188913">
              <a:defRPr sz="2000"/>
            </a:lvl3pPr>
            <a:lvl4pPr marL="1160463" indent="-173038">
              <a:defRPr sz="1800"/>
            </a:lvl4pPr>
            <a:lvl5pPr marL="1436688" indent="-174625">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85568718"/>
      </p:ext>
    </p:extLst>
  </p:cSld>
  <p:clrMapOvr>
    <a:masterClrMapping/>
  </p:clrMapOvr>
  <p:transition xmlns:p14="http://schemas.microsoft.com/office/powerpoint/2010/mai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86883583"/>
      </p:ext>
    </p:extLst>
  </p:cSld>
  <p:clrMapOvr>
    <a:masterClrMapping/>
  </p:clrMapOvr>
  <p:transition xmlns:p14="http://schemas.microsoft.com/office/powerpoint/2010/mai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662989"/>
      </p:ext>
    </p:extLst>
  </p:cSld>
  <p:clrMapOvr>
    <a:masterClrMapping/>
  </p:clrMapOvr>
  <p:transition xmlns:p14="http://schemas.microsoft.com/office/powerpoint/2010/mai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3"/>
            <a:ext cx="2844800" cy="365125"/>
          </a:xfrm>
          <a:prstGeom prst="rect">
            <a:avLst/>
          </a:prstGeom>
        </p:spPr>
        <p:txBody>
          <a:bodyPr/>
          <a:lstStyle/>
          <a:p>
            <a:fld id="{5A797AD9-02DD-B24B-B1F2-4955EFCC927E}" type="datetimeFigureOut">
              <a:rPr lang="en-US" smtClean="0"/>
              <a:pPr/>
              <a:t>13/11/16</a:t>
            </a:fld>
            <a:endParaRPr lang="en-US"/>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p>
            <a:fld id="{ECF100B5-B664-AA47-B7A8-902CA38EEBB4}" type="slidenum">
              <a:rPr lang="en-US" smtClean="0"/>
              <a:pPr/>
              <a:t>‹#›</a:t>
            </a:fld>
            <a:endParaRPr lang="en-US"/>
          </a:p>
        </p:txBody>
      </p:sp>
    </p:spTree>
    <p:extLst>
      <p:ext uri="{BB962C8B-B14F-4D97-AF65-F5344CB8AC3E}">
        <p14:creationId xmlns:p14="http://schemas.microsoft.com/office/powerpoint/2010/main" val="2774787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p:bg>
      <p:bgPr>
        <a:gradFill>
          <a:gsLst>
            <a:gs pos="100000">
              <a:schemeClr val="accent6">
                <a:lumMod val="90000"/>
              </a:schemeClr>
            </a:gs>
            <a:gs pos="50000">
              <a:srgbClr val="F8F8F8"/>
            </a:gs>
            <a:gs pos="0">
              <a:srgbClr val="F8F8F8">
                <a:lumMod val="100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352800" y="2286000"/>
            <a:ext cx="82296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sz="4800" b="1"/>
            </a:lvl1pPr>
          </a:lstStyle>
          <a:p>
            <a:pPr lvl="0">
              <a:spcBef>
                <a:spcPts val="1800"/>
              </a:spcBef>
            </a:pPr>
            <a:r>
              <a:rPr lang="en-US"/>
              <a:t>Click to edit Master title style</a:t>
            </a:r>
          </a:p>
        </p:txBody>
      </p:sp>
      <p:pic>
        <p:nvPicPr>
          <p:cNvPr id="5"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457200"/>
            <a:ext cx="2490924"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6695248"/>
      </p:ext>
    </p:extLst>
  </p:cSld>
  <p:clrMapOvr>
    <a:masterClrMapping/>
  </p:clrMapOvr>
  <p:transition xmlns:p14="http://schemas.microsoft.com/office/powerpoint/2010/main">
    <p:wipe dir="r"/>
  </p:transition>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2.png"/><Relationship Id="rId12"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11" Type="http://schemas.openxmlformats.org/officeDocument/2006/relationships/image" Target="../media/image2.png"/><Relationship Id="rId12" Type="http://schemas.openxmlformats.org/officeDocument/2006/relationships/image" Target="../media/image3.png"/><Relationship Id="rId13" Type="http://schemas.openxmlformats.org/officeDocument/2006/relationships/image" Target="../media/image5.jpeg"/><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 Id="rId9" Type="http://schemas.openxmlformats.org/officeDocument/2006/relationships/theme" Target="../theme/theme2.xml"/><Relationship Id="rId1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accent6">
                <a:lumMod val="90000"/>
              </a:schemeClr>
            </a:gs>
            <a:gs pos="50000">
              <a:srgbClr val="F8F8F8"/>
            </a:gs>
            <a:gs pos="0">
              <a:srgbClr val="F8F8F8">
                <a:lumMod val="100000"/>
              </a:srgb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1026" name="Picture 1"/>
          <p:cNvPicPr>
            <a:picLocks noChangeAspect="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0" y="0"/>
            <a:ext cx="12192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itle Placeholder 1"/>
          <p:cNvSpPr>
            <a:spLocks noGrp="1"/>
          </p:cNvSpPr>
          <p:nvPr>
            <p:ph type="title"/>
          </p:nvPr>
        </p:nvSpPr>
        <p:spPr bwMode="auto">
          <a:xfrm>
            <a:off x="762000" y="423862"/>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182880" tIns="45720" rIns="91440" bIns="45720" numCol="1" anchor="t" anchorCtr="0" compatLnSpc="1">
            <a:prstTxWarp prst="textNoShape">
              <a:avLst/>
            </a:prstTxWarp>
          </a:bodyPr>
          <a:lstStyle/>
          <a:p>
            <a:pPr lvl="0"/>
            <a:r>
              <a:rPr lang="en-US" altLang="en-US"/>
              <a:t>Click to edit master title style</a:t>
            </a:r>
            <a:endParaRPr lang="en-GB" altLang="en-US"/>
          </a:p>
        </p:txBody>
      </p:sp>
      <p:sp>
        <p:nvSpPr>
          <p:cNvPr id="1029" name="Text Placeholder 2"/>
          <p:cNvSpPr>
            <a:spLocks noGrp="1"/>
          </p:cNvSpPr>
          <p:nvPr>
            <p:ph type="body" idx="1"/>
          </p:nvPr>
        </p:nvSpPr>
        <p:spPr bwMode="auto">
          <a:xfrm>
            <a:off x="762000" y="1646239"/>
            <a:ext cx="10363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18288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pic>
        <p:nvPicPr>
          <p:cNvPr id="8" name="Picture 12"/>
          <p:cNvPicPr>
            <a:picLocks noChangeAspect="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8411028" y="6331527"/>
            <a:ext cx="3401561" cy="377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914400" y="6352531"/>
            <a:ext cx="1149927" cy="32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765" r:id="rId1"/>
    <p:sldLayoutId id="2147486761" r:id="rId2"/>
    <p:sldLayoutId id="2147486766" r:id="rId3"/>
    <p:sldLayoutId id="2147486767" r:id="rId4"/>
    <p:sldLayoutId id="2147486762" r:id="rId5"/>
    <p:sldLayoutId id="2147486763" r:id="rId6"/>
    <p:sldLayoutId id="2147486764" r:id="rId7"/>
    <p:sldLayoutId id="2147486768" r:id="rId8"/>
  </p:sldLayoutIdLst>
  <p:transition xmlns:p14="http://schemas.microsoft.com/office/powerpoint/2010/main">
    <p:wipe dir="r"/>
  </p:transition>
  <p:hf sldNum="0" hdr="0" ftr="0"/>
  <p:txStyles>
    <p:titleStyle>
      <a:lvl1pPr algn="l" rtl="0" eaLnBrk="0" fontAlgn="base" hangingPunct="0">
        <a:lnSpc>
          <a:spcPct val="90000"/>
        </a:lnSpc>
        <a:spcBef>
          <a:spcPct val="0"/>
        </a:spcBef>
        <a:spcAft>
          <a:spcPct val="0"/>
        </a:spcAft>
        <a:defRPr sz="4000" kern="1200">
          <a:solidFill>
            <a:schemeClr val="bg1"/>
          </a:solidFill>
          <a:latin typeface="+mj-lt"/>
          <a:ea typeface="MS PGothic" panose="020B0600070205080204" pitchFamily="34" charset="-128"/>
          <a:cs typeface="ＭＳ Ｐゴシック" charset="0"/>
        </a:defRPr>
      </a:lvl1pPr>
      <a:lvl2pPr algn="l" rtl="0" eaLnBrk="0" fontAlgn="base" hangingPunct="0">
        <a:lnSpc>
          <a:spcPct val="90000"/>
        </a:lnSpc>
        <a:spcBef>
          <a:spcPct val="0"/>
        </a:spcBef>
        <a:spcAft>
          <a:spcPct val="0"/>
        </a:spcAft>
        <a:defRPr sz="4000">
          <a:solidFill>
            <a:schemeClr val="bg1"/>
          </a:solidFill>
          <a:latin typeface="Calibri" pitchFamily="34" charset="0"/>
          <a:ea typeface="MS PGothic" panose="020B0600070205080204" pitchFamily="34" charset="-128"/>
          <a:cs typeface="ＭＳ Ｐゴシック" charset="0"/>
        </a:defRPr>
      </a:lvl2pPr>
      <a:lvl3pPr algn="l" rtl="0" eaLnBrk="0" fontAlgn="base" hangingPunct="0">
        <a:lnSpc>
          <a:spcPct val="90000"/>
        </a:lnSpc>
        <a:spcBef>
          <a:spcPct val="0"/>
        </a:spcBef>
        <a:spcAft>
          <a:spcPct val="0"/>
        </a:spcAft>
        <a:defRPr sz="4000">
          <a:solidFill>
            <a:schemeClr val="bg1"/>
          </a:solidFill>
          <a:latin typeface="Calibri" pitchFamily="34" charset="0"/>
          <a:ea typeface="MS PGothic" panose="020B0600070205080204" pitchFamily="34" charset="-128"/>
          <a:cs typeface="ＭＳ Ｐゴシック" charset="0"/>
        </a:defRPr>
      </a:lvl3pPr>
      <a:lvl4pPr algn="l" rtl="0" eaLnBrk="0" fontAlgn="base" hangingPunct="0">
        <a:lnSpc>
          <a:spcPct val="90000"/>
        </a:lnSpc>
        <a:spcBef>
          <a:spcPct val="0"/>
        </a:spcBef>
        <a:spcAft>
          <a:spcPct val="0"/>
        </a:spcAft>
        <a:defRPr sz="4000">
          <a:solidFill>
            <a:schemeClr val="bg1"/>
          </a:solidFill>
          <a:latin typeface="Calibri" pitchFamily="34" charset="0"/>
          <a:ea typeface="MS PGothic" panose="020B0600070205080204" pitchFamily="34" charset="-128"/>
          <a:cs typeface="ＭＳ Ｐゴシック" charset="0"/>
        </a:defRPr>
      </a:lvl4pPr>
      <a:lvl5pPr algn="l" rtl="0" eaLnBrk="0" fontAlgn="base" hangingPunct="0">
        <a:lnSpc>
          <a:spcPct val="90000"/>
        </a:lnSpc>
        <a:spcBef>
          <a:spcPct val="0"/>
        </a:spcBef>
        <a:spcAft>
          <a:spcPct val="0"/>
        </a:spcAft>
        <a:defRPr sz="4000">
          <a:solidFill>
            <a:schemeClr val="bg1"/>
          </a:solidFill>
          <a:latin typeface="Calibri" pitchFamily="34" charset="0"/>
          <a:ea typeface="MS PGothic" panose="020B0600070205080204" pitchFamily="34" charset="-128"/>
          <a:cs typeface="ＭＳ Ｐゴシック" charset="0"/>
        </a:defRPr>
      </a:lvl5pPr>
      <a:lvl6pPr marL="457200" algn="l" rtl="0" fontAlgn="base">
        <a:lnSpc>
          <a:spcPct val="90000"/>
        </a:lnSpc>
        <a:spcBef>
          <a:spcPct val="0"/>
        </a:spcBef>
        <a:spcAft>
          <a:spcPct val="0"/>
        </a:spcAft>
        <a:defRPr sz="4000">
          <a:solidFill>
            <a:schemeClr val="bg1"/>
          </a:solidFill>
          <a:latin typeface="Calibri" pitchFamily="34" charset="0"/>
        </a:defRPr>
      </a:lvl6pPr>
      <a:lvl7pPr marL="914400" algn="l" rtl="0" fontAlgn="base">
        <a:lnSpc>
          <a:spcPct val="90000"/>
        </a:lnSpc>
        <a:spcBef>
          <a:spcPct val="0"/>
        </a:spcBef>
        <a:spcAft>
          <a:spcPct val="0"/>
        </a:spcAft>
        <a:defRPr sz="4000">
          <a:solidFill>
            <a:schemeClr val="bg1"/>
          </a:solidFill>
          <a:latin typeface="Calibri" pitchFamily="34" charset="0"/>
        </a:defRPr>
      </a:lvl7pPr>
      <a:lvl8pPr marL="1371600" algn="l" rtl="0" fontAlgn="base">
        <a:lnSpc>
          <a:spcPct val="90000"/>
        </a:lnSpc>
        <a:spcBef>
          <a:spcPct val="0"/>
        </a:spcBef>
        <a:spcAft>
          <a:spcPct val="0"/>
        </a:spcAft>
        <a:defRPr sz="4000">
          <a:solidFill>
            <a:schemeClr val="bg1"/>
          </a:solidFill>
          <a:latin typeface="Calibri" pitchFamily="34" charset="0"/>
        </a:defRPr>
      </a:lvl8pPr>
      <a:lvl9pPr marL="1828800" algn="l" rtl="0" fontAlgn="base">
        <a:lnSpc>
          <a:spcPct val="90000"/>
        </a:lnSpc>
        <a:spcBef>
          <a:spcPct val="0"/>
        </a:spcBef>
        <a:spcAft>
          <a:spcPct val="0"/>
        </a:spcAft>
        <a:defRPr sz="4000">
          <a:solidFill>
            <a:schemeClr val="bg1"/>
          </a:solidFill>
          <a:latin typeface="Calibri" pitchFamily="34" charset="0"/>
        </a:defRPr>
      </a:lvl9pPr>
    </p:titleStyle>
    <p:bodyStyle>
      <a:lvl1pPr marL="342900" indent="-342900" algn="l" rtl="0" eaLnBrk="0" fontAlgn="base" hangingPunct="0">
        <a:spcBef>
          <a:spcPts val="1800"/>
        </a:spcBef>
        <a:spcAft>
          <a:spcPct val="0"/>
        </a:spcAft>
        <a:buFont typeface="Arial" charset="0"/>
        <a:buChar char="•"/>
        <a:defRPr sz="3200" kern="1200">
          <a:solidFill>
            <a:schemeClr val="bg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accent6">
                <a:lumMod val="90000"/>
              </a:schemeClr>
            </a:gs>
            <a:gs pos="50000">
              <a:srgbClr val="F8F8F8"/>
            </a:gs>
            <a:gs pos="0">
              <a:srgbClr val="F8F8F8">
                <a:lumMod val="100000"/>
              </a:srgb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1026" name="Picture 1"/>
          <p:cNvPicPr>
            <a:picLocks noChangeAspect="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0" y="0"/>
            <a:ext cx="12192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itle Placeholder 1"/>
          <p:cNvSpPr>
            <a:spLocks noGrp="1"/>
          </p:cNvSpPr>
          <p:nvPr>
            <p:ph type="title"/>
          </p:nvPr>
        </p:nvSpPr>
        <p:spPr bwMode="auto">
          <a:xfrm>
            <a:off x="762000" y="423862"/>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182880" tIns="45720" rIns="91440" bIns="45720" numCol="1" anchor="t" anchorCtr="0" compatLnSpc="1">
            <a:prstTxWarp prst="textNoShape">
              <a:avLst/>
            </a:prstTxWarp>
          </a:bodyPr>
          <a:lstStyle/>
          <a:p>
            <a:pPr lvl="0"/>
            <a:r>
              <a:rPr lang="en-US" altLang="en-US"/>
              <a:t>Click to edit master title style</a:t>
            </a:r>
            <a:endParaRPr lang="en-GB" altLang="en-US"/>
          </a:p>
        </p:txBody>
      </p:sp>
      <p:sp>
        <p:nvSpPr>
          <p:cNvPr id="1029" name="Text Placeholder 2"/>
          <p:cNvSpPr>
            <a:spLocks noGrp="1"/>
          </p:cNvSpPr>
          <p:nvPr>
            <p:ph type="body" idx="1"/>
          </p:nvPr>
        </p:nvSpPr>
        <p:spPr bwMode="auto">
          <a:xfrm>
            <a:off x="762000" y="1646237"/>
            <a:ext cx="10363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18288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pic>
        <p:nvPicPr>
          <p:cNvPr id="7" name="Picture 12"/>
          <p:cNvPicPr>
            <a:picLocks noChangeAspect="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8411028" y="6331527"/>
            <a:ext cx="3401561" cy="377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914400" y="6352531"/>
            <a:ext cx="1149927" cy="32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fik 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957298" y="6169926"/>
            <a:ext cx="1519702" cy="688074"/>
          </a:xfrm>
          <a:prstGeom prst="rect">
            <a:avLst/>
          </a:prstGeom>
        </p:spPr>
      </p:pic>
    </p:spTree>
  </p:cSld>
  <p:clrMap bg1="lt1" tx1="dk1" bg2="lt2" tx2="dk2" accent1="accent1" accent2="accent2" accent3="accent3" accent4="accent4" accent5="accent5" accent6="accent6" hlink="hlink" folHlink="folHlink"/>
  <p:sldLayoutIdLst>
    <p:sldLayoutId id="2147486770" r:id="rId1"/>
    <p:sldLayoutId id="2147486771" r:id="rId2"/>
    <p:sldLayoutId id="2147486772" r:id="rId3"/>
    <p:sldLayoutId id="2147486773" r:id="rId4"/>
    <p:sldLayoutId id="2147486774" r:id="rId5"/>
    <p:sldLayoutId id="2147486775" r:id="rId6"/>
    <p:sldLayoutId id="2147486776" r:id="rId7"/>
    <p:sldLayoutId id="2147486777" r:id="rId8"/>
  </p:sldLayoutIdLst>
  <p:transition xmlns:p14="http://schemas.microsoft.com/office/powerpoint/2010/main">
    <p:wipe dir="r"/>
  </p:transition>
  <p:hf sldNum="0" hdr="0" ftr="0"/>
  <p:txStyles>
    <p:titleStyle>
      <a:lvl1pPr algn="l" rtl="0" eaLnBrk="0" fontAlgn="base" hangingPunct="0">
        <a:lnSpc>
          <a:spcPct val="90000"/>
        </a:lnSpc>
        <a:spcBef>
          <a:spcPct val="0"/>
        </a:spcBef>
        <a:spcAft>
          <a:spcPct val="0"/>
        </a:spcAft>
        <a:defRPr sz="4000" kern="1200">
          <a:solidFill>
            <a:schemeClr val="bg1"/>
          </a:solidFill>
          <a:latin typeface="+mj-lt"/>
          <a:ea typeface="MS PGothic" panose="020B0600070205080204" pitchFamily="34" charset="-128"/>
          <a:cs typeface="ＭＳ Ｐゴシック" charset="0"/>
        </a:defRPr>
      </a:lvl1pPr>
      <a:lvl2pPr algn="l" rtl="0" eaLnBrk="0" fontAlgn="base" hangingPunct="0">
        <a:lnSpc>
          <a:spcPct val="90000"/>
        </a:lnSpc>
        <a:spcBef>
          <a:spcPct val="0"/>
        </a:spcBef>
        <a:spcAft>
          <a:spcPct val="0"/>
        </a:spcAft>
        <a:defRPr sz="4000">
          <a:solidFill>
            <a:schemeClr val="bg1"/>
          </a:solidFill>
          <a:latin typeface="Calibri" pitchFamily="34" charset="0"/>
          <a:ea typeface="MS PGothic" panose="020B0600070205080204" pitchFamily="34" charset="-128"/>
          <a:cs typeface="ＭＳ Ｐゴシック" charset="0"/>
        </a:defRPr>
      </a:lvl2pPr>
      <a:lvl3pPr algn="l" rtl="0" eaLnBrk="0" fontAlgn="base" hangingPunct="0">
        <a:lnSpc>
          <a:spcPct val="90000"/>
        </a:lnSpc>
        <a:spcBef>
          <a:spcPct val="0"/>
        </a:spcBef>
        <a:spcAft>
          <a:spcPct val="0"/>
        </a:spcAft>
        <a:defRPr sz="4000">
          <a:solidFill>
            <a:schemeClr val="bg1"/>
          </a:solidFill>
          <a:latin typeface="Calibri" pitchFamily="34" charset="0"/>
          <a:ea typeface="MS PGothic" panose="020B0600070205080204" pitchFamily="34" charset="-128"/>
          <a:cs typeface="ＭＳ Ｐゴシック" charset="0"/>
        </a:defRPr>
      </a:lvl3pPr>
      <a:lvl4pPr algn="l" rtl="0" eaLnBrk="0" fontAlgn="base" hangingPunct="0">
        <a:lnSpc>
          <a:spcPct val="90000"/>
        </a:lnSpc>
        <a:spcBef>
          <a:spcPct val="0"/>
        </a:spcBef>
        <a:spcAft>
          <a:spcPct val="0"/>
        </a:spcAft>
        <a:defRPr sz="4000">
          <a:solidFill>
            <a:schemeClr val="bg1"/>
          </a:solidFill>
          <a:latin typeface="Calibri" pitchFamily="34" charset="0"/>
          <a:ea typeface="MS PGothic" panose="020B0600070205080204" pitchFamily="34" charset="-128"/>
          <a:cs typeface="ＭＳ Ｐゴシック" charset="0"/>
        </a:defRPr>
      </a:lvl4pPr>
      <a:lvl5pPr algn="l" rtl="0" eaLnBrk="0" fontAlgn="base" hangingPunct="0">
        <a:lnSpc>
          <a:spcPct val="90000"/>
        </a:lnSpc>
        <a:spcBef>
          <a:spcPct val="0"/>
        </a:spcBef>
        <a:spcAft>
          <a:spcPct val="0"/>
        </a:spcAft>
        <a:defRPr sz="4000">
          <a:solidFill>
            <a:schemeClr val="bg1"/>
          </a:solidFill>
          <a:latin typeface="Calibri" pitchFamily="34" charset="0"/>
          <a:ea typeface="MS PGothic" panose="020B0600070205080204" pitchFamily="34" charset="-128"/>
          <a:cs typeface="ＭＳ Ｐゴシック" charset="0"/>
        </a:defRPr>
      </a:lvl5pPr>
      <a:lvl6pPr marL="457200" algn="l" rtl="0" fontAlgn="base">
        <a:lnSpc>
          <a:spcPct val="90000"/>
        </a:lnSpc>
        <a:spcBef>
          <a:spcPct val="0"/>
        </a:spcBef>
        <a:spcAft>
          <a:spcPct val="0"/>
        </a:spcAft>
        <a:defRPr sz="4000">
          <a:solidFill>
            <a:schemeClr val="bg1"/>
          </a:solidFill>
          <a:latin typeface="Calibri" pitchFamily="34" charset="0"/>
        </a:defRPr>
      </a:lvl6pPr>
      <a:lvl7pPr marL="914400" algn="l" rtl="0" fontAlgn="base">
        <a:lnSpc>
          <a:spcPct val="90000"/>
        </a:lnSpc>
        <a:spcBef>
          <a:spcPct val="0"/>
        </a:spcBef>
        <a:spcAft>
          <a:spcPct val="0"/>
        </a:spcAft>
        <a:defRPr sz="4000">
          <a:solidFill>
            <a:schemeClr val="bg1"/>
          </a:solidFill>
          <a:latin typeface="Calibri" pitchFamily="34" charset="0"/>
        </a:defRPr>
      </a:lvl7pPr>
      <a:lvl8pPr marL="1371600" algn="l" rtl="0" fontAlgn="base">
        <a:lnSpc>
          <a:spcPct val="90000"/>
        </a:lnSpc>
        <a:spcBef>
          <a:spcPct val="0"/>
        </a:spcBef>
        <a:spcAft>
          <a:spcPct val="0"/>
        </a:spcAft>
        <a:defRPr sz="4000">
          <a:solidFill>
            <a:schemeClr val="bg1"/>
          </a:solidFill>
          <a:latin typeface="Calibri" pitchFamily="34" charset="0"/>
        </a:defRPr>
      </a:lvl8pPr>
      <a:lvl9pPr marL="1828800" algn="l" rtl="0" fontAlgn="base">
        <a:lnSpc>
          <a:spcPct val="90000"/>
        </a:lnSpc>
        <a:spcBef>
          <a:spcPct val="0"/>
        </a:spcBef>
        <a:spcAft>
          <a:spcPct val="0"/>
        </a:spcAft>
        <a:defRPr sz="4000">
          <a:solidFill>
            <a:schemeClr val="bg1"/>
          </a:solidFill>
          <a:latin typeface="Calibri" pitchFamily="34" charset="0"/>
        </a:defRPr>
      </a:lvl9pPr>
    </p:titleStyle>
    <p:bodyStyle>
      <a:lvl1pPr marL="342900" indent="-342900" algn="l" rtl="0" eaLnBrk="0" fontAlgn="base" hangingPunct="0">
        <a:spcBef>
          <a:spcPts val="1800"/>
        </a:spcBef>
        <a:spcAft>
          <a:spcPct val="0"/>
        </a:spcAft>
        <a:buFont typeface="Arial" charset="0"/>
        <a:buChar char="•"/>
        <a:defRPr sz="3200" kern="1200">
          <a:solidFill>
            <a:schemeClr val="bg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comments" Target="../comments/commen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14.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6.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TextBox 7"/>
          <p:cNvSpPr txBox="1">
            <a:spLocks noChangeArrowheads="1"/>
          </p:cNvSpPr>
          <p:nvPr/>
        </p:nvSpPr>
        <p:spPr bwMode="auto">
          <a:xfrm>
            <a:off x="6003668" y="1844677"/>
            <a:ext cx="184666"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Aft>
                <a:spcPts val="600"/>
              </a:spcAft>
              <a:buClr>
                <a:srgbClr val="830051"/>
              </a:buClr>
              <a:buFont typeface="Wingdings" charset="2"/>
              <a:buChar char="Ø"/>
              <a:defRPr sz="2400">
                <a:solidFill>
                  <a:schemeClr val="tx1"/>
                </a:solidFill>
                <a:latin typeface="Arial" charset="0"/>
                <a:ea typeface="MS PGothic" charset="-128"/>
                <a:cs typeface="Arial" charset="0"/>
              </a:defRPr>
            </a:lvl1pPr>
            <a:lvl2pPr marL="742950" indent="-285750">
              <a:spcAft>
                <a:spcPts val="600"/>
              </a:spcAft>
              <a:buClr>
                <a:srgbClr val="830051"/>
              </a:buClr>
              <a:buFont typeface="Wingdings" charset="2"/>
              <a:buChar char="§"/>
              <a:defRPr sz="2400">
                <a:solidFill>
                  <a:schemeClr val="tx1"/>
                </a:solidFill>
                <a:latin typeface="Arial" charset="0"/>
                <a:ea typeface="Arial" charset="0"/>
                <a:cs typeface="Arial" charset="0"/>
              </a:defRPr>
            </a:lvl2pPr>
            <a:lvl3pPr marL="1143000" indent="-228600">
              <a:spcAft>
                <a:spcPts val="600"/>
              </a:spcAft>
              <a:buClr>
                <a:srgbClr val="830051"/>
              </a:buClr>
              <a:buChar char="•"/>
              <a:defRPr sz="2400">
                <a:solidFill>
                  <a:schemeClr val="tx1"/>
                </a:solidFill>
                <a:latin typeface="Arial" charset="0"/>
                <a:ea typeface="Arial" charset="0"/>
                <a:cs typeface="Arial" charset="0"/>
              </a:defRPr>
            </a:lvl3pPr>
            <a:lvl4pPr marL="1600200" indent="-228600">
              <a:spcAft>
                <a:spcPts val="600"/>
              </a:spcAft>
              <a:buClr>
                <a:srgbClr val="830051"/>
              </a:buClr>
              <a:buChar char="–"/>
              <a:defRPr sz="2000">
                <a:solidFill>
                  <a:schemeClr val="tx1"/>
                </a:solidFill>
                <a:latin typeface="Arial" charset="0"/>
                <a:ea typeface="Arial" charset="0"/>
                <a:cs typeface="Arial" charset="0"/>
              </a:defRPr>
            </a:lvl4pPr>
            <a:lvl5pPr marL="2057400" indent="-228600">
              <a:spcAft>
                <a:spcPts val="600"/>
              </a:spcAft>
              <a:buClr>
                <a:srgbClr val="830051"/>
              </a:buClr>
              <a:buChar char="»"/>
              <a:defRPr sz="2000">
                <a:solidFill>
                  <a:schemeClr val="tx1"/>
                </a:solidFill>
                <a:latin typeface="Arial" charset="0"/>
                <a:ea typeface="Arial" charset="0"/>
                <a:cs typeface="Arial" charset="0"/>
              </a:defRPr>
            </a:lvl5pPr>
            <a:lvl6pPr marL="2514600" indent="-228600" eaLnBrk="0" fontAlgn="base" hangingPunct="0">
              <a:spcBef>
                <a:spcPct val="0"/>
              </a:spcBef>
              <a:spcAft>
                <a:spcPts val="600"/>
              </a:spcAft>
              <a:buClr>
                <a:srgbClr val="830051"/>
              </a:buClr>
              <a:buChar char="»"/>
              <a:defRPr sz="2000">
                <a:solidFill>
                  <a:schemeClr val="tx1"/>
                </a:solidFill>
                <a:latin typeface="Arial" charset="0"/>
                <a:ea typeface="Arial" charset="0"/>
                <a:cs typeface="Arial" charset="0"/>
              </a:defRPr>
            </a:lvl6pPr>
            <a:lvl7pPr marL="2971800" indent="-228600" eaLnBrk="0" fontAlgn="base" hangingPunct="0">
              <a:spcBef>
                <a:spcPct val="0"/>
              </a:spcBef>
              <a:spcAft>
                <a:spcPts val="600"/>
              </a:spcAft>
              <a:buClr>
                <a:srgbClr val="830051"/>
              </a:buClr>
              <a:buChar char="»"/>
              <a:defRPr sz="2000">
                <a:solidFill>
                  <a:schemeClr val="tx1"/>
                </a:solidFill>
                <a:latin typeface="Arial" charset="0"/>
                <a:ea typeface="Arial" charset="0"/>
                <a:cs typeface="Arial" charset="0"/>
              </a:defRPr>
            </a:lvl7pPr>
            <a:lvl8pPr marL="3429000" indent="-228600" eaLnBrk="0" fontAlgn="base" hangingPunct="0">
              <a:spcBef>
                <a:spcPct val="0"/>
              </a:spcBef>
              <a:spcAft>
                <a:spcPts val="600"/>
              </a:spcAft>
              <a:buClr>
                <a:srgbClr val="830051"/>
              </a:buClr>
              <a:buChar char="»"/>
              <a:defRPr sz="2000">
                <a:solidFill>
                  <a:schemeClr val="tx1"/>
                </a:solidFill>
                <a:latin typeface="Arial" charset="0"/>
                <a:ea typeface="Arial" charset="0"/>
                <a:cs typeface="Arial" charset="0"/>
              </a:defRPr>
            </a:lvl8pPr>
            <a:lvl9pPr marL="3886200" indent="-228600" eaLnBrk="0" fontAlgn="base" hangingPunct="0">
              <a:spcBef>
                <a:spcPct val="0"/>
              </a:spcBef>
              <a:spcAft>
                <a:spcPts val="600"/>
              </a:spcAft>
              <a:buClr>
                <a:srgbClr val="830051"/>
              </a:buClr>
              <a:buChar char="»"/>
              <a:defRPr sz="2000">
                <a:solidFill>
                  <a:schemeClr val="tx1"/>
                </a:solidFill>
                <a:latin typeface="Arial" charset="0"/>
                <a:ea typeface="Arial" charset="0"/>
                <a:cs typeface="Arial" charset="0"/>
              </a:defRPr>
            </a:lvl9pPr>
          </a:lstStyle>
          <a:p>
            <a:pPr algn="ctr" eaLnBrk="1" hangingPunct="1">
              <a:spcAft>
                <a:spcPct val="0"/>
              </a:spcAft>
              <a:buClrTx/>
              <a:buFontTx/>
              <a:buNone/>
            </a:pPr>
            <a:r>
              <a:rPr lang="en-GB" altLang="en-US" sz="4400">
                <a:solidFill>
                  <a:srgbClr val="000000"/>
                </a:solidFill>
                <a:latin typeface="Calibri" charset="0"/>
              </a:rPr>
              <a:t/>
            </a:r>
            <a:br>
              <a:rPr lang="en-GB" altLang="en-US" sz="4400">
                <a:solidFill>
                  <a:srgbClr val="000000"/>
                </a:solidFill>
                <a:latin typeface="Calibri" charset="0"/>
              </a:rPr>
            </a:br>
            <a:endParaRPr lang="en-GB" altLang="en-US" sz="4400">
              <a:solidFill>
                <a:srgbClr val="000000"/>
              </a:solidFill>
              <a:latin typeface="Calibri" charset="0"/>
            </a:endParaRPr>
          </a:p>
        </p:txBody>
      </p:sp>
      <p:sp>
        <p:nvSpPr>
          <p:cNvPr id="3" name="Title 2"/>
          <p:cNvSpPr>
            <a:spLocks noGrp="1"/>
          </p:cNvSpPr>
          <p:nvPr>
            <p:ph type="title"/>
          </p:nvPr>
        </p:nvSpPr>
        <p:spPr>
          <a:xfrm>
            <a:off x="3124200" y="2133600"/>
            <a:ext cx="8915400" cy="1752600"/>
          </a:xfrm>
        </p:spPr>
        <p:txBody>
          <a:bodyPr/>
          <a:lstStyle/>
          <a:p>
            <a:r>
              <a:rPr lang="en-GB" altLang="en-US" sz="2800" b="0" dirty="0"/>
              <a:t>Manesh R. Patel, MD on behalf of the</a:t>
            </a:r>
            <a:br>
              <a:rPr lang="en-GB" altLang="en-US" sz="2800" b="0" dirty="0"/>
            </a:br>
            <a:r>
              <a:rPr lang="en-GB" altLang="en-US" sz="2800" b="0" dirty="0"/>
              <a:t>EUCLID Executive and Steering Committee and Investigators</a:t>
            </a:r>
            <a:r>
              <a:rPr lang="en-GB" altLang="en-US" dirty="0"/>
              <a:t/>
            </a:r>
            <a:br>
              <a:rPr lang="en-GB" altLang="en-US" dirty="0"/>
            </a:br>
            <a:r>
              <a:rPr lang="en-GB" altLang="en-US" sz="3400" dirty="0"/>
              <a:t/>
            </a:r>
            <a:br>
              <a:rPr lang="en-GB" altLang="en-US" sz="3400" dirty="0"/>
            </a:br>
            <a:r>
              <a:rPr lang="en-GB" altLang="en-US" sz="3400" dirty="0"/>
              <a:t>EUCLID Trial Primary Results </a:t>
            </a:r>
            <a:br>
              <a:rPr lang="en-GB" altLang="en-US" sz="3400" dirty="0"/>
            </a:br>
            <a:r>
              <a:rPr lang="en-GB" altLang="en-US" sz="3400" dirty="0"/>
              <a:t>Late Breaking Clinical Trial Presentation</a:t>
            </a:r>
            <a:br>
              <a:rPr lang="en-GB" altLang="en-US" sz="3400" dirty="0"/>
            </a:br>
            <a:r>
              <a:rPr lang="en-GB" altLang="en-US" sz="3400" dirty="0"/>
              <a:t>American Heart Association 2016</a:t>
            </a:r>
            <a:br>
              <a:rPr lang="en-GB" altLang="en-US" sz="3400" dirty="0"/>
            </a:br>
            <a:r>
              <a:rPr lang="en-GB" altLang="en-US" sz="3400" dirty="0"/>
              <a:t>November 13</a:t>
            </a:r>
            <a:r>
              <a:rPr lang="en-GB" altLang="en-US" sz="3400" baseline="30000" dirty="0"/>
              <a:t>th</a:t>
            </a:r>
            <a:r>
              <a:rPr lang="en-GB" altLang="en-US" sz="3400" dirty="0"/>
              <a:t> 2016</a:t>
            </a:r>
            <a:endParaRPr lang="en-US" sz="3400" dirty="0"/>
          </a:p>
        </p:txBody>
      </p:sp>
    </p:spTree>
    <p:extLst>
      <p:ext uri="{BB962C8B-B14F-4D97-AF65-F5344CB8AC3E}">
        <p14:creationId xmlns:p14="http://schemas.microsoft.com/office/powerpoint/2010/main" val="1712958000"/>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r>
              <a:rPr lang="en-US" altLang="en-US"/>
              <a:t>Baseline Characteristics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9826055"/>
              </p:ext>
            </p:extLst>
          </p:nvPr>
        </p:nvGraphicFramePr>
        <p:xfrm>
          <a:off x="969264" y="1371600"/>
          <a:ext cx="10134599" cy="3566160"/>
        </p:xfrm>
        <a:graphic>
          <a:graphicData uri="http://schemas.openxmlformats.org/drawingml/2006/table">
            <a:tbl>
              <a:tblPr firstRow="1" bandRow="1">
                <a:tableStyleId>{616DA210-FB5B-4158-B5E0-FEB733F419BA}</a:tableStyleId>
              </a:tblPr>
              <a:tblGrid>
                <a:gridCol w="4267199">
                  <a:extLst>
                    <a:ext uri="{9D8B030D-6E8A-4147-A177-3AD203B41FA5}">
                      <a16:colId xmlns:a16="http://schemas.microsoft.com/office/drawing/2014/main" xmlns="" val="20000"/>
                    </a:ext>
                  </a:extLst>
                </a:gridCol>
                <a:gridCol w="2971799">
                  <a:extLst>
                    <a:ext uri="{9D8B030D-6E8A-4147-A177-3AD203B41FA5}">
                      <a16:colId xmlns:a16="http://schemas.microsoft.com/office/drawing/2014/main" xmlns="" val="20001"/>
                    </a:ext>
                  </a:extLst>
                </a:gridCol>
                <a:gridCol w="2895601">
                  <a:extLst>
                    <a:ext uri="{9D8B030D-6E8A-4147-A177-3AD203B41FA5}">
                      <a16:colId xmlns:a16="http://schemas.microsoft.com/office/drawing/2014/main" xmlns="" val="20002"/>
                    </a:ext>
                  </a:extLst>
                </a:gridCol>
              </a:tblGrid>
              <a:tr h="365760">
                <a:tc>
                  <a:txBody>
                    <a:bodyPr/>
                    <a:lstStyle/>
                    <a:p>
                      <a:pPr>
                        <a:lnSpc>
                          <a:spcPts val="2400"/>
                        </a:lnSpc>
                      </a:pPr>
                      <a:endParaRPr lang="en-US" sz="1800">
                        <a:solidFill>
                          <a:schemeClr val="bg2"/>
                        </a:solidFill>
                      </a:endParaRPr>
                    </a:p>
                  </a:txBody>
                  <a:tcPr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accent5"/>
                    </a:solidFill>
                  </a:tcPr>
                </a:tc>
                <a:tc>
                  <a:txBody>
                    <a:bodyPr/>
                    <a:lstStyle/>
                    <a:p>
                      <a:pPr marL="0" marR="0" algn="ctr">
                        <a:lnSpc>
                          <a:spcPts val="2400"/>
                        </a:lnSpc>
                        <a:spcBef>
                          <a:spcPts val="0"/>
                        </a:spcBef>
                        <a:spcAft>
                          <a:spcPts val="0"/>
                        </a:spcAft>
                      </a:pPr>
                      <a:r>
                        <a:rPr lang="en-US" sz="1800">
                          <a:solidFill>
                            <a:schemeClr val="bg2"/>
                          </a:solidFill>
                          <a:effectLst/>
                        </a:rPr>
                        <a:t>Ticagrelor </a:t>
                      </a:r>
                      <a:r>
                        <a:rPr lang="en-US" sz="1800" b="0">
                          <a:solidFill>
                            <a:schemeClr val="bg2"/>
                          </a:solidFill>
                          <a:effectLst/>
                        </a:rPr>
                        <a:t>(N=6930)</a:t>
                      </a:r>
                      <a:endParaRPr lang="en-US" sz="1800" b="0">
                        <a:solidFill>
                          <a:schemeClr val="bg2"/>
                        </a:solidFill>
                        <a:effectLst/>
                        <a:latin typeface="Calibri" charset="0"/>
                        <a:ea typeface="Calibri" charset="0"/>
                        <a:cs typeface="Times New Roman" charset="0"/>
                      </a:endParaRPr>
                    </a:p>
                  </a:txBody>
                  <a:tcPr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accent5"/>
                    </a:solidFill>
                  </a:tcPr>
                </a:tc>
                <a:tc>
                  <a:txBody>
                    <a:bodyPr/>
                    <a:lstStyle/>
                    <a:p>
                      <a:pPr marL="0" marR="0" algn="ctr">
                        <a:lnSpc>
                          <a:spcPts val="2400"/>
                        </a:lnSpc>
                        <a:spcBef>
                          <a:spcPts val="0"/>
                        </a:spcBef>
                        <a:spcAft>
                          <a:spcPts val="0"/>
                        </a:spcAft>
                      </a:pPr>
                      <a:r>
                        <a:rPr lang="en-US" sz="1800">
                          <a:solidFill>
                            <a:schemeClr val="bg2"/>
                          </a:solidFill>
                          <a:effectLst/>
                        </a:rPr>
                        <a:t>Clopidogrel </a:t>
                      </a:r>
                      <a:r>
                        <a:rPr lang="en-US" sz="1800" b="0">
                          <a:solidFill>
                            <a:schemeClr val="bg2"/>
                          </a:solidFill>
                          <a:effectLst/>
                        </a:rPr>
                        <a:t>(N=6955)</a:t>
                      </a:r>
                      <a:endParaRPr lang="en-US" sz="1800" b="0">
                        <a:solidFill>
                          <a:schemeClr val="bg2"/>
                        </a:solidFill>
                        <a:effectLst/>
                        <a:latin typeface="Calibri" charset="0"/>
                        <a:ea typeface="Calibri" charset="0"/>
                        <a:cs typeface="Times New Roman" charset="0"/>
                      </a:endParaRPr>
                    </a:p>
                  </a:txBody>
                  <a:tcPr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accent5"/>
                    </a:solidFill>
                  </a:tcPr>
                </a:tc>
                <a:extLst>
                  <a:ext uri="{0D108BD9-81ED-4DB2-BD59-A6C34878D82A}">
                    <a16:rowId xmlns:a16="http://schemas.microsoft.com/office/drawing/2014/main" xmlns="" val="10000"/>
                  </a:ext>
                </a:extLst>
              </a:tr>
              <a:tr h="457200">
                <a:tc>
                  <a:txBody>
                    <a:bodyPr/>
                    <a:lstStyle/>
                    <a:p>
                      <a:pPr marL="0" marR="0">
                        <a:lnSpc>
                          <a:spcPts val="2400"/>
                        </a:lnSpc>
                        <a:spcBef>
                          <a:spcPts val="0"/>
                        </a:spcBef>
                        <a:spcAft>
                          <a:spcPts val="0"/>
                        </a:spcAft>
                      </a:pPr>
                      <a:r>
                        <a:rPr lang="en-US" sz="1800" b="1">
                          <a:solidFill>
                            <a:srgbClr val="000000"/>
                          </a:solidFill>
                          <a:effectLst/>
                          <a:latin typeface="Calibri" charset="0"/>
                          <a:ea typeface="Calibri" charset="0"/>
                          <a:cs typeface="Arial" charset="0"/>
                        </a:rPr>
                        <a:t>Age</a:t>
                      </a:r>
                      <a:r>
                        <a:rPr lang="en-US" sz="1800">
                          <a:solidFill>
                            <a:srgbClr val="000000"/>
                          </a:solidFill>
                          <a:effectLst/>
                          <a:latin typeface="Calibri" charset="0"/>
                          <a:ea typeface="Calibri" charset="0"/>
                          <a:cs typeface="Arial" charset="0"/>
                        </a:rPr>
                        <a:t>, median, (25th, 75th), years</a:t>
                      </a:r>
                      <a:endParaRPr lang="en-US" sz="1800">
                        <a:effectLst/>
                        <a:latin typeface="Calibri" charset="0"/>
                        <a:ea typeface="Calibri" charset="0"/>
                        <a:cs typeface="Times New Roman" charset="0"/>
                      </a:endParaRPr>
                    </a:p>
                  </a:txBody>
                  <a:tcPr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accent5">
                        <a:alpha val="10000"/>
                      </a:schemeClr>
                    </a:solidFill>
                  </a:tcPr>
                </a:tc>
                <a:tc>
                  <a:txBody>
                    <a:bodyPr/>
                    <a:lstStyle/>
                    <a:p>
                      <a:pPr marL="0" marR="0" algn="ctr">
                        <a:lnSpc>
                          <a:spcPts val="2400"/>
                        </a:lnSpc>
                        <a:spcBef>
                          <a:spcPts val="0"/>
                        </a:spcBef>
                        <a:spcAft>
                          <a:spcPts val="0"/>
                        </a:spcAft>
                      </a:pPr>
                      <a:r>
                        <a:rPr lang="en-US" sz="1800">
                          <a:solidFill>
                            <a:srgbClr val="000000"/>
                          </a:solidFill>
                          <a:effectLst/>
                          <a:latin typeface="Calibri" charset="0"/>
                          <a:ea typeface="Calibri" charset="0"/>
                          <a:cs typeface="Arial" charset="0"/>
                        </a:rPr>
                        <a:t>66 (60, 72)</a:t>
                      </a:r>
                      <a:endParaRPr lang="en-US" sz="1800">
                        <a:effectLst/>
                        <a:latin typeface="Calibri" charset="0"/>
                        <a:ea typeface="Calibri" charset="0"/>
                        <a:cs typeface="Times New Roman" charset="0"/>
                      </a:endParaRPr>
                    </a:p>
                  </a:txBody>
                  <a:tcPr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accent5">
                        <a:alpha val="10000"/>
                      </a:schemeClr>
                    </a:solidFill>
                  </a:tcPr>
                </a:tc>
                <a:tc>
                  <a:txBody>
                    <a:bodyPr/>
                    <a:lstStyle/>
                    <a:p>
                      <a:pPr marL="0" marR="0" algn="ctr">
                        <a:lnSpc>
                          <a:spcPts val="2400"/>
                        </a:lnSpc>
                        <a:spcBef>
                          <a:spcPts val="0"/>
                        </a:spcBef>
                        <a:spcAft>
                          <a:spcPts val="0"/>
                        </a:spcAft>
                      </a:pPr>
                      <a:r>
                        <a:rPr lang="en-US" sz="1800">
                          <a:solidFill>
                            <a:srgbClr val="000000"/>
                          </a:solidFill>
                          <a:effectLst/>
                          <a:latin typeface="Calibri" charset="0"/>
                          <a:ea typeface="Calibri" charset="0"/>
                          <a:cs typeface="Arial" charset="0"/>
                        </a:rPr>
                        <a:t>66 (60, 73)</a:t>
                      </a:r>
                      <a:endParaRPr lang="en-US" sz="1800">
                        <a:effectLst/>
                        <a:latin typeface="Calibri" charset="0"/>
                        <a:ea typeface="Calibri" charset="0"/>
                        <a:cs typeface="Times New Roman" charset="0"/>
                      </a:endParaRPr>
                    </a:p>
                  </a:txBody>
                  <a:tcPr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accent5">
                        <a:alpha val="10000"/>
                      </a:schemeClr>
                    </a:solidFill>
                  </a:tcPr>
                </a:tc>
                <a:extLst>
                  <a:ext uri="{0D108BD9-81ED-4DB2-BD59-A6C34878D82A}">
                    <a16:rowId xmlns:a16="http://schemas.microsoft.com/office/drawing/2014/main" xmlns="" val="10001"/>
                  </a:ext>
                </a:extLst>
              </a:tr>
              <a:tr h="457200">
                <a:tc>
                  <a:txBody>
                    <a:bodyPr/>
                    <a:lstStyle/>
                    <a:p>
                      <a:pPr marL="0" marR="0">
                        <a:lnSpc>
                          <a:spcPts val="2400"/>
                        </a:lnSpc>
                        <a:spcBef>
                          <a:spcPts val="0"/>
                        </a:spcBef>
                        <a:spcAft>
                          <a:spcPts val="0"/>
                        </a:spcAft>
                      </a:pPr>
                      <a:r>
                        <a:rPr lang="en-US" sz="1800" b="1">
                          <a:solidFill>
                            <a:srgbClr val="000000"/>
                          </a:solidFill>
                          <a:effectLst/>
                          <a:latin typeface="Calibri" charset="0"/>
                          <a:ea typeface="Calibri" charset="0"/>
                          <a:cs typeface="Arial" charset="0"/>
                        </a:rPr>
                        <a:t>Female sex</a:t>
                      </a:r>
                      <a:r>
                        <a:rPr lang="en-US" sz="1800">
                          <a:solidFill>
                            <a:srgbClr val="000000"/>
                          </a:solidFill>
                          <a:effectLst/>
                          <a:latin typeface="Calibri" charset="0"/>
                          <a:ea typeface="Calibri" charset="0"/>
                          <a:cs typeface="Arial" charset="0"/>
                        </a:rPr>
                        <a:t>, no. (%)</a:t>
                      </a:r>
                      <a:endParaRPr lang="en-US" sz="1800">
                        <a:effectLst/>
                        <a:latin typeface="Calibri" charset="0"/>
                        <a:ea typeface="Calibri" charset="0"/>
                        <a:cs typeface="Times New Roman" charset="0"/>
                      </a:endParaRPr>
                    </a:p>
                  </a:txBody>
                  <a:tcPr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bg2">
                        <a:alpha val="80000"/>
                      </a:schemeClr>
                    </a:solidFill>
                  </a:tcPr>
                </a:tc>
                <a:tc>
                  <a:txBody>
                    <a:bodyPr/>
                    <a:lstStyle/>
                    <a:p>
                      <a:pPr marL="0" marR="0" algn="ctr">
                        <a:lnSpc>
                          <a:spcPts val="2400"/>
                        </a:lnSpc>
                        <a:spcBef>
                          <a:spcPts val="0"/>
                        </a:spcBef>
                        <a:spcAft>
                          <a:spcPts val="0"/>
                        </a:spcAft>
                      </a:pPr>
                      <a:r>
                        <a:rPr lang="en-US" sz="1800">
                          <a:solidFill>
                            <a:srgbClr val="000000"/>
                          </a:solidFill>
                          <a:effectLst/>
                          <a:latin typeface="Calibri" charset="0"/>
                          <a:ea typeface="Calibri" charset="0"/>
                          <a:cs typeface="Arial" charset="0"/>
                        </a:rPr>
                        <a:t>1908 (27.5)</a:t>
                      </a:r>
                      <a:endParaRPr lang="en-US" sz="1800">
                        <a:effectLst/>
                        <a:latin typeface="Calibri" charset="0"/>
                        <a:ea typeface="Calibri" charset="0"/>
                        <a:cs typeface="Times New Roman" charset="0"/>
                      </a:endParaRPr>
                    </a:p>
                  </a:txBody>
                  <a:tcPr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bg2">
                        <a:alpha val="80000"/>
                      </a:schemeClr>
                    </a:solidFill>
                  </a:tcPr>
                </a:tc>
                <a:tc>
                  <a:txBody>
                    <a:bodyPr/>
                    <a:lstStyle/>
                    <a:p>
                      <a:pPr marL="0" marR="0" algn="ctr">
                        <a:lnSpc>
                          <a:spcPts val="2400"/>
                        </a:lnSpc>
                        <a:spcBef>
                          <a:spcPts val="0"/>
                        </a:spcBef>
                        <a:spcAft>
                          <a:spcPts val="0"/>
                        </a:spcAft>
                      </a:pPr>
                      <a:r>
                        <a:rPr lang="en-US" sz="1800">
                          <a:solidFill>
                            <a:srgbClr val="000000"/>
                          </a:solidFill>
                          <a:effectLst/>
                          <a:latin typeface="Calibri" charset="0"/>
                          <a:ea typeface="Calibri" charset="0"/>
                          <a:cs typeface="Arial" charset="0"/>
                        </a:rPr>
                        <a:t>1980 (28.5)</a:t>
                      </a:r>
                      <a:endParaRPr lang="en-US" sz="1800">
                        <a:effectLst/>
                        <a:latin typeface="Calibri" charset="0"/>
                        <a:ea typeface="Calibri" charset="0"/>
                        <a:cs typeface="Times New Roman" charset="0"/>
                      </a:endParaRPr>
                    </a:p>
                  </a:txBody>
                  <a:tcPr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bg2">
                        <a:alpha val="80000"/>
                      </a:schemeClr>
                    </a:solidFill>
                  </a:tcPr>
                </a:tc>
                <a:extLst>
                  <a:ext uri="{0D108BD9-81ED-4DB2-BD59-A6C34878D82A}">
                    <a16:rowId xmlns:a16="http://schemas.microsoft.com/office/drawing/2014/main" xmlns="" val="10002"/>
                  </a:ext>
                </a:extLst>
              </a:tr>
              <a:tr h="457200">
                <a:tc>
                  <a:txBody>
                    <a:bodyPr/>
                    <a:lstStyle/>
                    <a:p>
                      <a:pPr marL="0" marR="0">
                        <a:lnSpc>
                          <a:spcPts val="2400"/>
                        </a:lnSpc>
                        <a:spcBef>
                          <a:spcPts val="0"/>
                        </a:spcBef>
                        <a:spcAft>
                          <a:spcPts val="0"/>
                        </a:spcAft>
                      </a:pPr>
                      <a:r>
                        <a:rPr lang="en-US" sz="1800" b="1">
                          <a:solidFill>
                            <a:srgbClr val="000000"/>
                          </a:solidFill>
                          <a:effectLst/>
                          <a:latin typeface="Calibri" charset="0"/>
                          <a:ea typeface="Calibri" charset="0"/>
                          <a:cs typeface="Arial" charset="0"/>
                        </a:rPr>
                        <a:t>Weight</a:t>
                      </a:r>
                      <a:r>
                        <a:rPr lang="en-US" sz="1800">
                          <a:solidFill>
                            <a:srgbClr val="000000"/>
                          </a:solidFill>
                          <a:effectLst/>
                          <a:latin typeface="Calibri" charset="0"/>
                          <a:ea typeface="Calibri" charset="0"/>
                          <a:cs typeface="Arial" charset="0"/>
                        </a:rPr>
                        <a:t>, median (25th, 75th), kg</a:t>
                      </a:r>
                      <a:endParaRPr lang="en-US" sz="1800">
                        <a:effectLst/>
                        <a:latin typeface="Calibri" charset="0"/>
                        <a:ea typeface="Calibri" charset="0"/>
                        <a:cs typeface="Times New Roman" charset="0"/>
                      </a:endParaRPr>
                    </a:p>
                  </a:txBody>
                  <a:tcPr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accent5">
                        <a:alpha val="10000"/>
                      </a:schemeClr>
                    </a:solidFill>
                  </a:tcPr>
                </a:tc>
                <a:tc>
                  <a:txBody>
                    <a:bodyPr/>
                    <a:lstStyle/>
                    <a:p>
                      <a:pPr marL="0" marR="0" algn="ctr">
                        <a:lnSpc>
                          <a:spcPts val="2400"/>
                        </a:lnSpc>
                        <a:spcBef>
                          <a:spcPts val="0"/>
                        </a:spcBef>
                        <a:spcAft>
                          <a:spcPts val="0"/>
                        </a:spcAft>
                      </a:pPr>
                      <a:r>
                        <a:rPr lang="en-US" sz="1800">
                          <a:solidFill>
                            <a:srgbClr val="000000"/>
                          </a:solidFill>
                          <a:effectLst/>
                          <a:latin typeface="Calibri" charset="0"/>
                          <a:ea typeface="Calibri" charset="0"/>
                          <a:cs typeface="Arial" charset="0"/>
                        </a:rPr>
                        <a:t>76.4 (66, 88)</a:t>
                      </a:r>
                      <a:endParaRPr lang="en-US" sz="1800">
                        <a:effectLst/>
                        <a:latin typeface="Calibri" charset="0"/>
                        <a:ea typeface="Calibri" charset="0"/>
                        <a:cs typeface="Times New Roman" charset="0"/>
                      </a:endParaRPr>
                    </a:p>
                  </a:txBody>
                  <a:tcPr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accent5">
                        <a:alpha val="10000"/>
                      </a:schemeClr>
                    </a:solidFill>
                  </a:tcPr>
                </a:tc>
                <a:tc>
                  <a:txBody>
                    <a:bodyPr/>
                    <a:lstStyle/>
                    <a:p>
                      <a:pPr marL="0" marR="0" algn="ctr">
                        <a:lnSpc>
                          <a:spcPts val="2400"/>
                        </a:lnSpc>
                        <a:spcBef>
                          <a:spcPts val="0"/>
                        </a:spcBef>
                        <a:spcAft>
                          <a:spcPts val="0"/>
                        </a:spcAft>
                      </a:pPr>
                      <a:r>
                        <a:rPr lang="en-US" sz="1800">
                          <a:solidFill>
                            <a:srgbClr val="000000"/>
                          </a:solidFill>
                          <a:effectLst/>
                          <a:latin typeface="Calibri" charset="0"/>
                          <a:ea typeface="Calibri" charset="0"/>
                          <a:cs typeface="Arial" charset="0"/>
                        </a:rPr>
                        <a:t>76.5 (66, 88)</a:t>
                      </a:r>
                      <a:endParaRPr lang="en-US" sz="1800">
                        <a:effectLst/>
                        <a:latin typeface="Calibri" charset="0"/>
                        <a:ea typeface="Calibri" charset="0"/>
                        <a:cs typeface="Times New Roman" charset="0"/>
                      </a:endParaRPr>
                    </a:p>
                  </a:txBody>
                  <a:tcPr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accent5">
                        <a:alpha val="10000"/>
                      </a:schemeClr>
                    </a:solidFill>
                  </a:tcPr>
                </a:tc>
                <a:extLst>
                  <a:ext uri="{0D108BD9-81ED-4DB2-BD59-A6C34878D82A}">
                    <a16:rowId xmlns:a16="http://schemas.microsoft.com/office/drawing/2014/main" xmlns="" val="10003"/>
                  </a:ext>
                </a:extLst>
              </a:tr>
              <a:tr h="457200">
                <a:tc>
                  <a:txBody>
                    <a:bodyPr/>
                    <a:lstStyle/>
                    <a:p>
                      <a:pPr marL="0" marR="0">
                        <a:lnSpc>
                          <a:spcPts val="2400"/>
                        </a:lnSpc>
                        <a:spcBef>
                          <a:spcPts val="0"/>
                        </a:spcBef>
                        <a:spcAft>
                          <a:spcPts val="0"/>
                        </a:spcAft>
                      </a:pPr>
                      <a:r>
                        <a:rPr lang="en-US" sz="1800" b="1">
                          <a:solidFill>
                            <a:srgbClr val="000000"/>
                          </a:solidFill>
                          <a:effectLst/>
                          <a:latin typeface="Calibri" charset="0"/>
                          <a:ea typeface="Calibri" charset="0"/>
                          <a:cs typeface="Arial" charset="0"/>
                        </a:rPr>
                        <a:t>Tobacco use</a:t>
                      </a:r>
                      <a:r>
                        <a:rPr lang="en-US" sz="1800">
                          <a:solidFill>
                            <a:srgbClr val="000000"/>
                          </a:solidFill>
                          <a:effectLst/>
                          <a:latin typeface="Calibri" charset="0"/>
                          <a:ea typeface="Calibri" charset="0"/>
                          <a:cs typeface="Arial" charset="0"/>
                        </a:rPr>
                        <a:t>, no. (%)</a:t>
                      </a:r>
                      <a:endParaRPr lang="en-US" sz="1800">
                        <a:effectLst/>
                        <a:latin typeface="Calibri" charset="0"/>
                        <a:ea typeface="Calibri" charset="0"/>
                        <a:cs typeface="Times New Roman" charset="0"/>
                      </a:endParaRPr>
                    </a:p>
                  </a:txBody>
                  <a:tcPr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lumMod val="20000"/>
                          <a:lumOff val="80000"/>
                        </a:schemeClr>
                      </a:solidFill>
                      <a:prstDash val="solid"/>
                      <a:round/>
                      <a:headEnd type="none" w="med" len="med"/>
                      <a:tailEnd type="none" w="med" len="med"/>
                    </a:lnB>
                    <a:solidFill>
                      <a:schemeClr val="bg2">
                        <a:alpha val="80000"/>
                      </a:schemeClr>
                    </a:solidFill>
                  </a:tcPr>
                </a:tc>
                <a:tc>
                  <a:txBody>
                    <a:bodyPr/>
                    <a:lstStyle/>
                    <a:p>
                      <a:pPr marL="0" marR="0" algn="ctr">
                        <a:lnSpc>
                          <a:spcPts val="2400"/>
                        </a:lnSpc>
                        <a:spcBef>
                          <a:spcPts val="0"/>
                        </a:spcBef>
                        <a:spcAft>
                          <a:spcPts val="0"/>
                        </a:spcAft>
                      </a:pPr>
                      <a:r>
                        <a:rPr lang="en-US" sz="1800">
                          <a:solidFill>
                            <a:srgbClr val="000000"/>
                          </a:solidFill>
                          <a:effectLst/>
                          <a:latin typeface="Calibri" charset="0"/>
                          <a:ea typeface="Calibri" charset="0"/>
                          <a:cs typeface="Arial" charset="0"/>
                        </a:rPr>
                        <a:t> </a:t>
                      </a:r>
                      <a:endParaRPr lang="en-US" sz="1800">
                        <a:effectLst/>
                        <a:latin typeface="Calibri" charset="0"/>
                        <a:ea typeface="Calibri" charset="0"/>
                        <a:cs typeface="Times New Roman" charset="0"/>
                      </a:endParaRPr>
                    </a:p>
                  </a:txBody>
                  <a:tcPr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lumMod val="20000"/>
                          <a:lumOff val="80000"/>
                        </a:schemeClr>
                      </a:solidFill>
                      <a:prstDash val="solid"/>
                      <a:round/>
                      <a:headEnd type="none" w="med" len="med"/>
                      <a:tailEnd type="none" w="med" len="med"/>
                    </a:lnB>
                    <a:solidFill>
                      <a:schemeClr val="bg2">
                        <a:alpha val="80000"/>
                      </a:schemeClr>
                    </a:solidFill>
                  </a:tcPr>
                </a:tc>
                <a:tc>
                  <a:txBody>
                    <a:bodyPr/>
                    <a:lstStyle/>
                    <a:p>
                      <a:pPr marL="0" marR="0" algn="ctr">
                        <a:lnSpc>
                          <a:spcPts val="2400"/>
                        </a:lnSpc>
                        <a:spcBef>
                          <a:spcPts val="0"/>
                        </a:spcBef>
                        <a:spcAft>
                          <a:spcPts val="0"/>
                        </a:spcAft>
                      </a:pPr>
                      <a:r>
                        <a:rPr lang="en-US" sz="1800">
                          <a:solidFill>
                            <a:srgbClr val="000000"/>
                          </a:solidFill>
                          <a:effectLst/>
                          <a:latin typeface="Calibri" charset="0"/>
                          <a:ea typeface="Calibri" charset="0"/>
                          <a:cs typeface="Arial" charset="0"/>
                        </a:rPr>
                        <a:t> </a:t>
                      </a:r>
                      <a:endParaRPr lang="en-US" sz="1800">
                        <a:effectLst/>
                        <a:latin typeface="Calibri" charset="0"/>
                        <a:ea typeface="Calibri" charset="0"/>
                        <a:cs typeface="Times New Roman" charset="0"/>
                      </a:endParaRPr>
                    </a:p>
                  </a:txBody>
                  <a:tcPr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lumMod val="20000"/>
                          <a:lumOff val="80000"/>
                        </a:schemeClr>
                      </a:solidFill>
                      <a:prstDash val="solid"/>
                      <a:round/>
                      <a:headEnd type="none" w="med" len="med"/>
                      <a:tailEnd type="none" w="med" len="med"/>
                    </a:lnB>
                    <a:solidFill>
                      <a:schemeClr val="bg2">
                        <a:alpha val="80000"/>
                      </a:schemeClr>
                    </a:solidFill>
                  </a:tcPr>
                </a:tc>
                <a:extLst>
                  <a:ext uri="{0D108BD9-81ED-4DB2-BD59-A6C34878D82A}">
                    <a16:rowId xmlns:a16="http://schemas.microsoft.com/office/drawing/2014/main" xmlns="" val="10004"/>
                  </a:ext>
                </a:extLst>
              </a:tr>
              <a:tr h="457200">
                <a:tc>
                  <a:txBody>
                    <a:bodyPr/>
                    <a:lstStyle/>
                    <a:p>
                      <a:pPr marL="182880" marR="0">
                        <a:lnSpc>
                          <a:spcPts val="2400"/>
                        </a:lnSpc>
                        <a:spcBef>
                          <a:spcPts val="0"/>
                        </a:spcBef>
                        <a:spcAft>
                          <a:spcPts val="0"/>
                        </a:spcAft>
                      </a:pPr>
                      <a:r>
                        <a:rPr lang="en-US" sz="1800">
                          <a:solidFill>
                            <a:srgbClr val="000000"/>
                          </a:solidFill>
                          <a:effectLst/>
                          <a:latin typeface="Calibri" charset="0"/>
                          <a:ea typeface="Calibri" charset="0"/>
                          <a:cs typeface="Arial" charset="0"/>
                        </a:rPr>
                        <a:t>Never smoked</a:t>
                      </a:r>
                      <a:endParaRPr lang="en-US" sz="1800">
                        <a:effectLst/>
                        <a:latin typeface="Calibri" charset="0"/>
                        <a:ea typeface="Calibri" charset="0"/>
                        <a:cs typeface="Times New Roman" charset="0"/>
                      </a:endParaRPr>
                    </a:p>
                  </a:txBody>
                  <a:tcPr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lumMod val="20000"/>
                          <a:lumOff val="80000"/>
                        </a:schemeClr>
                      </a:solidFill>
                      <a:prstDash val="solid"/>
                      <a:round/>
                      <a:headEnd type="none" w="med" len="med"/>
                      <a:tailEnd type="none" w="med" len="med"/>
                    </a:lnT>
                    <a:lnB w="9525" cap="flat" cmpd="sng" algn="ctr">
                      <a:solidFill>
                        <a:schemeClr val="accent5">
                          <a:lumMod val="20000"/>
                          <a:lumOff val="80000"/>
                        </a:schemeClr>
                      </a:solidFill>
                      <a:prstDash val="solid"/>
                      <a:round/>
                      <a:headEnd type="none" w="med" len="med"/>
                      <a:tailEnd type="none" w="med" len="med"/>
                    </a:lnB>
                    <a:solidFill>
                      <a:schemeClr val="bg2">
                        <a:alpha val="80000"/>
                      </a:schemeClr>
                    </a:solidFill>
                  </a:tcPr>
                </a:tc>
                <a:tc>
                  <a:txBody>
                    <a:bodyPr/>
                    <a:lstStyle/>
                    <a:p>
                      <a:pPr marL="0" marR="0" algn="ctr">
                        <a:lnSpc>
                          <a:spcPts val="2400"/>
                        </a:lnSpc>
                        <a:spcBef>
                          <a:spcPts val="0"/>
                        </a:spcBef>
                        <a:spcAft>
                          <a:spcPts val="0"/>
                        </a:spcAft>
                      </a:pPr>
                      <a:r>
                        <a:rPr lang="en-US" sz="1800">
                          <a:solidFill>
                            <a:srgbClr val="000000"/>
                          </a:solidFill>
                          <a:effectLst/>
                          <a:latin typeface="Calibri" charset="0"/>
                          <a:ea typeface="Calibri" charset="0"/>
                          <a:cs typeface="Arial" charset="0"/>
                        </a:rPr>
                        <a:t>1481 (21.4)</a:t>
                      </a:r>
                      <a:endParaRPr lang="en-US" sz="1800">
                        <a:effectLst/>
                        <a:latin typeface="Calibri" charset="0"/>
                        <a:ea typeface="Calibri" charset="0"/>
                        <a:cs typeface="Times New Roman" charset="0"/>
                      </a:endParaRPr>
                    </a:p>
                  </a:txBody>
                  <a:tcPr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lumMod val="20000"/>
                          <a:lumOff val="80000"/>
                        </a:schemeClr>
                      </a:solidFill>
                      <a:prstDash val="solid"/>
                      <a:round/>
                      <a:headEnd type="none" w="med" len="med"/>
                      <a:tailEnd type="none" w="med" len="med"/>
                    </a:lnT>
                    <a:lnB w="9525" cap="flat" cmpd="sng" algn="ctr">
                      <a:solidFill>
                        <a:schemeClr val="accent5">
                          <a:lumMod val="20000"/>
                          <a:lumOff val="80000"/>
                        </a:schemeClr>
                      </a:solidFill>
                      <a:prstDash val="solid"/>
                      <a:round/>
                      <a:headEnd type="none" w="med" len="med"/>
                      <a:tailEnd type="none" w="med" len="med"/>
                    </a:lnB>
                    <a:solidFill>
                      <a:schemeClr val="bg2">
                        <a:alpha val="80000"/>
                      </a:schemeClr>
                    </a:solidFill>
                  </a:tcPr>
                </a:tc>
                <a:tc>
                  <a:txBody>
                    <a:bodyPr/>
                    <a:lstStyle/>
                    <a:p>
                      <a:pPr marL="0" marR="0" algn="ctr">
                        <a:lnSpc>
                          <a:spcPts val="2400"/>
                        </a:lnSpc>
                        <a:spcBef>
                          <a:spcPts val="0"/>
                        </a:spcBef>
                        <a:spcAft>
                          <a:spcPts val="0"/>
                        </a:spcAft>
                      </a:pPr>
                      <a:r>
                        <a:rPr lang="en-US" sz="1800">
                          <a:solidFill>
                            <a:srgbClr val="000000"/>
                          </a:solidFill>
                          <a:effectLst/>
                          <a:latin typeface="Calibri" charset="0"/>
                          <a:ea typeface="Calibri" charset="0"/>
                          <a:cs typeface="Arial" charset="0"/>
                        </a:rPr>
                        <a:t>1503 (21.6)</a:t>
                      </a:r>
                      <a:endParaRPr lang="en-US" sz="1800">
                        <a:effectLst/>
                        <a:latin typeface="Calibri" charset="0"/>
                        <a:ea typeface="Calibri" charset="0"/>
                        <a:cs typeface="Times New Roman" charset="0"/>
                      </a:endParaRPr>
                    </a:p>
                  </a:txBody>
                  <a:tcPr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lumMod val="20000"/>
                          <a:lumOff val="80000"/>
                        </a:schemeClr>
                      </a:solidFill>
                      <a:prstDash val="solid"/>
                      <a:round/>
                      <a:headEnd type="none" w="med" len="med"/>
                      <a:tailEnd type="none" w="med" len="med"/>
                    </a:lnT>
                    <a:lnB w="9525" cap="flat" cmpd="sng" algn="ctr">
                      <a:solidFill>
                        <a:schemeClr val="accent5">
                          <a:lumMod val="20000"/>
                          <a:lumOff val="80000"/>
                        </a:schemeClr>
                      </a:solidFill>
                      <a:prstDash val="solid"/>
                      <a:round/>
                      <a:headEnd type="none" w="med" len="med"/>
                      <a:tailEnd type="none" w="med" len="med"/>
                    </a:lnB>
                    <a:solidFill>
                      <a:schemeClr val="bg2">
                        <a:alpha val="80000"/>
                      </a:schemeClr>
                    </a:solidFill>
                  </a:tcPr>
                </a:tc>
                <a:extLst>
                  <a:ext uri="{0D108BD9-81ED-4DB2-BD59-A6C34878D82A}">
                    <a16:rowId xmlns:a16="http://schemas.microsoft.com/office/drawing/2014/main" xmlns="" val="10005"/>
                  </a:ext>
                </a:extLst>
              </a:tr>
              <a:tr h="457200">
                <a:tc>
                  <a:txBody>
                    <a:bodyPr/>
                    <a:lstStyle/>
                    <a:p>
                      <a:pPr marL="182880" marR="0">
                        <a:lnSpc>
                          <a:spcPts val="2400"/>
                        </a:lnSpc>
                        <a:spcBef>
                          <a:spcPts val="0"/>
                        </a:spcBef>
                        <a:spcAft>
                          <a:spcPts val="0"/>
                        </a:spcAft>
                      </a:pPr>
                      <a:r>
                        <a:rPr lang="en-US" sz="1800">
                          <a:solidFill>
                            <a:srgbClr val="000000"/>
                          </a:solidFill>
                          <a:effectLst/>
                          <a:latin typeface="Calibri" charset="0"/>
                          <a:ea typeface="Calibri" charset="0"/>
                          <a:cs typeface="Arial" charset="0"/>
                        </a:rPr>
                        <a:t>Current smoker</a:t>
                      </a:r>
                      <a:endParaRPr lang="en-US" sz="1800">
                        <a:effectLst/>
                        <a:latin typeface="Calibri" charset="0"/>
                        <a:ea typeface="Calibri" charset="0"/>
                        <a:cs typeface="Times New Roman" charset="0"/>
                      </a:endParaRPr>
                    </a:p>
                  </a:txBody>
                  <a:tcPr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lumMod val="20000"/>
                          <a:lumOff val="80000"/>
                        </a:schemeClr>
                      </a:solidFill>
                      <a:prstDash val="solid"/>
                      <a:round/>
                      <a:headEnd type="none" w="med" len="med"/>
                      <a:tailEnd type="none" w="med" len="med"/>
                    </a:lnT>
                    <a:lnB w="9525" cap="flat" cmpd="sng" algn="ctr">
                      <a:solidFill>
                        <a:schemeClr val="accent5">
                          <a:lumMod val="20000"/>
                          <a:lumOff val="80000"/>
                        </a:schemeClr>
                      </a:solidFill>
                      <a:prstDash val="solid"/>
                      <a:round/>
                      <a:headEnd type="none" w="med" len="med"/>
                      <a:tailEnd type="none" w="med" len="med"/>
                    </a:lnB>
                    <a:solidFill>
                      <a:schemeClr val="bg2">
                        <a:alpha val="80000"/>
                      </a:schemeClr>
                    </a:solidFill>
                  </a:tcPr>
                </a:tc>
                <a:tc>
                  <a:txBody>
                    <a:bodyPr/>
                    <a:lstStyle/>
                    <a:p>
                      <a:pPr marL="0" marR="0" algn="ctr">
                        <a:lnSpc>
                          <a:spcPts val="2400"/>
                        </a:lnSpc>
                        <a:spcBef>
                          <a:spcPts val="0"/>
                        </a:spcBef>
                        <a:spcAft>
                          <a:spcPts val="0"/>
                        </a:spcAft>
                      </a:pPr>
                      <a:r>
                        <a:rPr lang="en-US" sz="1800">
                          <a:solidFill>
                            <a:srgbClr val="000000"/>
                          </a:solidFill>
                          <a:effectLst/>
                          <a:latin typeface="Calibri" charset="0"/>
                          <a:ea typeface="Calibri" charset="0"/>
                          <a:cs typeface="Arial" charset="0"/>
                        </a:rPr>
                        <a:t>2125 (30.7)</a:t>
                      </a:r>
                      <a:endParaRPr lang="en-US" sz="1800">
                        <a:effectLst/>
                        <a:latin typeface="Calibri" charset="0"/>
                        <a:ea typeface="Calibri" charset="0"/>
                        <a:cs typeface="Times New Roman" charset="0"/>
                      </a:endParaRPr>
                    </a:p>
                  </a:txBody>
                  <a:tcPr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lumMod val="20000"/>
                          <a:lumOff val="80000"/>
                        </a:schemeClr>
                      </a:solidFill>
                      <a:prstDash val="solid"/>
                      <a:round/>
                      <a:headEnd type="none" w="med" len="med"/>
                      <a:tailEnd type="none" w="med" len="med"/>
                    </a:lnT>
                    <a:lnB w="9525" cap="flat" cmpd="sng" algn="ctr">
                      <a:solidFill>
                        <a:schemeClr val="accent5">
                          <a:lumMod val="20000"/>
                          <a:lumOff val="80000"/>
                        </a:schemeClr>
                      </a:solidFill>
                      <a:prstDash val="solid"/>
                      <a:round/>
                      <a:headEnd type="none" w="med" len="med"/>
                      <a:tailEnd type="none" w="med" len="med"/>
                    </a:lnB>
                    <a:solidFill>
                      <a:schemeClr val="bg2">
                        <a:alpha val="80000"/>
                      </a:schemeClr>
                    </a:solidFill>
                  </a:tcPr>
                </a:tc>
                <a:tc>
                  <a:txBody>
                    <a:bodyPr/>
                    <a:lstStyle/>
                    <a:p>
                      <a:pPr marL="0" marR="0" algn="ctr">
                        <a:lnSpc>
                          <a:spcPts val="2400"/>
                        </a:lnSpc>
                        <a:spcBef>
                          <a:spcPts val="0"/>
                        </a:spcBef>
                        <a:spcAft>
                          <a:spcPts val="0"/>
                        </a:spcAft>
                      </a:pPr>
                      <a:r>
                        <a:rPr lang="en-US" sz="1800">
                          <a:solidFill>
                            <a:srgbClr val="000000"/>
                          </a:solidFill>
                          <a:effectLst/>
                          <a:latin typeface="Calibri" charset="0"/>
                          <a:ea typeface="Calibri" charset="0"/>
                          <a:cs typeface="Arial" charset="0"/>
                        </a:rPr>
                        <a:t>2164 (31.1)</a:t>
                      </a:r>
                      <a:endParaRPr lang="en-US" sz="1800">
                        <a:effectLst/>
                        <a:latin typeface="Calibri" charset="0"/>
                        <a:ea typeface="Calibri" charset="0"/>
                        <a:cs typeface="Times New Roman" charset="0"/>
                      </a:endParaRPr>
                    </a:p>
                  </a:txBody>
                  <a:tcPr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lumMod val="20000"/>
                          <a:lumOff val="80000"/>
                        </a:schemeClr>
                      </a:solidFill>
                      <a:prstDash val="solid"/>
                      <a:round/>
                      <a:headEnd type="none" w="med" len="med"/>
                      <a:tailEnd type="none" w="med" len="med"/>
                    </a:lnT>
                    <a:lnB w="9525" cap="flat" cmpd="sng" algn="ctr">
                      <a:solidFill>
                        <a:schemeClr val="accent5">
                          <a:lumMod val="20000"/>
                          <a:lumOff val="80000"/>
                        </a:schemeClr>
                      </a:solidFill>
                      <a:prstDash val="solid"/>
                      <a:round/>
                      <a:headEnd type="none" w="med" len="med"/>
                      <a:tailEnd type="none" w="med" len="med"/>
                    </a:lnB>
                    <a:solidFill>
                      <a:schemeClr val="bg2">
                        <a:alpha val="80000"/>
                      </a:schemeClr>
                    </a:solidFill>
                  </a:tcPr>
                </a:tc>
                <a:extLst>
                  <a:ext uri="{0D108BD9-81ED-4DB2-BD59-A6C34878D82A}">
                    <a16:rowId xmlns:a16="http://schemas.microsoft.com/office/drawing/2014/main" xmlns="" val="10006"/>
                  </a:ext>
                </a:extLst>
              </a:tr>
              <a:tr h="457200">
                <a:tc>
                  <a:txBody>
                    <a:bodyPr/>
                    <a:lstStyle/>
                    <a:p>
                      <a:pPr marL="182880" marR="0">
                        <a:lnSpc>
                          <a:spcPts val="2400"/>
                        </a:lnSpc>
                        <a:spcBef>
                          <a:spcPts val="0"/>
                        </a:spcBef>
                        <a:spcAft>
                          <a:spcPts val="0"/>
                        </a:spcAft>
                      </a:pPr>
                      <a:r>
                        <a:rPr lang="en-US" sz="1800">
                          <a:solidFill>
                            <a:srgbClr val="000000"/>
                          </a:solidFill>
                          <a:effectLst/>
                          <a:latin typeface="Calibri" charset="0"/>
                          <a:ea typeface="Calibri" charset="0"/>
                          <a:cs typeface="Arial" charset="0"/>
                        </a:rPr>
                        <a:t>Former smoker</a:t>
                      </a:r>
                      <a:endParaRPr lang="en-US" sz="1800">
                        <a:effectLst/>
                        <a:latin typeface="Calibri" charset="0"/>
                        <a:ea typeface="Calibri" charset="0"/>
                        <a:cs typeface="Times New Roman" charset="0"/>
                      </a:endParaRPr>
                    </a:p>
                  </a:txBody>
                  <a:tcPr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lumMod val="20000"/>
                          <a:lumOff val="80000"/>
                        </a:schemeClr>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bg2">
                        <a:alpha val="80000"/>
                      </a:schemeClr>
                    </a:solidFill>
                  </a:tcPr>
                </a:tc>
                <a:tc>
                  <a:txBody>
                    <a:bodyPr/>
                    <a:lstStyle/>
                    <a:p>
                      <a:pPr marL="0" marR="0" algn="ctr">
                        <a:lnSpc>
                          <a:spcPts val="2400"/>
                        </a:lnSpc>
                        <a:spcBef>
                          <a:spcPts val="0"/>
                        </a:spcBef>
                        <a:spcAft>
                          <a:spcPts val="0"/>
                        </a:spcAft>
                      </a:pPr>
                      <a:r>
                        <a:rPr lang="en-US" sz="1800">
                          <a:solidFill>
                            <a:srgbClr val="000000"/>
                          </a:solidFill>
                          <a:effectLst/>
                          <a:latin typeface="Calibri" charset="0"/>
                          <a:ea typeface="Calibri" charset="0"/>
                          <a:cs typeface="Arial" charset="0"/>
                        </a:rPr>
                        <a:t>3281 (47.3)</a:t>
                      </a:r>
                      <a:endParaRPr lang="en-US" sz="1800">
                        <a:effectLst/>
                        <a:latin typeface="Calibri" charset="0"/>
                        <a:ea typeface="Calibri" charset="0"/>
                        <a:cs typeface="Times New Roman" charset="0"/>
                      </a:endParaRPr>
                    </a:p>
                  </a:txBody>
                  <a:tcPr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lumMod val="20000"/>
                          <a:lumOff val="80000"/>
                        </a:schemeClr>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bg2">
                        <a:alpha val="80000"/>
                      </a:schemeClr>
                    </a:solidFill>
                  </a:tcPr>
                </a:tc>
                <a:tc>
                  <a:txBody>
                    <a:bodyPr/>
                    <a:lstStyle/>
                    <a:p>
                      <a:pPr marL="0" marR="0" algn="ctr">
                        <a:lnSpc>
                          <a:spcPts val="2400"/>
                        </a:lnSpc>
                        <a:spcBef>
                          <a:spcPts val="0"/>
                        </a:spcBef>
                        <a:spcAft>
                          <a:spcPts val="0"/>
                        </a:spcAft>
                      </a:pPr>
                      <a:r>
                        <a:rPr lang="en-US" sz="1800">
                          <a:solidFill>
                            <a:srgbClr val="000000"/>
                          </a:solidFill>
                          <a:effectLst/>
                          <a:latin typeface="Calibri" charset="0"/>
                          <a:ea typeface="Calibri" charset="0"/>
                          <a:cs typeface="Arial" charset="0"/>
                        </a:rPr>
                        <a:t>3249 (46.7)</a:t>
                      </a:r>
                      <a:endParaRPr lang="en-US" sz="1800">
                        <a:effectLst/>
                        <a:latin typeface="Calibri" charset="0"/>
                        <a:ea typeface="Calibri" charset="0"/>
                        <a:cs typeface="Times New Roman" charset="0"/>
                      </a:endParaRPr>
                    </a:p>
                  </a:txBody>
                  <a:tcPr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lumMod val="20000"/>
                          <a:lumOff val="80000"/>
                        </a:schemeClr>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bg2">
                        <a:alpha val="80000"/>
                      </a:schemeClr>
                    </a:solidFill>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1396261218"/>
      </p:ext>
    </p:extLst>
  </p:cSld>
  <p:clrMapOvr>
    <a:masterClrMapping/>
  </p:clrMapOvr>
  <p:transition xmlns:p14="http://schemas.microsoft.com/office/powerpoint/2010/mai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r>
              <a:rPr lang="en-US" altLang="en-US"/>
              <a:t>Medical History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8601010"/>
              </p:ext>
            </p:extLst>
          </p:nvPr>
        </p:nvGraphicFramePr>
        <p:xfrm>
          <a:off x="969264" y="1273764"/>
          <a:ext cx="10134600" cy="4425996"/>
        </p:xfrm>
        <a:graphic>
          <a:graphicData uri="http://schemas.openxmlformats.org/drawingml/2006/table">
            <a:tbl>
              <a:tblPr firstRow="1" bandRow="1">
                <a:tableStyleId>{616DA210-FB5B-4158-B5E0-FEB733F419BA}</a:tableStyleId>
              </a:tblPr>
              <a:tblGrid>
                <a:gridCol w="4267200">
                  <a:extLst>
                    <a:ext uri="{9D8B030D-6E8A-4147-A177-3AD203B41FA5}">
                      <a16:colId xmlns:a16="http://schemas.microsoft.com/office/drawing/2014/main" xmlns="" val="20000"/>
                    </a:ext>
                  </a:extLst>
                </a:gridCol>
                <a:gridCol w="2971799">
                  <a:extLst>
                    <a:ext uri="{9D8B030D-6E8A-4147-A177-3AD203B41FA5}">
                      <a16:colId xmlns:a16="http://schemas.microsoft.com/office/drawing/2014/main" xmlns="" val="20001"/>
                    </a:ext>
                  </a:extLst>
                </a:gridCol>
                <a:gridCol w="2895601">
                  <a:extLst>
                    <a:ext uri="{9D8B030D-6E8A-4147-A177-3AD203B41FA5}">
                      <a16:colId xmlns:a16="http://schemas.microsoft.com/office/drawing/2014/main" xmlns="" val="20002"/>
                    </a:ext>
                  </a:extLst>
                </a:gridCol>
              </a:tblGrid>
              <a:tr h="402636">
                <a:tc>
                  <a:txBody>
                    <a:bodyPr/>
                    <a:lstStyle/>
                    <a:p>
                      <a:pPr>
                        <a:lnSpc>
                          <a:spcPts val="2200"/>
                        </a:lnSpc>
                      </a:pPr>
                      <a:endParaRPr lang="en-US" sz="1800">
                        <a:solidFill>
                          <a:schemeClr val="bg2"/>
                        </a:solidFill>
                        <a:latin typeface="+mn-lt"/>
                      </a:endParaRPr>
                    </a:p>
                  </a:txBody>
                  <a:tcPr marL="93503" marR="93503"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accent5"/>
                    </a:solidFill>
                  </a:tcPr>
                </a:tc>
                <a:tc>
                  <a:txBody>
                    <a:bodyPr/>
                    <a:lstStyle/>
                    <a:p>
                      <a:pPr marL="0" marR="0" algn="ctr">
                        <a:lnSpc>
                          <a:spcPts val="2200"/>
                        </a:lnSpc>
                        <a:spcBef>
                          <a:spcPts val="0"/>
                        </a:spcBef>
                        <a:spcAft>
                          <a:spcPts val="0"/>
                        </a:spcAft>
                      </a:pPr>
                      <a:r>
                        <a:rPr lang="en-US" sz="1800">
                          <a:solidFill>
                            <a:schemeClr val="bg2"/>
                          </a:solidFill>
                          <a:effectLst/>
                          <a:latin typeface="+mn-lt"/>
                        </a:rPr>
                        <a:t>Ticagrelor </a:t>
                      </a:r>
                      <a:r>
                        <a:rPr lang="en-US" sz="1800" b="0">
                          <a:solidFill>
                            <a:schemeClr val="bg2"/>
                          </a:solidFill>
                          <a:effectLst/>
                          <a:latin typeface="+mn-lt"/>
                        </a:rPr>
                        <a:t>(N=6930)</a:t>
                      </a:r>
                      <a:endParaRPr lang="en-US" sz="1800" b="0">
                        <a:solidFill>
                          <a:schemeClr val="bg2"/>
                        </a:solidFill>
                        <a:effectLst/>
                        <a:latin typeface="+mn-lt"/>
                        <a:ea typeface="Calibri" charset="0"/>
                        <a:cs typeface="Times New Roman" charset="0"/>
                      </a:endParaRPr>
                    </a:p>
                  </a:txBody>
                  <a:tcPr marL="93503" marR="93503"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accent5"/>
                    </a:solidFill>
                  </a:tcPr>
                </a:tc>
                <a:tc>
                  <a:txBody>
                    <a:bodyPr/>
                    <a:lstStyle/>
                    <a:p>
                      <a:pPr marL="0" marR="0" algn="ctr">
                        <a:lnSpc>
                          <a:spcPts val="2200"/>
                        </a:lnSpc>
                        <a:spcBef>
                          <a:spcPts val="0"/>
                        </a:spcBef>
                        <a:spcAft>
                          <a:spcPts val="0"/>
                        </a:spcAft>
                      </a:pPr>
                      <a:r>
                        <a:rPr lang="en-US" sz="1800">
                          <a:solidFill>
                            <a:schemeClr val="bg2"/>
                          </a:solidFill>
                          <a:effectLst/>
                          <a:latin typeface="+mn-lt"/>
                        </a:rPr>
                        <a:t>Clopidogrel </a:t>
                      </a:r>
                      <a:r>
                        <a:rPr lang="en-US" sz="1800" b="0">
                          <a:solidFill>
                            <a:schemeClr val="bg2"/>
                          </a:solidFill>
                          <a:effectLst/>
                          <a:latin typeface="+mn-lt"/>
                        </a:rPr>
                        <a:t>(N=6955)</a:t>
                      </a:r>
                      <a:endParaRPr lang="en-US" sz="1800" b="0">
                        <a:solidFill>
                          <a:schemeClr val="bg2"/>
                        </a:solidFill>
                        <a:effectLst/>
                        <a:latin typeface="+mn-lt"/>
                        <a:ea typeface="Calibri" charset="0"/>
                        <a:cs typeface="Times New Roman" charset="0"/>
                      </a:endParaRPr>
                    </a:p>
                  </a:txBody>
                  <a:tcPr marL="93503" marR="93503"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accent5"/>
                    </a:solidFill>
                  </a:tcPr>
                </a:tc>
                <a:extLst>
                  <a:ext uri="{0D108BD9-81ED-4DB2-BD59-A6C34878D82A}">
                    <a16:rowId xmlns:a16="http://schemas.microsoft.com/office/drawing/2014/main" xmlns="" val="10000"/>
                  </a:ext>
                </a:extLst>
              </a:tr>
              <a:tr h="365760">
                <a:tc>
                  <a:txBody>
                    <a:bodyPr/>
                    <a:lstStyle/>
                    <a:p>
                      <a:pPr marL="0" marR="0">
                        <a:lnSpc>
                          <a:spcPts val="2400"/>
                        </a:lnSpc>
                        <a:spcBef>
                          <a:spcPts val="0"/>
                        </a:spcBef>
                        <a:spcAft>
                          <a:spcPts val="0"/>
                        </a:spcAft>
                      </a:pPr>
                      <a:r>
                        <a:rPr lang="en-US" sz="1800" b="1">
                          <a:solidFill>
                            <a:srgbClr val="000000"/>
                          </a:solidFill>
                          <a:effectLst/>
                          <a:latin typeface="Calibri" charset="0"/>
                          <a:ea typeface="Calibri" charset="0"/>
                          <a:cs typeface="Arial" charset="0"/>
                        </a:rPr>
                        <a:t>History of stroke</a:t>
                      </a:r>
                      <a:r>
                        <a:rPr lang="en-US" sz="1800">
                          <a:solidFill>
                            <a:srgbClr val="000000"/>
                          </a:solidFill>
                          <a:effectLst/>
                          <a:latin typeface="Calibri" charset="0"/>
                          <a:ea typeface="Calibri" charset="0"/>
                          <a:cs typeface="Arial" charset="0"/>
                        </a:rPr>
                        <a:t>, no. (%)</a:t>
                      </a:r>
                      <a:endParaRPr lang="en-US" sz="1800">
                        <a:effectLst/>
                        <a:latin typeface="Calibri" charset="0"/>
                        <a:ea typeface="Calibri" charset="0"/>
                        <a:cs typeface="Times New Roman" charset="0"/>
                      </a:endParaRPr>
                    </a:p>
                  </a:txBody>
                  <a:tcPr marL="93503" marR="93503"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accent5">
                        <a:alpha val="10000"/>
                      </a:schemeClr>
                    </a:solidFill>
                  </a:tcPr>
                </a:tc>
                <a:tc>
                  <a:txBody>
                    <a:bodyPr/>
                    <a:lstStyle/>
                    <a:p>
                      <a:pPr marL="0" marR="0" algn="ctr">
                        <a:lnSpc>
                          <a:spcPts val="2400"/>
                        </a:lnSpc>
                        <a:spcBef>
                          <a:spcPts val="0"/>
                        </a:spcBef>
                        <a:spcAft>
                          <a:spcPts val="0"/>
                        </a:spcAft>
                      </a:pPr>
                      <a:r>
                        <a:rPr lang="en-US" sz="1800">
                          <a:solidFill>
                            <a:srgbClr val="000000"/>
                          </a:solidFill>
                          <a:effectLst/>
                          <a:latin typeface="Calibri" charset="0"/>
                          <a:ea typeface="Calibri" charset="0"/>
                          <a:cs typeface="Arial" charset="0"/>
                        </a:rPr>
                        <a:t>576 (8.3)</a:t>
                      </a:r>
                      <a:endParaRPr lang="en-US" sz="1800">
                        <a:effectLst/>
                        <a:latin typeface="Calibri" charset="0"/>
                        <a:ea typeface="Calibri" charset="0"/>
                        <a:cs typeface="Times New Roman" charset="0"/>
                      </a:endParaRPr>
                    </a:p>
                  </a:txBody>
                  <a:tcPr marL="93503" marR="93503"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accent5">
                        <a:alpha val="10000"/>
                      </a:schemeClr>
                    </a:solidFill>
                  </a:tcPr>
                </a:tc>
                <a:tc>
                  <a:txBody>
                    <a:bodyPr/>
                    <a:lstStyle/>
                    <a:p>
                      <a:pPr marL="0" marR="0" algn="ctr">
                        <a:lnSpc>
                          <a:spcPts val="2400"/>
                        </a:lnSpc>
                        <a:spcBef>
                          <a:spcPts val="0"/>
                        </a:spcBef>
                        <a:spcAft>
                          <a:spcPts val="0"/>
                        </a:spcAft>
                      </a:pPr>
                      <a:r>
                        <a:rPr lang="en-US" sz="1800">
                          <a:solidFill>
                            <a:srgbClr val="000000"/>
                          </a:solidFill>
                          <a:effectLst/>
                          <a:latin typeface="Calibri" charset="0"/>
                          <a:ea typeface="Calibri" charset="0"/>
                          <a:cs typeface="Arial" charset="0"/>
                        </a:rPr>
                        <a:t>567 (8.2)</a:t>
                      </a:r>
                      <a:endParaRPr lang="en-US" sz="1800">
                        <a:effectLst/>
                        <a:latin typeface="Calibri" charset="0"/>
                        <a:ea typeface="Calibri" charset="0"/>
                        <a:cs typeface="Times New Roman" charset="0"/>
                      </a:endParaRPr>
                    </a:p>
                  </a:txBody>
                  <a:tcPr marL="93503" marR="93503"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accent5">
                        <a:alpha val="10000"/>
                      </a:schemeClr>
                    </a:solidFill>
                  </a:tcPr>
                </a:tc>
                <a:extLst>
                  <a:ext uri="{0D108BD9-81ED-4DB2-BD59-A6C34878D82A}">
                    <a16:rowId xmlns:a16="http://schemas.microsoft.com/office/drawing/2014/main" xmlns="" val="10001"/>
                  </a:ext>
                </a:extLst>
              </a:tr>
              <a:tr h="365760">
                <a:tc>
                  <a:txBody>
                    <a:bodyPr/>
                    <a:lstStyle/>
                    <a:p>
                      <a:pPr marL="0" marR="0">
                        <a:lnSpc>
                          <a:spcPts val="2400"/>
                        </a:lnSpc>
                        <a:spcBef>
                          <a:spcPts val="0"/>
                        </a:spcBef>
                        <a:spcAft>
                          <a:spcPts val="0"/>
                        </a:spcAft>
                      </a:pPr>
                      <a:r>
                        <a:rPr lang="en-US" sz="1800" b="1">
                          <a:solidFill>
                            <a:srgbClr val="000000"/>
                          </a:solidFill>
                          <a:effectLst/>
                          <a:latin typeface="Calibri" charset="0"/>
                          <a:ea typeface="Calibri" charset="0"/>
                          <a:cs typeface="Arial" charset="0"/>
                        </a:rPr>
                        <a:t>History of TIA</a:t>
                      </a:r>
                      <a:r>
                        <a:rPr lang="en-US" sz="1800">
                          <a:solidFill>
                            <a:srgbClr val="000000"/>
                          </a:solidFill>
                          <a:effectLst/>
                          <a:latin typeface="Calibri" charset="0"/>
                          <a:ea typeface="Calibri" charset="0"/>
                          <a:cs typeface="Arial" charset="0"/>
                        </a:rPr>
                        <a:t>, no. (%)</a:t>
                      </a:r>
                      <a:endParaRPr lang="en-US" sz="1800">
                        <a:effectLst/>
                        <a:latin typeface="Calibri" charset="0"/>
                        <a:ea typeface="Calibri" charset="0"/>
                        <a:cs typeface="Times New Roman" charset="0"/>
                      </a:endParaRPr>
                    </a:p>
                  </a:txBody>
                  <a:tcPr marL="93503" marR="93503"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bg2">
                        <a:alpha val="80000"/>
                      </a:schemeClr>
                    </a:solidFill>
                  </a:tcPr>
                </a:tc>
                <a:tc>
                  <a:txBody>
                    <a:bodyPr/>
                    <a:lstStyle/>
                    <a:p>
                      <a:pPr marL="0" marR="0" algn="ctr">
                        <a:lnSpc>
                          <a:spcPts val="2400"/>
                        </a:lnSpc>
                        <a:spcBef>
                          <a:spcPts val="0"/>
                        </a:spcBef>
                        <a:spcAft>
                          <a:spcPts val="0"/>
                        </a:spcAft>
                      </a:pPr>
                      <a:r>
                        <a:rPr lang="en-US" sz="1800">
                          <a:solidFill>
                            <a:srgbClr val="000000"/>
                          </a:solidFill>
                          <a:effectLst/>
                          <a:latin typeface="Calibri" charset="0"/>
                          <a:ea typeface="Calibri" charset="0"/>
                          <a:cs typeface="Arial" charset="0"/>
                        </a:rPr>
                        <a:t>279 (4.0)</a:t>
                      </a:r>
                      <a:endParaRPr lang="en-US" sz="1800">
                        <a:effectLst/>
                        <a:latin typeface="Calibri" charset="0"/>
                        <a:ea typeface="Calibri" charset="0"/>
                        <a:cs typeface="Times New Roman" charset="0"/>
                      </a:endParaRPr>
                    </a:p>
                  </a:txBody>
                  <a:tcPr marL="93503" marR="93503"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bg2">
                        <a:alpha val="80000"/>
                      </a:schemeClr>
                    </a:solidFill>
                  </a:tcPr>
                </a:tc>
                <a:tc>
                  <a:txBody>
                    <a:bodyPr/>
                    <a:lstStyle/>
                    <a:p>
                      <a:pPr marL="0" marR="0" algn="ctr">
                        <a:lnSpc>
                          <a:spcPts val="2400"/>
                        </a:lnSpc>
                        <a:spcBef>
                          <a:spcPts val="0"/>
                        </a:spcBef>
                        <a:spcAft>
                          <a:spcPts val="0"/>
                        </a:spcAft>
                      </a:pPr>
                      <a:r>
                        <a:rPr lang="en-US" sz="1800">
                          <a:solidFill>
                            <a:srgbClr val="000000"/>
                          </a:solidFill>
                          <a:effectLst/>
                          <a:latin typeface="Calibri" charset="0"/>
                          <a:ea typeface="Calibri" charset="0"/>
                          <a:cs typeface="Arial" charset="0"/>
                        </a:rPr>
                        <a:t>228 (3.3)</a:t>
                      </a:r>
                      <a:endParaRPr lang="en-US" sz="1800">
                        <a:effectLst/>
                        <a:latin typeface="Calibri" charset="0"/>
                        <a:ea typeface="Calibri" charset="0"/>
                        <a:cs typeface="Times New Roman" charset="0"/>
                      </a:endParaRPr>
                    </a:p>
                  </a:txBody>
                  <a:tcPr marL="93503" marR="93503"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bg2">
                        <a:alpha val="80000"/>
                      </a:schemeClr>
                    </a:solidFill>
                  </a:tcPr>
                </a:tc>
                <a:extLst>
                  <a:ext uri="{0D108BD9-81ED-4DB2-BD59-A6C34878D82A}">
                    <a16:rowId xmlns:a16="http://schemas.microsoft.com/office/drawing/2014/main" xmlns="" val="10002"/>
                  </a:ext>
                </a:extLst>
              </a:tr>
              <a:tr h="365760">
                <a:tc>
                  <a:txBody>
                    <a:bodyPr/>
                    <a:lstStyle/>
                    <a:p>
                      <a:pPr marL="0" marR="0">
                        <a:lnSpc>
                          <a:spcPts val="2400"/>
                        </a:lnSpc>
                        <a:spcBef>
                          <a:spcPts val="0"/>
                        </a:spcBef>
                        <a:spcAft>
                          <a:spcPts val="0"/>
                        </a:spcAft>
                      </a:pPr>
                      <a:r>
                        <a:rPr lang="en-US" sz="1800" b="1">
                          <a:solidFill>
                            <a:srgbClr val="000000"/>
                          </a:solidFill>
                          <a:effectLst/>
                          <a:latin typeface="Calibri" charset="0"/>
                          <a:ea typeface="Calibri" charset="0"/>
                          <a:cs typeface="Arial" charset="0"/>
                        </a:rPr>
                        <a:t>CAD</a:t>
                      </a:r>
                      <a:r>
                        <a:rPr lang="en-US" sz="1800" baseline="30000">
                          <a:solidFill>
                            <a:srgbClr val="000000"/>
                          </a:solidFill>
                          <a:effectLst/>
                          <a:latin typeface="Calibri" charset="0"/>
                          <a:ea typeface="Calibri" charset="0"/>
                          <a:cs typeface="Arial" charset="0"/>
                        </a:rPr>
                        <a:t>||</a:t>
                      </a:r>
                      <a:r>
                        <a:rPr lang="en-US" sz="1800">
                          <a:solidFill>
                            <a:srgbClr val="000000"/>
                          </a:solidFill>
                          <a:effectLst/>
                          <a:latin typeface="Calibri" charset="0"/>
                          <a:ea typeface="Calibri" charset="0"/>
                          <a:cs typeface="Arial" charset="0"/>
                        </a:rPr>
                        <a:t>, no. (%)</a:t>
                      </a:r>
                      <a:endParaRPr lang="en-US" sz="1800">
                        <a:effectLst/>
                        <a:latin typeface="Calibri" charset="0"/>
                        <a:ea typeface="Calibri" charset="0"/>
                        <a:cs typeface="Times New Roman" charset="0"/>
                      </a:endParaRPr>
                    </a:p>
                  </a:txBody>
                  <a:tcPr marL="93503" marR="93503"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accent5">
                        <a:alpha val="10000"/>
                      </a:schemeClr>
                    </a:solidFill>
                  </a:tcPr>
                </a:tc>
                <a:tc>
                  <a:txBody>
                    <a:bodyPr/>
                    <a:lstStyle/>
                    <a:p>
                      <a:pPr marL="0" marR="0" algn="ctr">
                        <a:lnSpc>
                          <a:spcPts val="2400"/>
                        </a:lnSpc>
                        <a:spcBef>
                          <a:spcPts val="0"/>
                        </a:spcBef>
                        <a:spcAft>
                          <a:spcPts val="0"/>
                        </a:spcAft>
                      </a:pPr>
                      <a:r>
                        <a:rPr lang="en-US" sz="1800">
                          <a:solidFill>
                            <a:srgbClr val="000000"/>
                          </a:solidFill>
                          <a:effectLst/>
                          <a:latin typeface="Calibri" charset="0"/>
                          <a:ea typeface="Calibri" charset="0"/>
                          <a:cs typeface="Arial" charset="0"/>
                        </a:rPr>
                        <a:t>2019 (29.1)</a:t>
                      </a:r>
                      <a:endParaRPr lang="en-US" sz="1800">
                        <a:effectLst/>
                        <a:latin typeface="Calibri" charset="0"/>
                        <a:ea typeface="Calibri" charset="0"/>
                        <a:cs typeface="Times New Roman" charset="0"/>
                      </a:endParaRPr>
                    </a:p>
                  </a:txBody>
                  <a:tcPr marL="93503" marR="93503"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accent5">
                        <a:alpha val="10000"/>
                      </a:schemeClr>
                    </a:solidFill>
                  </a:tcPr>
                </a:tc>
                <a:tc>
                  <a:txBody>
                    <a:bodyPr/>
                    <a:lstStyle/>
                    <a:p>
                      <a:pPr marL="0" marR="0" algn="ctr">
                        <a:lnSpc>
                          <a:spcPts val="2400"/>
                        </a:lnSpc>
                        <a:spcBef>
                          <a:spcPts val="0"/>
                        </a:spcBef>
                        <a:spcAft>
                          <a:spcPts val="0"/>
                        </a:spcAft>
                      </a:pPr>
                      <a:r>
                        <a:rPr lang="en-US" sz="1800">
                          <a:solidFill>
                            <a:srgbClr val="000000"/>
                          </a:solidFill>
                          <a:effectLst/>
                          <a:latin typeface="Calibri" charset="0"/>
                          <a:ea typeface="Calibri" charset="0"/>
                          <a:cs typeface="Arial" charset="0"/>
                        </a:rPr>
                        <a:t>2013 (28.9)</a:t>
                      </a:r>
                      <a:endParaRPr lang="en-US" sz="1800">
                        <a:effectLst/>
                        <a:latin typeface="Calibri" charset="0"/>
                        <a:ea typeface="Calibri" charset="0"/>
                        <a:cs typeface="Times New Roman" charset="0"/>
                      </a:endParaRPr>
                    </a:p>
                  </a:txBody>
                  <a:tcPr marL="93503" marR="93503"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accent5">
                        <a:alpha val="10000"/>
                      </a:schemeClr>
                    </a:solidFill>
                  </a:tcPr>
                </a:tc>
                <a:extLst>
                  <a:ext uri="{0D108BD9-81ED-4DB2-BD59-A6C34878D82A}">
                    <a16:rowId xmlns:a16="http://schemas.microsoft.com/office/drawing/2014/main" xmlns="" val="10003"/>
                  </a:ext>
                </a:extLst>
              </a:tr>
              <a:tr h="365760">
                <a:tc>
                  <a:txBody>
                    <a:bodyPr/>
                    <a:lstStyle/>
                    <a:p>
                      <a:pPr marL="0" marR="0">
                        <a:lnSpc>
                          <a:spcPts val="2400"/>
                        </a:lnSpc>
                        <a:spcBef>
                          <a:spcPts val="0"/>
                        </a:spcBef>
                        <a:spcAft>
                          <a:spcPts val="0"/>
                        </a:spcAft>
                      </a:pPr>
                      <a:r>
                        <a:rPr lang="en-US" sz="1800" b="1">
                          <a:solidFill>
                            <a:srgbClr val="000000"/>
                          </a:solidFill>
                          <a:effectLst/>
                          <a:latin typeface="Calibri" charset="0"/>
                          <a:ea typeface="Calibri" charset="0"/>
                          <a:cs typeface="Arial" charset="0"/>
                        </a:rPr>
                        <a:t>MI</a:t>
                      </a:r>
                      <a:r>
                        <a:rPr lang="en-US" sz="1800">
                          <a:solidFill>
                            <a:srgbClr val="000000"/>
                          </a:solidFill>
                          <a:effectLst/>
                          <a:latin typeface="Calibri" charset="0"/>
                          <a:ea typeface="Calibri" charset="0"/>
                          <a:cs typeface="Arial" charset="0"/>
                        </a:rPr>
                        <a:t>, no. (%)</a:t>
                      </a:r>
                      <a:endParaRPr lang="en-US" sz="1800">
                        <a:effectLst/>
                        <a:latin typeface="Calibri" charset="0"/>
                        <a:ea typeface="Calibri" charset="0"/>
                        <a:cs typeface="Times New Roman" charset="0"/>
                      </a:endParaRPr>
                    </a:p>
                  </a:txBody>
                  <a:tcPr marL="93503" marR="93503"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bg2">
                        <a:alpha val="80000"/>
                      </a:schemeClr>
                    </a:solidFill>
                  </a:tcPr>
                </a:tc>
                <a:tc>
                  <a:txBody>
                    <a:bodyPr/>
                    <a:lstStyle/>
                    <a:p>
                      <a:pPr marL="0" marR="0" algn="ctr">
                        <a:lnSpc>
                          <a:spcPts val="2400"/>
                        </a:lnSpc>
                        <a:spcBef>
                          <a:spcPts val="0"/>
                        </a:spcBef>
                        <a:spcAft>
                          <a:spcPts val="0"/>
                        </a:spcAft>
                      </a:pPr>
                      <a:r>
                        <a:rPr lang="en-US" sz="1800">
                          <a:solidFill>
                            <a:srgbClr val="000000"/>
                          </a:solidFill>
                          <a:effectLst/>
                          <a:latin typeface="Calibri" charset="0"/>
                          <a:ea typeface="Calibri" charset="0"/>
                          <a:cs typeface="Arial" charset="0"/>
                        </a:rPr>
                        <a:t>1242 (17.9)</a:t>
                      </a:r>
                      <a:endParaRPr lang="en-US" sz="1800">
                        <a:effectLst/>
                        <a:latin typeface="Calibri" charset="0"/>
                        <a:ea typeface="Calibri" charset="0"/>
                        <a:cs typeface="Times New Roman" charset="0"/>
                      </a:endParaRPr>
                    </a:p>
                  </a:txBody>
                  <a:tcPr marL="93503" marR="93503"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bg2">
                        <a:alpha val="80000"/>
                      </a:schemeClr>
                    </a:solidFill>
                  </a:tcPr>
                </a:tc>
                <a:tc>
                  <a:txBody>
                    <a:bodyPr/>
                    <a:lstStyle/>
                    <a:p>
                      <a:pPr marL="0" marR="0" algn="ctr">
                        <a:lnSpc>
                          <a:spcPts val="2400"/>
                        </a:lnSpc>
                        <a:spcBef>
                          <a:spcPts val="0"/>
                        </a:spcBef>
                        <a:spcAft>
                          <a:spcPts val="0"/>
                        </a:spcAft>
                      </a:pPr>
                      <a:r>
                        <a:rPr lang="en-US" sz="1800">
                          <a:solidFill>
                            <a:srgbClr val="000000"/>
                          </a:solidFill>
                          <a:effectLst/>
                          <a:latin typeface="Calibri" charset="0"/>
                          <a:ea typeface="Calibri" charset="0"/>
                          <a:cs typeface="Arial" charset="0"/>
                        </a:rPr>
                        <a:t>1280 (18.4)</a:t>
                      </a:r>
                      <a:endParaRPr lang="en-US" sz="1800">
                        <a:effectLst/>
                        <a:latin typeface="Calibri" charset="0"/>
                        <a:ea typeface="Calibri" charset="0"/>
                        <a:cs typeface="Times New Roman" charset="0"/>
                      </a:endParaRPr>
                    </a:p>
                  </a:txBody>
                  <a:tcPr marL="93503" marR="93503"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bg2">
                        <a:alpha val="80000"/>
                      </a:schemeClr>
                    </a:solidFill>
                  </a:tcPr>
                </a:tc>
                <a:extLst>
                  <a:ext uri="{0D108BD9-81ED-4DB2-BD59-A6C34878D82A}">
                    <a16:rowId xmlns:a16="http://schemas.microsoft.com/office/drawing/2014/main" xmlns="" val="10004"/>
                  </a:ext>
                </a:extLst>
              </a:tr>
              <a:tr h="365760">
                <a:tc>
                  <a:txBody>
                    <a:bodyPr/>
                    <a:lstStyle/>
                    <a:p>
                      <a:pPr marL="0" marR="0">
                        <a:lnSpc>
                          <a:spcPts val="2400"/>
                        </a:lnSpc>
                        <a:spcBef>
                          <a:spcPts val="0"/>
                        </a:spcBef>
                        <a:spcAft>
                          <a:spcPts val="0"/>
                        </a:spcAft>
                      </a:pPr>
                      <a:r>
                        <a:rPr lang="en-US" sz="1800" b="1">
                          <a:solidFill>
                            <a:srgbClr val="000000"/>
                          </a:solidFill>
                          <a:effectLst/>
                          <a:latin typeface="Calibri" charset="0"/>
                          <a:ea typeface="Calibri" charset="0"/>
                          <a:cs typeface="Arial" charset="0"/>
                        </a:rPr>
                        <a:t>Number of vascular beds</a:t>
                      </a:r>
                      <a:r>
                        <a:rPr lang="en-US" sz="1800" baseline="30000">
                          <a:solidFill>
                            <a:srgbClr val="000000"/>
                          </a:solidFill>
                          <a:effectLst/>
                          <a:latin typeface="Calibri" charset="0"/>
                          <a:ea typeface="Calibri" charset="0"/>
                          <a:cs typeface="Arial" charset="0"/>
                        </a:rPr>
                        <a:t>¶</a:t>
                      </a:r>
                      <a:r>
                        <a:rPr lang="en-US" sz="1800">
                          <a:solidFill>
                            <a:srgbClr val="000000"/>
                          </a:solidFill>
                          <a:effectLst/>
                          <a:latin typeface="Calibri" charset="0"/>
                          <a:ea typeface="Calibri" charset="0"/>
                          <a:cs typeface="Arial" charset="0"/>
                        </a:rPr>
                        <a:t>, no. (%)</a:t>
                      </a:r>
                      <a:endParaRPr lang="en-US" sz="1800">
                        <a:effectLst/>
                        <a:latin typeface="Calibri" charset="0"/>
                        <a:ea typeface="Calibri" charset="0"/>
                        <a:cs typeface="Times New Roman" charset="0"/>
                      </a:endParaRPr>
                    </a:p>
                  </a:txBody>
                  <a:tcPr marL="93503" marR="93503"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5">
                        <a:alpha val="10000"/>
                      </a:schemeClr>
                    </a:solidFill>
                  </a:tcPr>
                </a:tc>
                <a:tc>
                  <a:txBody>
                    <a:bodyPr/>
                    <a:lstStyle/>
                    <a:p>
                      <a:pPr marL="0" marR="0" algn="ctr">
                        <a:lnSpc>
                          <a:spcPts val="2400"/>
                        </a:lnSpc>
                        <a:spcBef>
                          <a:spcPts val="0"/>
                        </a:spcBef>
                        <a:spcAft>
                          <a:spcPts val="0"/>
                        </a:spcAft>
                      </a:pPr>
                      <a:r>
                        <a:rPr lang="en-US" sz="1800">
                          <a:solidFill>
                            <a:srgbClr val="000000"/>
                          </a:solidFill>
                          <a:effectLst/>
                          <a:latin typeface="Calibri" charset="0"/>
                          <a:ea typeface="Calibri" charset="0"/>
                          <a:cs typeface="Arial" charset="0"/>
                        </a:rPr>
                        <a:t> </a:t>
                      </a:r>
                      <a:endParaRPr lang="en-US" sz="1800">
                        <a:effectLst/>
                        <a:latin typeface="Calibri" charset="0"/>
                        <a:ea typeface="Calibri" charset="0"/>
                        <a:cs typeface="Times New Roman" charset="0"/>
                      </a:endParaRPr>
                    </a:p>
                  </a:txBody>
                  <a:tcPr marL="93503" marR="93503"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5">
                        <a:alpha val="10000"/>
                      </a:schemeClr>
                    </a:solidFill>
                  </a:tcPr>
                </a:tc>
                <a:tc>
                  <a:txBody>
                    <a:bodyPr/>
                    <a:lstStyle/>
                    <a:p>
                      <a:pPr marL="0" marR="0" algn="ctr">
                        <a:lnSpc>
                          <a:spcPts val="2400"/>
                        </a:lnSpc>
                        <a:spcBef>
                          <a:spcPts val="0"/>
                        </a:spcBef>
                        <a:spcAft>
                          <a:spcPts val="0"/>
                        </a:spcAft>
                      </a:pPr>
                      <a:r>
                        <a:rPr lang="en-US" sz="1800">
                          <a:solidFill>
                            <a:srgbClr val="000000"/>
                          </a:solidFill>
                          <a:effectLst/>
                          <a:latin typeface="Calibri" charset="0"/>
                          <a:ea typeface="Calibri" charset="0"/>
                          <a:cs typeface="Arial" charset="0"/>
                        </a:rPr>
                        <a:t> </a:t>
                      </a:r>
                      <a:endParaRPr lang="en-US" sz="1800">
                        <a:effectLst/>
                        <a:latin typeface="Calibri" charset="0"/>
                        <a:ea typeface="Calibri" charset="0"/>
                        <a:cs typeface="Times New Roman" charset="0"/>
                      </a:endParaRPr>
                    </a:p>
                  </a:txBody>
                  <a:tcPr marL="93503" marR="93503"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5">
                        <a:alpha val="10000"/>
                      </a:schemeClr>
                    </a:solidFill>
                  </a:tcPr>
                </a:tc>
                <a:extLst>
                  <a:ext uri="{0D108BD9-81ED-4DB2-BD59-A6C34878D82A}">
                    <a16:rowId xmlns:a16="http://schemas.microsoft.com/office/drawing/2014/main" xmlns="" val="10005"/>
                  </a:ext>
                </a:extLst>
              </a:tr>
              <a:tr h="365760">
                <a:tc>
                  <a:txBody>
                    <a:bodyPr/>
                    <a:lstStyle/>
                    <a:p>
                      <a:pPr marL="182880" marR="0">
                        <a:lnSpc>
                          <a:spcPts val="2400"/>
                        </a:lnSpc>
                        <a:spcBef>
                          <a:spcPts val="0"/>
                        </a:spcBef>
                        <a:spcAft>
                          <a:spcPts val="0"/>
                        </a:spcAft>
                      </a:pPr>
                      <a:r>
                        <a:rPr lang="en-US" sz="1800">
                          <a:solidFill>
                            <a:srgbClr val="000000"/>
                          </a:solidFill>
                          <a:effectLst/>
                          <a:latin typeface="Calibri" charset="0"/>
                          <a:ea typeface="Calibri" charset="0"/>
                          <a:cs typeface="Arial" charset="0"/>
                        </a:rPr>
                        <a:t>1</a:t>
                      </a:r>
                      <a:endParaRPr lang="en-US" sz="1800">
                        <a:effectLst/>
                        <a:latin typeface="Calibri" charset="0"/>
                        <a:ea typeface="Calibri" charset="0"/>
                        <a:cs typeface="Times New Roman" charset="0"/>
                      </a:endParaRPr>
                    </a:p>
                  </a:txBody>
                  <a:tcPr marL="93503" marR="93503"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5">
                        <a:alpha val="10000"/>
                      </a:schemeClr>
                    </a:solidFill>
                  </a:tcPr>
                </a:tc>
                <a:tc>
                  <a:txBody>
                    <a:bodyPr/>
                    <a:lstStyle/>
                    <a:p>
                      <a:pPr marL="0" marR="0" algn="ctr">
                        <a:lnSpc>
                          <a:spcPts val="2400"/>
                        </a:lnSpc>
                        <a:spcBef>
                          <a:spcPts val="0"/>
                        </a:spcBef>
                        <a:spcAft>
                          <a:spcPts val="0"/>
                        </a:spcAft>
                      </a:pPr>
                      <a:r>
                        <a:rPr lang="en-US" sz="1800">
                          <a:solidFill>
                            <a:srgbClr val="000000"/>
                          </a:solidFill>
                          <a:effectLst/>
                          <a:latin typeface="Calibri" charset="0"/>
                          <a:ea typeface="Calibri" charset="0"/>
                          <a:cs typeface="Arial" charset="0"/>
                        </a:rPr>
                        <a:t>3874 (55.9)</a:t>
                      </a:r>
                      <a:endParaRPr lang="en-US" sz="1800">
                        <a:effectLst/>
                        <a:latin typeface="Calibri" charset="0"/>
                        <a:ea typeface="Calibri" charset="0"/>
                        <a:cs typeface="Times New Roman" charset="0"/>
                      </a:endParaRPr>
                    </a:p>
                  </a:txBody>
                  <a:tcPr marL="93503" marR="93503"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5">
                        <a:alpha val="10000"/>
                      </a:schemeClr>
                    </a:solidFill>
                  </a:tcPr>
                </a:tc>
                <a:tc>
                  <a:txBody>
                    <a:bodyPr/>
                    <a:lstStyle/>
                    <a:p>
                      <a:pPr marL="0" marR="0" algn="ctr">
                        <a:lnSpc>
                          <a:spcPts val="2400"/>
                        </a:lnSpc>
                        <a:spcBef>
                          <a:spcPts val="0"/>
                        </a:spcBef>
                        <a:spcAft>
                          <a:spcPts val="0"/>
                        </a:spcAft>
                      </a:pPr>
                      <a:r>
                        <a:rPr lang="en-US" sz="1800">
                          <a:solidFill>
                            <a:srgbClr val="000000"/>
                          </a:solidFill>
                          <a:effectLst/>
                          <a:latin typeface="Calibri" charset="0"/>
                          <a:ea typeface="Calibri" charset="0"/>
                          <a:cs typeface="Arial" charset="0"/>
                        </a:rPr>
                        <a:t>3930 (56.5)</a:t>
                      </a:r>
                      <a:endParaRPr lang="en-US" sz="1800">
                        <a:effectLst/>
                        <a:latin typeface="Calibri" charset="0"/>
                        <a:ea typeface="Calibri" charset="0"/>
                        <a:cs typeface="Times New Roman" charset="0"/>
                      </a:endParaRPr>
                    </a:p>
                  </a:txBody>
                  <a:tcPr marL="93503" marR="93503"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5">
                        <a:alpha val="10000"/>
                      </a:schemeClr>
                    </a:solidFill>
                  </a:tcPr>
                </a:tc>
                <a:extLst>
                  <a:ext uri="{0D108BD9-81ED-4DB2-BD59-A6C34878D82A}">
                    <a16:rowId xmlns:a16="http://schemas.microsoft.com/office/drawing/2014/main" xmlns="" val="10006"/>
                  </a:ext>
                </a:extLst>
              </a:tr>
              <a:tr h="365760">
                <a:tc>
                  <a:txBody>
                    <a:bodyPr/>
                    <a:lstStyle/>
                    <a:p>
                      <a:pPr marL="182880" marR="0">
                        <a:lnSpc>
                          <a:spcPts val="2400"/>
                        </a:lnSpc>
                        <a:spcBef>
                          <a:spcPts val="0"/>
                        </a:spcBef>
                        <a:spcAft>
                          <a:spcPts val="0"/>
                        </a:spcAft>
                      </a:pPr>
                      <a:r>
                        <a:rPr lang="en-US" sz="1800">
                          <a:solidFill>
                            <a:srgbClr val="000000"/>
                          </a:solidFill>
                          <a:effectLst/>
                          <a:latin typeface="Calibri" charset="0"/>
                          <a:ea typeface="Calibri" charset="0"/>
                          <a:cs typeface="Arial" charset="0"/>
                        </a:rPr>
                        <a:t>2</a:t>
                      </a:r>
                      <a:endParaRPr lang="en-US" sz="1800">
                        <a:effectLst/>
                        <a:latin typeface="Calibri" charset="0"/>
                        <a:ea typeface="Calibri" charset="0"/>
                        <a:cs typeface="Times New Roman" charset="0"/>
                      </a:endParaRPr>
                    </a:p>
                  </a:txBody>
                  <a:tcPr marL="93503" marR="93503"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5">
                        <a:alpha val="10000"/>
                      </a:schemeClr>
                    </a:solidFill>
                  </a:tcPr>
                </a:tc>
                <a:tc>
                  <a:txBody>
                    <a:bodyPr/>
                    <a:lstStyle/>
                    <a:p>
                      <a:pPr marL="0" marR="0" algn="ctr">
                        <a:lnSpc>
                          <a:spcPts val="2400"/>
                        </a:lnSpc>
                        <a:spcBef>
                          <a:spcPts val="0"/>
                        </a:spcBef>
                        <a:spcAft>
                          <a:spcPts val="0"/>
                        </a:spcAft>
                      </a:pPr>
                      <a:r>
                        <a:rPr lang="en-US" sz="1800">
                          <a:solidFill>
                            <a:srgbClr val="000000"/>
                          </a:solidFill>
                          <a:effectLst/>
                          <a:latin typeface="Calibri" charset="0"/>
                          <a:ea typeface="Calibri" charset="0"/>
                          <a:cs typeface="Arial" charset="0"/>
                        </a:rPr>
                        <a:t>2333 (33.7)</a:t>
                      </a:r>
                      <a:endParaRPr lang="en-US" sz="1800">
                        <a:effectLst/>
                        <a:latin typeface="Calibri" charset="0"/>
                        <a:ea typeface="Calibri" charset="0"/>
                        <a:cs typeface="Times New Roman" charset="0"/>
                      </a:endParaRPr>
                    </a:p>
                  </a:txBody>
                  <a:tcPr marL="93503" marR="93503"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5">
                        <a:alpha val="10000"/>
                      </a:schemeClr>
                    </a:solidFill>
                  </a:tcPr>
                </a:tc>
                <a:tc>
                  <a:txBody>
                    <a:bodyPr/>
                    <a:lstStyle/>
                    <a:p>
                      <a:pPr marL="0" marR="0" algn="ctr">
                        <a:lnSpc>
                          <a:spcPts val="2400"/>
                        </a:lnSpc>
                        <a:spcBef>
                          <a:spcPts val="0"/>
                        </a:spcBef>
                        <a:spcAft>
                          <a:spcPts val="0"/>
                        </a:spcAft>
                      </a:pPr>
                      <a:r>
                        <a:rPr lang="en-US" sz="1800">
                          <a:solidFill>
                            <a:srgbClr val="000000"/>
                          </a:solidFill>
                          <a:effectLst/>
                          <a:latin typeface="Calibri" charset="0"/>
                          <a:ea typeface="Calibri" charset="0"/>
                          <a:cs typeface="Arial" charset="0"/>
                        </a:rPr>
                        <a:t>2355 (33.9)</a:t>
                      </a:r>
                      <a:endParaRPr lang="en-US" sz="1800">
                        <a:effectLst/>
                        <a:latin typeface="Calibri" charset="0"/>
                        <a:ea typeface="Calibri" charset="0"/>
                        <a:cs typeface="Times New Roman" charset="0"/>
                      </a:endParaRPr>
                    </a:p>
                  </a:txBody>
                  <a:tcPr marL="93503" marR="93503"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5">
                        <a:alpha val="10000"/>
                      </a:schemeClr>
                    </a:solidFill>
                  </a:tcPr>
                </a:tc>
                <a:extLst>
                  <a:ext uri="{0D108BD9-81ED-4DB2-BD59-A6C34878D82A}">
                    <a16:rowId xmlns:a16="http://schemas.microsoft.com/office/drawing/2014/main" xmlns="" val="10007"/>
                  </a:ext>
                </a:extLst>
              </a:tr>
              <a:tr h="365760">
                <a:tc>
                  <a:txBody>
                    <a:bodyPr/>
                    <a:lstStyle/>
                    <a:p>
                      <a:pPr marL="182880" marR="0">
                        <a:lnSpc>
                          <a:spcPts val="2400"/>
                        </a:lnSpc>
                        <a:spcBef>
                          <a:spcPts val="0"/>
                        </a:spcBef>
                        <a:spcAft>
                          <a:spcPts val="0"/>
                        </a:spcAft>
                      </a:pPr>
                      <a:r>
                        <a:rPr lang="en-US" sz="1800">
                          <a:solidFill>
                            <a:srgbClr val="000000"/>
                          </a:solidFill>
                          <a:effectLst/>
                          <a:latin typeface="Calibri" charset="0"/>
                          <a:ea typeface="Calibri" charset="0"/>
                          <a:cs typeface="Arial" charset="0"/>
                        </a:rPr>
                        <a:t>3</a:t>
                      </a:r>
                      <a:endParaRPr lang="en-US" sz="1800">
                        <a:effectLst/>
                        <a:latin typeface="Calibri" charset="0"/>
                        <a:ea typeface="Calibri" charset="0"/>
                        <a:cs typeface="Times New Roman" charset="0"/>
                      </a:endParaRPr>
                    </a:p>
                  </a:txBody>
                  <a:tcPr marL="93503" marR="93503"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accent5">
                        <a:alpha val="10000"/>
                      </a:schemeClr>
                    </a:solidFill>
                  </a:tcPr>
                </a:tc>
                <a:tc>
                  <a:txBody>
                    <a:bodyPr/>
                    <a:lstStyle/>
                    <a:p>
                      <a:pPr marL="0" marR="0" algn="ctr">
                        <a:lnSpc>
                          <a:spcPts val="2400"/>
                        </a:lnSpc>
                        <a:spcBef>
                          <a:spcPts val="0"/>
                        </a:spcBef>
                        <a:spcAft>
                          <a:spcPts val="0"/>
                        </a:spcAft>
                      </a:pPr>
                      <a:r>
                        <a:rPr lang="en-US" sz="1800">
                          <a:solidFill>
                            <a:srgbClr val="000000"/>
                          </a:solidFill>
                          <a:effectLst/>
                          <a:latin typeface="Calibri" charset="0"/>
                          <a:ea typeface="Calibri" charset="0"/>
                          <a:cs typeface="Arial" charset="0"/>
                        </a:rPr>
                        <a:t>723 (10.4)</a:t>
                      </a:r>
                      <a:endParaRPr lang="en-US" sz="1800">
                        <a:effectLst/>
                        <a:latin typeface="Calibri" charset="0"/>
                        <a:ea typeface="Calibri" charset="0"/>
                        <a:cs typeface="Times New Roman" charset="0"/>
                      </a:endParaRPr>
                    </a:p>
                  </a:txBody>
                  <a:tcPr marL="93503" marR="93503"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accent5">
                        <a:alpha val="10000"/>
                      </a:schemeClr>
                    </a:solidFill>
                  </a:tcPr>
                </a:tc>
                <a:tc>
                  <a:txBody>
                    <a:bodyPr/>
                    <a:lstStyle/>
                    <a:p>
                      <a:pPr marL="0" marR="0" algn="ctr">
                        <a:lnSpc>
                          <a:spcPts val="2400"/>
                        </a:lnSpc>
                        <a:spcBef>
                          <a:spcPts val="0"/>
                        </a:spcBef>
                        <a:spcAft>
                          <a:spcPts val="0"/>
                        </a:spcAft>
                      </a:pPr>
                      <a:r>
                        <a:rPr lang="en-US" sz="1800">
                          <a:solidFill>
                            <a:srgbClr val="000000"/>
                          </a:solidFill>
                          <a:effectLst/>
                          <a:latin typeface="Calibri" charset="0"/>
                          <a:ea typeface="Calibri" charset="0"/>
                          <a:cs typeface="Arial" charset="0"/>
                        </a:rPr>
                        <a:t>670 (9.6)</a:t>
                      </a:r>
                      <a:endParaRPr lang="en-US" sz="1800">
                        <a:effectLst/>
                        <a:latin typeface="Calibri" charset="0"/>
                        <a:ea typeface="Calibri" charset="0"/>
                        <a:cs typeface="Times New Roman" charset="0"/>
                      </a:endParaRPr>
                    </a:p>
                  </a:txBody>
                  <a:tcPr marL="93503" marR="93503"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accent5">
                        <a:alpha val="10000"/>
                      </a:schemeClr>
                    </a:solidFill>
                  </a:tcPr>
                </a:tc>
                <a:extLst>
                  <a:ext uri="{0D108BD9-81ED-4DB2-BD59-A6C34878D82A}">
                    <a16:rowId xmlns:a16="http://schemas.microsoft.com/office/drawing/2014/main" xmlns="" val="10008"/>
                  </a:ext>
                </a:extLst>
              </a:tr>
              <a:tr h="365760">
                <a:tc>
                  <a:txBody>
                    <a:bodyPr/>
                    <a:lstStyle/>
                    <a:p>
                      <a:pPr marL="0" marR="0">
                        <a:lnSpc>
                          <a:spcPts val="2400"/>
                        </a:lnSpc>
                        <a:spcBef>
                          <a:spcPts val="0"/>
                        </a:spcBef>
                        <a:spcAft>
                          <a:spcPts val="0"/>
                        </a:spcAft>
                      </a:pPr>
                      <a:r>
                        <a:rPr lang="en-US" sz="1800" b="1">
                          <a:solidFill>
                            <a:srgbClr val="000000"/>
                          </a:solidFill>
                          <a:effectLst/>
                          <a:latin typeface="Calibri" charset="0"/>
                          <a:ea typeface="Calibri" charset="0"/>
                          <a:cs typeface="Arial" charset="0"/>
                        </a:rPr>
                        <a:t>Diabetes mellitus (Type I &amp; II)</a:t>
                      </a:r>
                      <a:r>
                        <a:rPr lang="en-US" sz="1800">
                          <a:solidFill>
                            <a:srgbClr val="000000"/>
                          </a:solidFill>
                          <a:effectLst/>
                          <a:latin typeface="Calibri" charset="0"/>
                          <a:ea typeface="Calibri" charset="0"/>
                          <a:cs typeface="Arial" charset="0"/>
                        </a:rPr>
                        <a:t>, no. (%)</a:t>
                      </a:r>
                      <a:endParaRPr lang="en-US" sz="1800">
                        <a:effectLst/>
                        <a:latin typeface="Calibri" charset="0"/>
                        <a:ea typeface="Calibri" charset="0"/>
                        <a:cs typeface="Times New Roman" charset="0"/>
                      </a:endParaRPr>
                    </a:p>
                  </a:txBody>
                  <a:tcPr marL="93503" marR="93503"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bg2">
                        <a:alpha val="80000"/>
                      </a:schemeClr>
                    </a:solidFill>
                  </a:tcPr>
                </a:tc>
                <a:tc>
                  <a:txBody>
                    <a:bodyPr/>
                    <a:lstStyle/>
                    <a:p>
                      <a:pPr marL="0" marR="0" algn="ctr">
                        <a:lnSpc>
                          <a:spcPts val="2400"/>
                        </a:lnSpc>
                        <a:spcBef>
                          <a:spcPts val="0"/>
                        </a:spcBef>
                        <a:spcAft>
                          <a:spcPts val="0"/>
                        </a:spcAft>
                      </a:pPr>
                      <a:r>
                        <a:rPr lang="en-US" sz="1800">
                          <a:solidFill>
                            <a:srgbClr val="000000"/>
                          </a:solidFill>
                          <a:effectLst/>
                          <a:latin typeface="Calibri" charset="0"/>
                          <a:ea typeface="Calibri" charset="0"/>
                          <a:cs typeface="Arial" charset="0"/>
                        </a:rPr>
                        <a:t>2639 (38.1)</a:t>
                      </a:r>
                      <a:endParaRPr lang="en-US" sz="1800">
                        <a:effectLst/>
                        <a:latin typeface="Calibri" charset="0"/>
                        <a:ea typeface="Calibri" charset="0"/>
                        <a:cs typeface="Times New Roman" charset="0"/>
                      </a:endParaRPr>
                    </a:p>
                  </a:txBody>
                  <a:tcPr marL="93503" marR="93503"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bg2">
                        <a:alpha val="80000"/>
                      </a:schemeClr>
                    </a:solidFill>
                  </a:tcPr>
                </a:tc>
                <a:tc>
                  <a:txBody>
                    <a:bodyPr/>
                    <a:lstStyle/>
                    <a:p>
                      <a:pPr marL="0" marR="0" algn="ctr">
                        <a:lnSpc>
                          <a:spcPts val="2400"/>
                        </a:lnSpc>
                        <a:spcBef>
                          <a:spcPts val="0"/>
                        </a:spcBef>
                        <a:spcAft>
                          <a:spcPts val="0"/>
                        </a:spcAft>
                      </a:pPr>
                      <a:r>
                        <a:rPr lang="en-US" sz="1800">
                          <a:solidFill>
                            <a:srgbClr val="000000"/>
                          </a:solidFill>
                          <a:effectLst/>
                          <a:latin typeface="Calibri" charset="0"/>
                          <a:ea typeface="Calibri" charset="0"/>
                          <a:cs typeface="Arial" charset="0"/>
                        </a:rPr>
                        <a:t>2706 (38.9)</a:t>
                      </a:r>
                      <a:endParaRPr lang="en-US" sz="1800">
                        <a:effectLst/>
                        <a:latin typeface="Calibri" charset="0"/>
                        <a:ea typeface="Calibri" charset="0"/>
                        <a:cs typeface="Times New Roman" charset="0"/>
                      </a:endParaRPr>
                    </a:p>
                  </a:txBody>
                  <a:tcPr marL="93503" marR="93503"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bg2">
                        <a:alpha val="80000"/>
                      </a:schemeClr>
                    </a:solidFill>
                  </a:tcPr>
                </a:tc>
                <a:extLst>
                  <a:ext uri="{0D108BD9-81ED-4DB2-BD59-A6C34878D82A}">
                    <a16:rowId xmlns:a16="http://schemas.microsoft.com/office/drawing/2014/main" xmlns="" val="10009"/>
                  </a:ext>
                </a:extLst>
              </a:tr>
              <a:tr h="365760">
                <a:tc>
                  <a:txBody>
                    <a:bodyPr/>
                    <a:lstStyle/>
                    <a:p>
                      <a:pPr marL="0" marR="0">
                        <a:lnSpc>
                          <a:spcPts val="2400"/>
                        </a:lnSpc>
                        <a:spcBef>
                          <a:spcPts val="0"/>
                        </a:spcBef>
                        <a:spcAft>
                          <a:spcPts val="0"/>
                        </a:spcAft>
                      </a:pPr>
                      <a:r>
                        <a:rPr lang="en-US" sz="1800" b="1">
                          <a:solidFill>
                            <a:srgbClr val="000000"/>
                          </a:solidFill>
                          <a:effectLst/>
                          <a:latin typeface="Calibri" charset="0"/>
                          <a:ea typeface="Calibri" charset="0"/>
                          <a:cs typeface="Arial" charset="0"/>
                        </a:rPr>
                        <a:t>Hypertension</a:t>
                      </a:r>
                      <a:r>
                        <a:rPr lang="en-US" sz="1800">
                          <a:solidFill>
                            <a:srgbClr val="000000"/>
                          </a:solidFill>
                          <a:effectLst/>
                          <a:latin typeface="Calibri" charset="0"/>
                          <a:ea typeface="Calibri" charset="0"/>
                          <a:cs typeface="Arial" charset="0"/>
                        </a:rPr>
                        <a:t>, no. (%)</a:t>
                      </a:r>
                      <a:endParaRPr lang="en-US" sz="1800">
                        <a:effectLst/>
                        <a:latin typeface="Calibri" charset="0"/>
                        <a:ea typeface="Calibri" charset="0"/>
                        <a:cs typeface="Times New Roman" charset="0"/>
                      </a:endParaRPr>
                    </a:p>
                  </a:txBody>
                  <a:tcPr marL="93503" marR="93503"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accent5">
                        <a:alpha val="10000"/>
                      </a:schemeClr>
                    </a:solidFill>
                  </a:tcPr>
                </a:tc>
                <a:tc>
                  <a:txBody>
                    <a:bodyPr/>
                    <a:lstStyle/>
                    <a:p>
                      <a:pPr marL="0" marR="0" algn="ctr">
                        <a:lnSpc>
                          <a:spcPts val="2400"/>
                        </a:lnSpc>
                        <a:spcBef>
                          <a:spcPts val="0"/>
                        </a:spcBef>
                        <a:spcAft>
                          <a:spcPts val="0"/>
                        </a:spcAft>
                      </a:pPr>
                      <a:r>
                        <a:rPr lang="en-US" sz="1800">
                          <a:solidFill>
                            <a:srgbClr val="000000"/>
                          </a:solidFill>
                          <a:effectLst/>
                          <a:latin typeface="Calibri" charset="0"/>
                          <a:ea typeface="Calibri" charset="0"/>
                          <a:cs typeface="Arial" charset="0"/>
                        </a:rPr>
                        <a:t>5437 (78.5)</a:t>
                      </a:r>
                      <a:endParaRPr lang="en-US" sz="1800">
                        <a:effectLst/>
                        <a:latin typeface="Calibri" charset="0"/>
                        <a:ea typeface="Calibri" charset="0"/>
                        <a:cs typeface="Times New Roman" charset="0"/>
                      </a:endParaRPr>
                    </a:p>
                  </a:txBody>
                  <a:tcPr marL="93503" marR="93503"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accent5">
                        <a:alpha val="10000"/>
                      </a:schemeClr>
                    </a:solidFill>
                  </a:tcPr>
                </a:tc>
                <a:tc>
                  <a:txBody>
                    <a:bodyPr/>
                    <a:lstStyle/>
                    <a:p>
                      <a:pPr marL="0" marR="0" algn="ctr">
                        <a:lnSpc>
                          <a:spcPts val="2400"/>
                        </a:lnSpc>
                        <a:spcBef>
                          <a:spcPts val="0"/>
                        </a:spcBef>
                        <a:spcAft>
                          <a:spcPts val="0"/>
                        </a:spcAft>
                      </a:pPr>
                      <a:r>
                        <a:rPr lang="en-US" sz="1800">
                          <a:solidFill>
                            <a:srgbClr val="000000"/>
                          </a:solidFill>
                          <a:effectLst/>
                          <a:latin typeface="Calibri" charset="0"/>
                          <a:ea typeface="Calibri" charset="0"/>
                          <a:cs typeface="Arial" charset="0"/>
                        </a:rPr>
                        <a:t>5420 (77.9)</a:t>
                      </a:r>
                      <a:endParaRPr lang="en-US" sz="1800">
                        <a:effectLst/>
                        <a:latin typeface="Calibri" charset="0"/>
                        <a:ea typeface="Calibri" charset="0"/>
                        <a:cs typeface="Times New Roman" charset="0"/>
                      </a:endParaRPr>
                    </a:p>
                  </a:txBody>
                  <a:tcPr marL="93503" marR="93503"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accent5">
                        <a:alpha val="10000"/>
                      </a:schemeClr>
                    </a:solidFill>
                  </a:tcPr>
                </a:tc>
                <a:extLst>
                  <a:ext uri="{0D108BD9-81ED-4DB2-BD59-A6C34878D82A}">
                    <a16:rowId xmlns:a16="http://schemas.microsoft.com/office/drawing/2014/main" xmlns="" val="10010"/>
                  </a:ext>
                </a:extLst>
              </a:tr>
              <a:tr h="365760">
                <a:tc>
                  <a:txBody>
                    <a:bodyPr/>
                    <a:lstStyle/>
                    <a:p>
                      <a:pPr marL="0" marR="0">
                        <a:lnSpc>
                          <a:spcPts val="2400"/>
                        </a:lnSpc>
                        <a:spcBef>
                          <a:spcPts val="0"/>
                        </a:spcBef>
                        <a:spcAft>
                          <a:spcPts val="0"/>
                        </a:spcAft>
                      </a:pPr>
                      <a:r>
                        <a:rPr lang="en-US" sz="1800" b="1">
                          <a:solidFill>
                            <a:srgbClr val="000000"/>
                          </a:solidFill>
                          <a:effectLst/>
                          <a:latin typeface="Calibri" charset="0"/>
                          <a:ea typeface="Calibri" charset="0"/>
                          <a:cs typeface="Arial" charset="0"/>
                        </a:rPr>
                        <a:t>Hyperlipidemia</a:t>
                      </a:r>
                      <a:r>
                        <a:rPr lang="en-US" sz="1800">
                          <a:solidFill>
                            <a:srgbClr val="000000"/>
                          </a:solidFill>
                          <a:effectLst/>
                          <a:latin typeface="Calibri" charset="0"/>
                          <a:ea typeface="Calibri" charset="0"/>
                          <a:cs typeface="Arial" charset="0"/>
                        </a:rPr>
                        <a:t>, no. (%)</a:t>
                      </a:r>
                      <a:endParaRPr lang="en-US" sz="1800">
                        <a:effectLst/>
                        <a:latin typeface="Calibri" charset="0"/>
                        <a:ea typeface="Calibri" charset="0"/>
                        <a:cs typeface="Times New Roman" charset="0"/>
                      </a:endParaRPr>
                    </a:p>
                  </a:txBody>
                  <a:tcPr marL="93503" marR="93503"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bg2">
                        <a:alpha val="80000"/>
                      </a:schemeClr>
                    </a:solidFill>
                  </a:tcPr>
                </a:tc>
                <a:tc>
                  <a:txBody>
                    <a:bodyPr/>
                    <a:lstStyle/>
                    <a:p>
                      <a:pPr marL="0" marR="0" algn="ctr">
                        <a:lnSpc>
                          <a:spcPts val="2400"/>
                        </a:lnSpc>
                        <a:spcBef>
                          <a:spcPts val="0"/>
                        </a:spcBef>
                        <a:spcAft>
                          <a:spcPts val="0"/>
                        </a:spcAft>
                      </a:pPr>
                      <a:r>
                        <a:rPr lang="en-US" sz="1800">
                          <a:solidFill>
                            <a:srgbClr val="000000"/>
                          </a:solidFill>
                          <a:effectLst/>
                          <a:latin typeface="Calibri" charset="0"/>
                          <a:ea typeface="Calibri" charset="0"/>
                          <a:cs typeface="Arial" charset="0"/>
                        </a:rPr>
                        <a:t>5229 (75.5)</a:t>
                      </a:r>
                      <a:endParaRPr lang="en-US" sz="1800">
                        <a:effectLst/>
                        <a:latin typeface="Calibri" charset="0"/>
                        <a:ea typeface="Calibri" charset="0"/>
                        <a:cs typeface="Times New Roman" charset="0"/>
                      </a:endParaRPr>
                    </a:p>
                  </a:txBody>
                  <a:tcPr marL="93503" marR="93503"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bg2">
                        <a:alpha val="80000"/>
                      </a:schemeClr>
                    </a:solidFill>
                  </a:tcPr>
                </a:tc>
                <a:tc>
                  <a:txBody>
                    <a:bodyPr/>
                    <a:lstStyle/>
                    <a:p>
                      <a:pPr marL="0" marR="0" algn="ctr">
                        <a:lnSpc>
                          <a:spcPts val="2400"/>
                        </a:lnSpc>
                        <a:spcBef>
                          <a:spcPts val="0"/>
                        </a:spcBef>
                        <a:spcAft>
                          <a:spcPts val="0"/>
                        </a:spcAft>
                      </a:pPr>
                      <a:r>
                        <a:rPr lang="en-US" sz="1800">
                          <a:solidFill>
                            <a:srgbClr val="000000"/>
                          </a:solidFill>
                          <a:effectLst/>
                          <a:latin typeface="Calibri" charset="0"/>
                          <a:ea typeface="Calibri" charset="0"/>
                          <a:cs typeface="Arial" charset="0"/>
                        </a:rPr>
                        <a:t>5251 (75.5)</a:t>
                      </a:r>
                      <a:endParaRPr lang="en-US" sz="1800">
                        <a:effectLst/>
                        <a:latin typeface="Calibri" charset="0"/>
                        <a:ea typeface="Calibri" charset="0"/>
                        <a:cs typeface="Times New Roman" charset="0"/>
                      </a:endParaRPr>
                    </a:p>
                  </a:txBody>
                  <a:tcPr marL="93503" marR="93503"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bg2">
                        <a:alpha val="80000"/>
                      </a:schemeClr>
                    </a:solidFill>
                  </a:tcPr>
                </a:tc>
                <a:extLst>
                  <a:ext uri="{0D108BD9-81ED-4DB2-BD59-A6C34878D82A}">
                    <a16:rowId xmlns:a16="http://schemas.microsoft.com/office/drawing/2014/main" xmlns="" val="10011"/>
                  </a:ext>
                </a:extLst>
              </a:tr>
            </a:tbl>
          </a:graphicData>
        </a:graphic>
      </p:graphicFrame>
      <p:sp>
        <p:nvSpPr>
          <p:cNvPr id="7" name="Rectangle 6"/>
          <p:cNvSpPr/>
          <p:nvPr/>
        </p:nvSpPr>
        <p:spPr>
          <a:xfrm>
            <a:off x="969264" y="5867400"/>
            <a:ext cx="10134600" cy="804066"/>
          </a:xfrm>
          <a:prstGeom prst="rect">
            <a:avLst/>
          </a:prstGeom>
        </p:spPr>
        <p:txBody>
          <a:bodyPr wrap="square" lIns="0" tIns="0" rIns="0" bIns="0">
            <a:spAutoFit/>
          </a:bodyPr>
          <a:lstStyle/>
          <a:p>
            <a:pPr>
              <a:lnSpc>
                <a:spcPct val="90000"/>
              </a:lnSpc>
              <a:spcBef>
                <a:spcPts val="300"/>
              </a:spcBef>
            </a:pPr>
            <a:r>
              <a:rPr lang="en-US" sz="1050" b="0">
                <a:latin typeface="+mn-lt"/>
              </a:rPr>
              <a:t>||CAD is defined as prior MI, prior PCI, or prior CABG.</a:t>
            </a:r>
          </a:p>
          <a:p>
            <a:pPr>
              <a:lnSpc>
                <a:spcPct val="90000"/>
              </a:lnSpc>
              <a:spcBef>
                <a:spcPts val="300"/>
              </a:spcBef>
            </a:pPr>
            <a:r>
              <a:rPr lang="en-US" sz="1050" b="0">
                <a:latin typeface="+mn-lt"/>
              </a:rPr>
              <a:t>¶A vascular bed is defined as either PAD, prior CAD (prior MI, prior PCI, or prior CABG), or prior cerebrovascular disease (prior stroke, prior TIA, prior carotid artery stenosis or prior carotid revascularization).</a:t>
            </a:r>
          </a:p>
          <a:p>
            <a:pPr>
              <a:lnSpc>
                <a:spcPct val="90000"/>
              </a:lnSpc>
              <a:spcBef>
                <a:spcPts val="300"/>
              </a:spcBef>
            </a:pPr>
            <a:r>
              <a:rPr lang="en-US" sz="1050" b="0">
                <a:latin typeface="+mn-lt"/>
              </a:rPr>
              <a:t>ABI indicates ankle-brachial index; ACE, angiotensin converting enzyme; ARB, angiotensin receptor blocker; CAD, coronary artery disease; MI, myocardial infarction, PAD, peripheral artery disease; SD, standard deviation; TBI, toe-brachial index; TIA, transient ischemic attack.</a:t>
            </a:r>
          </a:p>
        </p:txBody>
      </p:sp>
    </p:spTree>
    <p:extLst>
      <p:ext uri="{BB962C8B-B14F-4D97-AF65-F5344CB8AC3E}">
        <p14:creationId xmlns:p14="http://schemas.microsoft.com/office/powerpoint/2010/main" val="939512511"/>
      </p:ext>
    </p:extLst>
  </p:cSld>
  <p:clrMapOvr>
    <a:masterClrMapping/>
  </p:clrMapOvr>
  <p:transition xmlns:p14="http://schemas.microsoft.com/office/powerpoint/2010/mai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r>
              <a:rPr lang="en-US" altLang="en-US" sz="3600"/>
              <a:t>PAD History—</a:t>
            </a:r>
            <a:r>
              <a:rPr lang="en-US" sz="3600"/>
              <a:t>Inclusion Criteria for Randomization</a:t>
            </a:r>
            <a:r>
              <a:rPr lang="en-US" sz="3600">
                <a:effectLst/>
              </a:rPr>
              <a:t> </a:t>
            </a:r>
            <a:endParaRPr lang="en-US" altLang="en-US" sz="360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83226097"/>
              </p:ext>
            </p:extLst>
          </p:nvPr>
        </p:nvGraphicFramePr>
        <p:xfrm>
          <a:off x="969264" y="1097280"/>
          <a:ext cx="10134601" cy="4608576"/>
        </p:xfrm>
        <a:graphic>
          <a:graphicData uri="http://schemas.openxmlformats.org/drawingml/2006/table">
            <a:tbl>
              <a:tblPr firstRow="1" bandRow="1">
                <a:tableStyleId>{616DA210-FB5B-4158-B5E0-FEB733F419BA}</a:tableStyleId>
              </a:tblPr>
              <a:tblGrid>
                <a:gridCol w="6019801">
                  <a:extLst>
                    <a:ext uri="{9D8B030D-6E8A-4147-A177-3AD203B41FA5}">
                      <a16:colId xmlns:a16="http://schemas.microsoft.com/office/drawing/2014/main" xmlns="" val="20000"/>
                    </a:ext>
                  </a:extLst>
                </a:gridCol>
                <a:gridCol w="2057401">
                  <a:extLst>
                    <a:ext uri="{9D8B030D-6E8A-4147-A177-3AD203B41FA5}">
                      <a16:colId xmlns:a16="http://schemas.microsoft.com/office/drawing/2014/main" xmlns="" val="20001"/>
                    </a:ext>
                  </a:extLst>
                </a:gridCol>
                <a:gridCol w="2057399">
                  <a:extLst>
                    <a:ext uri="{9D8B030D-6E8A-4147-A177-3AD203B41FA5}">
                      <a16:colId xmlns:a16="http://schemas.microsoft.com/office/drawing/2014/main" xmlns="" val="20002"/>
                    </a:ext>
                  </a:extLst>
                </a:gridCol>
              </a:tblGrid>
              <a:tr h="329184">
                <a:tc>
                  <a:txBody>
                    <a:bodyPr/>
                    <a:lstStyle/>
                    <a:p>
                      <a:pPr>
                        <a:lnSpc>
                          <a:spcPts val="2200"/>
                        </a:lnSpc>
                      </a:pPr>
                      <a:endParaRPr lang="en-US" sz="1600" dirty="0">
                        <a:solidFill>
                          <a:schemeClr val="bg2"/>
                        </a:solidFill>
                        <a:latin typeface="+mn-lt"/>
                      </a:endParaRPr>
                    </a:p>
                  </a:txBody>
                  <a:tcPr marL="93503" marR="93503"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accent5"/>
                    </a:solidFill>
                  </a:tcPr>
                </a:tc>
                <a:tc>
                  <a:txBody>
                    <a:bodyPr/>
                    <a:lstStyle/>
                    <a:p>
                      <a:pPr marL="0" marR="0" algn="ctr">
                        <a:lnSpc>
                          <a:spcPts val="2200"/>
                        </a:lnSpc>
                        <a:spcBef>
                          <a:spcPts val="0"/>
                        </a:spcBef>
                        <a:spcAft>
                          <a:spcPts val="0"/>
                        </a:spcAft>
                      </a:pPr>
                      <a:r>
                        <a:rPr lang="en-US" sz="1600">
                          <a:solidFill>
                            <a:schemeClr val="bg2"/>
                          </a:solidFill>
                          <a:effectLst/>
                          <a:latin typeface="+mn-lt"/>
                        </a:rPr>
                        <a:t>Ticagrelor </a:t>
                      </a:r>
                      <a:r>
                        <a:rPr lang="en-US" sz="1600" b="0">
                          <a:solidFill>
                            <a:schemeClr val="bg2"/>
                          </a:solidFill>
                          <a:effectLst/>
                          <a:latin typeface="+mn-lt"/>
                        </a:rPr>
                        <a:t>(N=6930)</a:t>
                      </a:r>
                      <a:endParaRPr lang="en-US" sz="1600" b="0">
                        <a:solidFill>
                          <a:schemeClr val="bg2"/>
                        </a:solidFill>
                        <a:effectLst/>
                        <a:latin typeface="+mn-lt"/>
                        <a:ea typeface="Calibri" charset="0"/>
                        <a:cs typeface="Times New Roman" charset="0"/>
                      </a:endParaRPr>
                    </a:p>
                  </a:txBody>
                  <a:tcPr marL="93503" marR="93503"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accent5"/>
                    </a:solidFill>
                  </a:tcPr>
                </a:tc>
                <a:tc>
                  <a:txBody>
                    <a:bodyPr/>
                    <a:lstStyle/>
                    <a:p>
                      <a:pPr marL="0" marR="0" algn="ctr">
                        <a:lnSpc>
                          <a:spcPts val="2200"/>
                        </a:lnSpc>
                        <a:spcBef>
                          <a:spcPts val="0"/>
                        </a:spcBef>
                        <a:spcAft>
                          <a:spcPts val="0"/>
                        </a:spcAft>
                      </a:pPr>
                      <a:r>
                        <a:rPr lang="en-US" sz="1600">
                          <a:solidFill>
                            <a:schemeClr val="bg2"/>
                          </a:solidFill>
                          <a:effectLst/>
                          <a:latin typeface="+mn-lt"/>
                        </a:rPr>
                        <a:t>Clopidogrel </a:t>
                      </a:r>
                      <a:r>
                        <a:rPr lang="en-US" sz="1600" b="0">
                          <a:solidFill>
                            <a:schemeClr val="bg2"/>
                          </a:solidFill>
                          <a:effectLst/>
                          <a:latin typeface="+mn-lt"/>
                        </a:rPr>
                        <a:t>(N=6955)</a:t>
                      </a:r>
                      <a:endParaRPr lang="en-US" sz="1600" b="0">
                        <a:solidFill>
                          <a:schemeClr val="bg2"/>
                        </a:solidFill>
                        <a:effectLst/>
                        <a:latin typeface="+mn-lt"/>
                        <a:ea typeface="Calibri" charset="0"/>
                        <a:cs typeface="Times New Roman" charset="0"/>
                      </a:endParaRPr>
                    </a:p>
                  </a:txBody>
                  <a:tcPr marL="93503" marR="93503"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accent5"/>
                    </a:solidFill>
                  </a:tcPr>
                </a:tc>
                <a:extLst>
                  <a:ext uri="{0D108BD9-81ED-4DB2-BD59-A6C34878D82A}">
                    <a16:rowId xmlns:a16="http://schemas.microsoft.com/office/drawing/2014/main" xmlns="" val="10000"/>
                  </a:ext>
                </a:extLst>
              </a:tr>
              <a:tr h="329184">
                <a:tc>
                  <a:txBody>
                    <a:bodyPr/>
                    <a:lstStyle/>
                    <a:p>
                      <a:pPr marL="0" marR="0">
                        <a:lnSpc>
                          <a:spcPts val="2000"/>
                        </a:lnSpc>
                        <a:spcBef>
                          <a:spcPts val="0"/>
                        </a:spcBef>
                        <a:spcAft>
                          <a:spcPts val="0"/>
                        </a:spcAft>
                      </a:pPr>
                      <a:r>
                        <a:rPr lang="en-US" sz="1600" b="1">
                          <a:solidFill>
                            <a:schemeClr val="bg1"/>
                          </a:solidFill>
                          <a:effectLst/>
                          <a:latin typeface="Calibri" charset="0"/>
                          <a:ea typeface="Calibri" charset="0"/>
                          <a:cs typeface="Arial" charset="0"/>
                        </a:rPr>
                        <a:t>Prior revascularization</a:t>
                      </a:r>
                      <a:r>
                        <a:rPr lang="en-US" sz="1600">
                          <a:solidFill>
                            <a:schemeClr val="bg1"/>
                          </a:solidFill>
                          <a:effectLst/>
                          <a:latin typeface="Calibri" charset="0"/>
                          <a:ea typeface="Calibri" charset="0"/>
                          <a:cs typeface="Arial" charset="0"/>
                        </a:rPr>
                        <a:t>, no. (%)</a:t>
                      </a:r>
                      <a:endParaRPr lang="en-US" sz="1600">
                        <a:solidFill>
                          <a:schemeClr val="bg1"/>
                        </a:solidFill>
                        <a:effectLst/>
                        <a:latin typeface="Calibri" charset="0"/>
                        <a:ea typeface="Calibri" charset="0"/>
                        <a:cs typeface="Times New Roman" charset="0"/>
                      </a:endParaRPr>
                    </a:p>
                  </a:txBody>
                  <a:tcPr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5">
                        <a:alpha val="10000"/>
                      </a:schemeClr>
                    </a:solidFill>
                  </a:tcPr>
                </a:tc>
                <a:tc>
                  <a:txBody>
                    <a:bodyPr/>
                    <a:lstStyle/>
                    <a:p>
                      <a:pPr marL="0" marR="0" algn="ctr">
                        <a:lnSpc>
                          <a:spcPts val="2000"/>
                        </a:lnSpc>
                        <a:spcBef>
                          <a:spcPts val="0"/>
                        </a:spcBef>
                        <a:spcAft>
                          <a:spcPts val="0"/>
                        </a:spcAft>
                      </a:pPr>
                      <a:r>
                        <a:rPr lang="en-US" sz="1600">
                          <a:solidFill>
                            <a:schemeClr val="bg1"/>
                          </a:solidFill>
                          <a:effectLst/>
                          <a:latin typeface="Calibri" charset="0"/>
                          <a:ea typeface="Calibri" charset="0"/>
                          <a:cs typeface="Arial" charset="0"/>
                        </a:rPr>
                        <a:t>3923 (56.6)</a:t>
                      </a:r>
                      <a:endParaRPr lang="en-US" sz="1600">
                        <a:solidFill>
                          <a:schemeClr val="bg1"/>
                        </a:solidFill>
                        <a:effectLst/>
                        <a:latin typeface="Calibri" charset="0"/>
                        <a:ea typeface="Calibri" charset="0"/>
                        <a:cs typeface="Times New Roman" charset="0"/>
                      </a:endParaRPr>
                    </a:p>
                  </a:txBody>
                  <a:tcPr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5">
                        <a:alpha val="10000"/>
                      </a:schemeClr>
                    </a:solidFill>
                  </a:tcPr>
                </a:tc>
                <a:tc>
                  <a:txBody>
                    <a:bodyPr/>
                    <a:lstStyle/>
                    <a:p>
                      <a:pPr marL="0" marR="0" algn="ctr">
                        <a:lnSpc>
                          <a:spcPts val="2000"/>
                        </a:lnSpc>
                        <a:spcBef>
                          <a:spcPts val="0"/>
                        </a:spcBef>
                        <a:spcAft>
                          <a:spcPts val="0"/>
                        </a:spcAft>
                      </a:pPr>
                      <a:r>
                        <a:rPr lang="en-US" sz="1600">
                          <a:solidFill>
                            <a:schemeClr val="bg1"/>
                          </a:solidFill>
                          <a:effectLst/>
                          <a:latin typeface="Calibri" charset="0"/>
                          <a:ea typeface="Calibri" charset="0"/>
                          <a:cs typeface="Arial" charset="0"/>
                        </a:rPr>
                        <a:t>3952 (56.8)</a:t>
                      </a:r>
                      <a:endParaRPr lang="en-US" sz="1600">
                        <a:solidFill>
                          <a:schemeClr val="bg1"/>
                        </a:solidFill>
                        <a:effectLst/>
                        <a:latin typeface="Calibri" charset="0"/>
                        <a:ea typeface="Calibri" charset="0"/>
                        <a:cs typeface="Times New Roman" charset="0"/>
                      </a:endParaRPr>
                    </a:p>
                  </a:txBody>
                  <a:tcPr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5">
                        <a:alpha val="10000"/>
                      </a:schemeClr>
                    </a:solidFill>
                  </a:tcPr>
                </a:tc>
                <a:extLst>
                  <a:ext uri="{0D108BD9-81ED-4DB2-BD59-A6C34878D82A}">
                    <a16:rowId xmlns:a16="http://schemas.microsoft.com/office/drawing/2014/main" xmlns="" val="10001"/>
                  </a:ext>
                </a:extLst>
              </a:tr>
              <a:tr h="329184">
                <a:tc>
                  <a:txBody>
                    <a:bodyPr/>
                    <a:lstStyle/>
                    <a:p>
                      <a:pPr marL="182880" marR="0">
                        <a:lnSpc>
                          <a:spcPts val="2000"/>
                        </a:lnSpc>
                        <a:spcBef>
                          <a:spcPts val="0"/>
                        </a:spcBef>
                        <a:spcAft>
                          <a:spcPts val="0"/>
                        </a:spcAft>
                      </a:pPr>
                      <a:r>
                        <a:rPr lang="en-US" sz="1600">
                          <a:solidFill>
                            <a:schemeClr val="bg1"/>
                          </a:solidFill>
                          <a:effectLst/>
                          <a:latin typeface="Calibri" charset="0"/>
                          <a:ea typeface="Calibri" charset="0"/>
                          <a:cs typeface="Arial" charset="0"/>
                        </a:rPr>
                        <a:t>ABI value, mean (±SD)</a:t>
                      </a:r>
                      <a:endParaRPr lang="en-US" sz="1600">
                        <a:solidFill>
                          <a:schemeClr val="bg1"/>
                        </a:solidFill>
                        <a:effectLst/>
                        <a:latin typeface="Calibri" charset="0"/>
                        <a:ea typeface="Calibri" charset="0"/>
                        <a:cs typeface="Times New Roman" charset="0"/>
                      </a:endParaRPr>
                    </a:p>
                  </a:txBody>
                  <a:tcPr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accent5">
                        <a:alpha val="10000"/>
                      </a:schemeClr>
                    </a:solidFill>
                  </a:tcPr>
                </a:tc>
                <a:tc>
                  <a:txBody>
                    <a:bodyPr/>
                    <a:lstStyle/>
                    <a:p>
                      <a:pPr marL="0" marR="0" algn="ctr">
                        <a:lnSpc>
                          <a:spcPts val="2000"/>
                        </a:lnSpc>
                        <a:spcBef>
                          <a:spcPts val="0"/>
                        </a:spcBef>
                        <a:spcAft>
                          <a:spcPts val="0"/>
                        </a:spcAft>
                      </a:pPr>
                      <a:r>
                        <a:rPr lang="en-US" sz="1600">
                          <a:solidFill>
                            <a:schemeClr val="bg1"/>
                          </a:solidFill>
                          <a:effectLst/>
                          <a:latin typeface="Calibri" charset="0"/>
                          <a:ea typeface="Calibri" charset="0"/>
                          <a:cs typeface="Arial" charset="0"/>
                        </a:rPr>
                        <a:t>0.78 (±0.23)</a:t>
                      </a:r>
                      <a:endParaRPr lang="en-US" sz="1600">
                        <a:solidFill>
                          <a:schemeClr val="bg1"/>
                        </a:solidFill>
                        <a:effectLst/>
                        <a:latin typeface="Calibri" charset="0"/>
                        <a:ea typeface="Calibri" charset="0"/>
                        <a:cs typeface="Times New Roman" charset="0"/>
                      </a:endParaRPr>
                    </a:p>
                  </a:txBody>
                  <a:tcPr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accent5">
                        <a:alpha val="10000"/>
                      </a:schemeClr>
                    </a:solidFill>
                  </a:tcPr>
                </a:tc>
                <a:tc>
                  <a:txBody>
                    <a:bodyPr/>
                    <a:lstStyle/>
                    <a:p>
                      <a:pPr marL="0" marR="0" algn="ctr">
                        <a:lnSpc>
                          <a:spcPts val="2000"/>
                        </a:lnSpc>
                        <a:spcBef>
                          <a:spcPts val="0"/>
                        </a:spcBef>
                        <a:spcAft>
                          <a:spcPts val="0"/>
                        </a:spcAft>
                      </a:pPr>
                      <a:r>
                        <a:rPr lang="en-US" sz="1600">
                          <a:solidFill>
                            <a:schemeClr val="bg1"/>
                          </a:solidFill>
                          <a:effectLst/>
                          <a:latin typeface="Calibri" charset="0"/>
                          <a:ea typeface="Calibri" charset="0"/>
                          <a:cs typeface="Arial" charset="0"/>
                        </a:rPr>
                        <a:t>0.78 (±0.23)</a:t>
                      </a:r>
                      <a:endParaRPr lang="en-US" sz="1600">
                        <a:solidFill>
                          <a:schemeClr val="bg1"/>
                        </a:solidFill>
                        <a:effectLst/>
                        <a:latin typeface="Calibri" charset="0"/>
                        <a:ea typeface="Calibri" charset="0"/>
                        <a:cs typeface="Times New Roman" charset="0"/>
                      </a:endParaRPr>
                    </a:p>
                  </a:txBody>
                  <a:tcPr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accent5">
                        <a:alpha val="10000"/>
                      </a:schemeClr>
                    </a:solidFill>
                  </a:tcPr>
                </a:tc>
                <a:extLst>
                  <a:ext uri="{0D108BD9-81ED-4DB2-BD59-A6C34878D82A}">
                    <a16:rowId xmlns:a16="http://schemas.microsoft.com/office/drawing/2014/main" xmlns="" val="10002"/>
                  </a:ext>
                </a:extLst>
              </a:tr>
              <a:tr h="329184">
                <a:tc>
                  <a:txBody>
                    <a:bodyPr/>
                    <a:lstStyle/>
                    <a:p>
                      <a:pPr marL="0" marR="0">
                        <a:lnSpc>
                          <a:spcPts val="2000"/>
                        </a:lnSpc>
                        <a:spcBef>
                          <a:spcPts val="0"/>
                        </a:spcBef>
                        <a:spcAft>
                          <a:spcPts val="0"/>
                        </a:spcAft>
                      </a:pPr>
                      <a:r>
                        <a:rPr lang="en-US" sz="1600" b="1" dirty="0">
                          <a:solidFill>
                            <a:schemeClr val="bg1"/>
                          </a:solidFill>
                          <a:effectLst/>
                          <a:latin typeface="Calibri" charset="0"/>
                          <a:ea typeface="Calibri" charset="0"/>
                          <a:cs typeface="Arial" charset="0"/>
                        </a:rPr>
                        <a:t>ABI/TBI criterion</a:t>
                      </a:r>
                      <a:r>
                        <a:rPr lang="en-US" sz="1600" dirty="0">
                          <a:solidFill>
                            <a:schemeClr val="bg1"/>
                          </a:solidFill>
                          <a:effectLst/>
                          <a:latin typeface="Calibri" charset="0"/>
                          <a:ea typeface="Calibri" charset="0"/>
                          <a:cs typeface="Arial" charset="0"/>
                        </a:rPr>
                        <a:t>, no. (%)</a:t>
                      </a:r>
                      <a:r>
                        <a:rPr lang="en-US" sz="1600" baseline="30000" dirty="0">
                          <a:solidFill>
                            <a:schemeClr val="bg1"/>
                          </a:solidFill>
                          <a:effectLst/>
                          <a:latin typeface="Calibri" charset="0"/>
                          <a:ea typeface="Calibri" charset="0"/>
                          <a:cs typeface="Arial" charset="0"/>
                        </a:rPr>
                        <a:t>*</a:t>
                      </a:r>
                      <a:endParaRPr lang="en-US" sz="1600" dirty="0">
                        <a:solidFill>
                          <a:schemeClr val="bg1"/>
                        </a:solidFill>
                        <a:effectLst/>
                        <a:latin typeface="Calibri" charset="0"/>
                        <a:ea typeface="Calibri" charset="0"/>
                        <a:cs typeface="Times New Roman" charset="0"/>
                      </a:endParaRPr>
                    </a:p>
                  </a:txBody>
                  <a:tcPr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lumMod val="20000"/>
                          <a:lumOff val="80000"/>
                        </a:schemeClr>
                      </a:solidFill>
                      <a:prstDash val="solid"/>
                      <a:round/>
                      <a:headEnd type="none" w="med" len="med"/>
                      <a:tailEnd type="none" w="med" len="med"/>
                    </a:lnB>
                    <a:solidFill>
                      <a:schemeClr val="bg2">
                        <a:alpha val="80000"/>
                      </a:schemeClr>
                    </a:solidFill>
                  </a:tcPr>
                </a:tc>
                <a:tc>
                  <a:txBody>
                    <a:bodyPr/>
                    <a:lstStyle/>
                    <a:p>
                      <a:pPr marL="0" marR="0" algn="ctr">
                        <a:lnSpc>
                          <a:spcPts val="2000"/>
                        </a:lnSpc>
                        <a:spcBef>
                          <a:spcPts val="0"/>
                        </a:spcBef>
                        <a:spcAft>
                          <a:spcPts val="0"/>
                        </a:spcAft>
                      </a:pPr>
                      <a:r>
                        <a:rPr lang="en-US" sz="1600">
                          <a:solidFill>
                            <a:schemeClr val="bg1"/>
                          </a:solidFill>
                          <a:effectLst/>
                          <a:latin typeface="Calibri" charset="0"/>
                          <a:ea typeface="Calibri" charset="0"/>
                          <a:cs typeface="Arial" charset="0"/>
                        </a:rPr>
                        <a:t>3007 (43.4)</a:t>
                      </a:r>
                      <a:endParaRPr lang="en-US" sz="1600">
                        <a:solidFill>
                          <a:schemeClr val="bg1"/>
                        </a:solidFill>
                        <a:effectLst/>
                        <a:latin typeface="Calibri" charset="0"/>
                        <a:ea typeface="Calibri" charset="0"/>
                        <a:cs typeface="Times New Roman" charset="0"/>
                      </a:endParaRPr>
                    </a:p>
                  </a:txBody>
                  <a:tcPr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lumMod val="20000"/>
                          <a:lumOff val="80000"/>
                        </a:schemeClr>
                      </a:solidFill>
                      <a:prstDash val="solid"/>
                      <a:round/>
                      <a:headEnd type="none" w="med" len="med"/>
                      <a:tailEnd type="none" w="med" len="med"/>
                    </a:lnB>
                    <a:solidFill>
                      <a:schemeClr val="bg2">
                        <a:alpha val="80000"/>
                      </a:schemeClr>
                    </a:solidFill>
                  </a:tcPr>
                </a:tc>
                <a:tc>
                  <a:txBody>
                    <a:bodyPr/>
                    <a:lstStyle/>
                    <a:p>
                      <a:pPr marL="0" marR="0" algn="ctr">
                        <a:lnSpc>
                          <a:spcPts val="2000"/>
                        </a:lnSpc>
                        <a:spcBef>
                          <a:spcPts val="0"/>
                        </a:spcBef>
                        <a:spcAft>
                          <a:spcPts val="0"/>
                        </a:spcAft>
                      </a:pPr>
                      <a:r>
                        <a:rPr lang="en-US" sz="1600">
                          <a:solidFill>
                            <a:schemeClr val="bg1"/>
                          </a:solidFill>
                          <a:effectLst/>
                          <a:latin typeface="Calibri" charset="0"/>
                          <a:ea typeface="Calibri" charset="0"/>
                          <a:cs typeface="Arial" charset="0"/>
                        </a:rPr>
                        <a:t>3003 (43.2)</a:t>
                      </a:r>
                      <a:endParaRPr lang="en-US" sz="1600">
                        <a:solidFill>
                          <a:schemeClr val="bg1"/>
                        </a:solidFill>
                        <a:effectLst/>
                        <a:latin typeface="Calibri" charset="0"/>
                        <a:ea typeface="Calibri" charset="0"/>
                        <a:cs typeface="Times New Roman" charset="0"/>
                      </a:endParaRPr>
                    </a:p>
                  </a:txBody>
                  <a:tcPr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lumMod val="20000"/>
                          <a:lumOff val="80000"/>
                        </a:schemeClr>
                      </a:solidFill>
                      <a:prstDash val="solid"/>
                      <a:round/>
                      <a:headEnd type="none" w="med" len="med"/>
                      <a:tailEnd type="none" w="med" len="med"/>
                    </a:lnB>
                    <a:solidFill>
                      <a:schemeClr val="bg2">
                        <a:alpha val="80000"/>
                      </a:schemeClr>
                    </a:solidFill>
                  </a:tcPr>
                </a:tc>
                <a:extLst>
                  <a:ext uri="{0D108BD9-81ED-4DB2-BD59-A6C34878D82A}">
                    <a16:rowId xmlns:a16="http://schemas.microsoft.com/office/drawing/2014/main" xmlns="" val="10003"/>
                  </a:ext>
                </a:extLst>
              </a:tr>
              <a:tr h="329184">
                <a:tc>
                  <a:txBody>
                    <a:bodyPr/>
                    <a:lstStyle/>
                    <a:p>
                      <a:pPr marL="182880" marR="0">
                        <a:lnSpc>
                          <a:spcPts val="2000"/>
                        </a:lnSpc>
                        <a:spcBef>
                          <a:spcPts val="0"/>
                        </a:spcBef>
                        <a:spcAft>
                          <a:spcPts val="0"/>
                        </a:spcAft>
                      </a:pPr>
                      <a:r>
                        <a:rPr lang="en-US" sz="1600">
                          <a:solidFill>
                            <a:schemeClr val="bg1"/>
                          </a:solidFill>
                          <a:effectLst/>
                          <a:latin typeface="Calibri" charset="0"/>
                          <a:ea typeface="Calibri" charset="0"/>
                          <a:cs typeface="Arial" charset="0"/>
                        </a:rPr>
                        <a:t>ABI value, mean (±SD)</a:t>
                      </a:r>
                      <a:endParaRPr lang="en-US" sz="1600">
                        <a:solidFill>
                          <a:schemeClr val="bg1"/>
                        </a:solidFill>
                        <a:effectLst/>
                        <a:latin typeface="Calibri" charset="0"/>
                        <a:ea typeface="Calibri" charset="0"/>
                        <a:cs typeface="Times New Roman" charset="0"/>
                      </a:endParaRPr>
                    </a:p>
                  </a:txBody>
                  <a:tcPr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lumMod val="20000"/>
                          <a:lumOff val="80000"/>
                        </a:schemeClr>
                      </a:solidFill>
                      <a:prstDash val="solid"/>
                      <a:round/>
                      <a:headEnd type="none" w="med" len="med"/>
                      <a:tailEnd type="none" w="med" len="med"/>
                    </a:lnT>
                    <a:lnB w="9525" cap="flat" cmpd="sng" algn="ctr">
                      <a:solidFill>
                        <a:schemeClr val="accent5">
                          <a:lumMod val="20000"/>
                          <a:lumOff val="80000"/>
                        </a:schemeClr>
                      </a:solidFill>
                      <a:prstDash val="solid"/>
                      <a:round/>
                      <a:headEnd type="none" w="med" len="med"/>
                      <a:tailEnd type="none" w="med" len="med"/>
                    </a:lnB>
                    <a:solidFill>
                      <a:schemeClr val="bg2">
                        <a:alpha val="80000"/>
                      </a:schemeClr>
                    </a:solidFill>
                  </a:tcPr>
                </a:tc>
                <a:tc>
                  <a:txBody>
                    <a:bodyPr/>
                    <a:lstStyle/>
                    <a:p>
                      <a:pPr marL="0" marR="0" algn="ctr">
                        <a:lnSpc>
                          <a:spcPts val="2000"/>
                        </a:lnSpc>
                        <a:spcBef>
                          <a:spcPts val="0"/>
                        </a:spcBef>
                        <a:spcAft>
                          <a:spcPts val="0"/>
                        </a:spcAft>
                      </a:pPr>
                      <a:r>
                        <a:rPr lang="en-US" sz="1600">
                          <a:solidFill>
                            <a:schemeClr val="bg1"/>
                          </a:solidFill>
                          <a:effectLst/>
                          <a:latin typeface="Calibri" charset="0"/>
                          <a:ea typeface="Calibri" charset="0"/>
                          <a:cs typeface="Arial" charset="0"/>
                        </a:rPr>
                        <a:t>0.63 (±0.15)</a:t>
                      </a:r>
                      <a:endParaRPr lang="en-US" sz="1600">
                        <a:solidFill>
                          <a:schemeClr val="bg1"/>
                        </a:solidFill>
                        <a:effectLst/>
                        <a:latin typeface="Calibri" charset="0"/>
                        <a:ea typeface="Calibri" charset="0"/>
                        <a:cs typeface="Times New Roman" charset="0"/>
                      </a:endParaRPr>
                    </a:p>
                  </a:txBody>
                  <a:tcPr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lumMod val="20000"/>
                          <a:lumOff val="80000"/>
                        </a:schemeClr>
                      </a:solidFill>
                      <a:prstDash val="solid"/>
                      <a:round/>
                      <a:headEnd type="none" w="med" len="med"/>
                      <a:tailEnd type="none" w="med" len="med"/>
                    </a:lnT>
                    <a:lnB w="9525" cap="flat" cmpd="sng" algn="ctr">
                      <a:solidFill>
                        <a:schemeClr val="accent5">
                          <a:lumMod val="20000"/>
                          <a:lumOff val="80000"/>
                        </a:schemeClr>
                      </a:solidFill>
                      <a:prstDash val="solid"/>
                      <a:round/>
                      <a:headEnd type="none" w="med" len="med"/>
                      <a:tailEnd type="none" w="med" len="med"/>
                    </a:lnB>
                    <a:solidFill>
                      <a:schemeClr val="bg2">
                        <a:alpha val="80000"/>
                      </a:schemeClr>
                    </a:solidFill>
                  </a:tcPr>
                </a:tc>
                <a:tc>
                  <a:txBody>
                    <a:bodyPr/>
                    <a:lstStyle/>
                    <a:p>
                      <a:pPr marL="0" marR="0" algn="ctr">
                        <a:lnSpc>
                          <a:spcPts val="2000"/>
                        </a:lnSpc>
                        <a:spcBef>
                          <a:spcPts val="0"/>
                        </a:spcBef>
                        <a:spcAft>
                          <a:spcPts val="0"/>
                        </a:spcAft>
                      </a:pPr>
                      <a:r>
                        <a:rPr lang="en-US" sz="1600">
                          <a:solidFill>
                            <a:schemeClr val="bg1"/>
                          </a:solidFill>
                          <a:effectLst/>
                          <a:latin typeface="Calibri" charset="0"/>
                          <a:ea typeface="Calibri" charset="0"/>
                          <a:cs typeface="Arial" charset="0"/>
                        </a:rPr>
                        <a:t>0.63 (±0.15)</a:t>
                      </a:r>
                      <a:endParaRPr lang="en-US" sz="1600">
                        <a:solidFill>
                          <a:schemeClr val="bg1"/>
                        </a:solidFill>
                        <a:effectLst/>
                        <a:latin typeface="Calibri" charset="0"/>
                        <a:ea typeface="Calibri" charset="0"/>
                        <a:cs typeface="Times New Roman" charset="0"/>
                      </a:endParaRPr>
                    </a:p>
                  </a:txBody>
                  <a:tcPr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lumMod val="20000"/>
                          <a:lumOff val="80000"/>
                        </a:schemeClr>
                      </a:solidFill>
                      <a:prstDash val="solid"/>
                      <a:round/>
                      <a:headEnd type="none" w="med" len="med"/>
                      <a:tailEnd type="none" w="med" len="med"/>
                    </a:lnT>
                    <a:lnB w="9525" cap="flat" cmpd="sng" algn="ctr">
                      <a:solidFill>
                        <a:schemeClr val="accent5">
                          <a:lumMod val="20000"/>
                          <a:lumOff val="80000"/>
                        </a:schemeClr>
                      </a:solidFill>
                      <a:prstDash val="solid"/>
                      <a:round/>
                      <a:headEnd type="none" w="med" len="med"/>
                      <a:tailEnd type="none" w="med" len="med"/>
                    </a:lnB>
                    <a:solidFill>
                      <a:schemeClr val="bg2">
                        <a:alpha val="80000"/>
                      </a:schemeClr>
                    </a:solidFill>
                  </a:tcPr>
                </a:tc>
                <a:extLst>
                  <a:ext uri="{0D108BD9-81ED-4DB2-BD59-A6C34878D82A}">
                    <a16:rowId xmlns:a16="http://schemas.microsoft.com/office/drawing/2014/main" xmlns="" val="10004"/>
                  </a:ext>
                </a:extLst>
              </a:tr>
              <a:tr h="329184">
                <a:tc>
                  <a:txBody>
                    <a:bodyPr/>
                    <a:lstStyle/>
                    <a:p>
                      <a:pPr marL="182880" marR="0">
                        <a:lnSpc>
                          <a:spcPts val="2000"/>
                        </a:lnSpc>
                        <a:spcBef>
                          <a:spcPts val="0"/>
                        </a:spcBef>
                        <a:spcAft>
                          <a:spcPts val="0"/>
                        </a:spcAft>
                      </a:pPr>
                      <a:r>
                        <a:rPr lang="en-US" sz="1600" dirty="0">
                          <a:solidFill>
                            <a:schemeClr val="bg1"/>
                          </a:solidFill>
                          <a:effectLst/>
                          <a:latin typeface="Calibri" charset="0"/>
                          <a:ea typeface="Calibri" charset="0"/>
                          <a:cs typeface="Arial" charset="0"/>
                        </a:rPr>
                        <a:t>TBI value, mean (±SD)</a:t>
                      </a:r>
                      <a:endParaRPr lang="en-US" sz="1600" dirty="0">
                        <a:solidFill>
                          <a:schemeClr val="bg1"/>
                        </a:solidFill>
                        <a:effectLst/>
                        <a:latin typeface="Calibri" charset="0"/>
                        <a:ea typeface="Calibri" charset="0"/>
                        <a:cs typeface="Times New Roman" charset="0"/>
                      </a:endParaRPr>
                    </a:p>
                  </a:txBody>
                  <a:tcPr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lumMod val="20000"/>
                          <a:lumOff val="80000"/>
                        </a:schemeClr>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bg2">
                        <a:alpha val="80000"/>
                      </a:schemeClr>
                    </a:solidFill>
                  </a:tcPr>
                </a:tc>
                <a:tc>
                  <a:txBody>
                    <a:bodyPr/>
                    <a:lstStyle/>
                    <a:p>
                      <a:pPr marL="0" marR="0" algn="ctr">
                        <a:lnSpc>
                          <a:spcPts val="2000"/>
                        </a:lnSpc>
                        <a:spcBef>
                          <a:spcPts val="0"/>
                        </a:spcBef>
                        <a:spcAft>
                          <a:spcPts val="0"/>
                        </a:spcAft>
                      </a:pPr>
                      <a:r>
                        <a:rPr lang="en-US" sz="1600">
                          <a:solidFill>
                            <a:schemeClr val="bg1"/>
                          </a:solidFill>
                          <a:effectLst/>
                          <a:latin typeface="Calibri" charset="0"/>
                          <a:ea typeface="Calibri" charset="0"/>
                          <a:cs typeface="Arial" charset="0"/>
                        </a:rPr>
                        <a:t>0.49 (±0.14)</a:t>
                      </a:r>
                      <a:endParaRPr lang="en-US" sz="1600">
                        <a:solidFill>
                          <a:schemeClr val="bg1"/>
                        </a:solidFill>
                        <a:effectLst/>
                        <a:latin typeface="Calibri" charset="0"/>
                        <a:ea typeface="Calibri" charset="0"/>
                        <a:cs typeface="Times New Roman" charset="0"/>
                      </a:endParaRPr>
                    </a:p>
                  </a:txBody>
                  <a:tcPr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lumMod val="20000"/>
                          <a:lumOff val="80000"/>
                        </a:schemeClr>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bg2">
                        <a:alpha val="80000"/>
                      </a:schemeClr>
                    </a:solidFill>
                  </a:tcPr>
                </a:tc>
                <a:tc>
                  <a:txBody>
                    <a:bodyPr/>
                    <a:lstStyle/>
                    <a:p>
                      <a:pPr marL="0" marR="0" algn="ctr">
                        <a:lnSpc>
                          <a:spcPts val="2000"/>
                        </a:lnSpc>
                        <a:spcBef>
                          <a:spcPts val="0"/>
                        </a:spcBef>
                        <a:spcAft>
                          <a:spcPts val="0"/>
                        </a:spcAft>
                      </a:pPr>
                      <a:r>
                        <a:rPr lang="en-US" sz="1600">
                          <a:solidFill>
                            <a:schemeClr val="bg1"/>
                          </a:solidFill>
                          <a:effectLst/>
                          <a:latin typeface="Calibri" charset="0"/>
                          <a:ea typeface="Calibri" charset="0"/>
                          <a:cs typeface="Arial" charset="0"/>
                        </a:rPr>
                        <a:t>0.55 (±0.27)</a:t>
                      </a:r>
                      <a:endParaRPr lang="en-US" sz="1600">
                        <a:solidFill>
                          <a:schemeClr val="bg1"/>
                        </a:solidFill>
                        <a:effectLst/>
                        <a:latin typeface="Calibri" charset="0"/>
                        <a:ea typeface="Calibri" charset="0"/>
                        <a:cs typeface="Times New Roman" charset="0"/>
                      </a:endParaRPr>
                    </a:p>
                  </a:txBody>
                  <a:tcPr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lumMod val="20000"/>
                          <a:lumOff val="80000"/>
                        </a:schemeClr>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bg2">
                        <a:alpha val="80000"/>
                      </a:schemeClr>
                    </a:solidFill>
                  </a:tcPr>
                </a:tc>
                <a:extLst>
                  <a:ext uri="{0D108BD9-81ED-4DB2-BD59-A6C34878D82A}">
                    <a16:rowId xmlns:a16="http://schemas.microsoft.com/office/drawing/2014/main" xmlns="" val="10005"/>
                  </a:ext>
                </a:extLst>
              </a:tr>
              <a:tr h="329184">
                <a:tc>
                  <a:txBody>
                    <a:bodyPr/>
                    <a:lstStyle/>
                    <a:p>
                      <a:pPr marL="0" marR="0">
                        <a:lnSpc>
                          <a:spcPts val="2000"/>
                        </a:lnSpc>
                        <a:spcBef>
                          <a:spcPts val="0"/>
                        </a:spcBef>
                        <a:spcAft>
                          <a:spcPts val="0"/>
                        </a:spcAft>
                      </a:pPr>
                      <a:r>
                        <a:rPr lang="en-US" sz="1600" b="1">
                          <a:solidFill>
                            <a:schemeClr val="bg1"/>
                          </a:solidFill>
                          <a:effectLst/>
                          <a:latin typeface="Calibri" charset="0"/>
                          <a:ea typeface="Calibri" charset="0"/>
                          <a:cs typeface="Arial" charset="0"/>
                        </a:rPr>
                        <a:t>Limb symptoms</a:t>
                      </a:r>
                      <a:r>
                        <a:rPr lang="en-US" sz="1600">
                          <a:solidFill>
                            <a:schemeClr val="bg1"/>
                          </a:solidFill>
                          <a:effectLst/>
                          <a:latin typeface="Calibri" charset="0"/>
                          <a:ea typeface="Calibri" charset="0"/>
                          <a:cs typeface="Arial" charset="0"/>
                        </a:rPr>
                        <a:t>, no. (%)</a:t>
                      </a:r>
                      <a:r>
                        <a:rPr lang="en-US" sz="1600" baseline="30000">
                          <a:solidFill>
                            <a:schemeClr val="bg1"/>
                          </a:solidFill>
                          <a:effectLst/>
                          <a:latin typeface="Calibri" charset="0"/>
                          <a:ea typeface="Calibri" charset="0"/>
                          <a:cs typeface="Arial" charset="0"/>
                        </a:rPr>
                        <a:t>†</a:t>
                      </a:r>
                      <a:endParaRPr lang="en-US" sz="1600">
                        <a:solidFill>
                          <a:schemeClr val="bg1"/>
                        </a:solidFill>
                        <a:effectLst/>
                        <a:latin typeface="Calibri" charset="0"/>
                        <a:ea typeface="Calibri" charset="0"/>
                        <a:cs typeface="Times New Roman" charset="0"/>
                      </a:endParaRPr>
                    </a:p>
                  </a:txBody>
                  <a:tcPr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5">
                        <a:alpha val="10000"/>
                      </a:schemeClr>
                    </a:solidFill>
                  </a:tcPr>
                </a:tc>
                <a:tc>
                  <a:txBody>
                    <a:bodyPr/>
                    <a:lstStyle/>
                    <a:p>
                      <a:pPr marL="0" marR="0" algn="ctr">
                        <a:lnSpc>
                          <a:spcPts val="2000"/>
                        </a:lnSpc>
                        <a:spcBef>
                          <a:spcPts val="0"/>
                        </a:spcBef>
                        <a:spcAft>
                          <a:spcPts val="0"/>
                        </a:spcAft>
                      </a:pPr>
                      <a:r>
                        <a:rPr lang="en-US" sz="1600">
                          <a:solidFill>
                            <a:schemeClr val="bg1"/>
                          </a:solidFill>
                          <a:effectLst/>
                          <a:latin typeface="Calibri" charset="0"/>
                          <a:ea typeface="Calibri" charset="0"/>
                          <a:cs typeface="Arial" charset="0"/>
                        </a:rPr>
                        <a:t> </a:t>
                      </a:r>
                      <a:endParaRPr lang="en-US" sz="1600">
                        <a:solidFill>
                          <a:schemeClr val="bg1"/>
                        </a:solidFill>
                        <a:effectLst/>
                        <a:latin typeface="Calibri" charset="0"/>
                        <a:ea typeface="Calibri" charset="0"/>
                        <a:cs typeface="Times New Roman" charset="0"/>
                      </a:endParaRPr>
                    </a:p>
                  </a:txBody>
                  <a:tcPr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5">
                        <a:alpha val="10000"/>
                      </a:schemeClr>
                    </a:solidFill>
                  </a:tcPr>
                </a:tc>
                <a:tc>
                  <a:txBody>
                    <a:bodyPr/>
                    <a:lstStyle/>
                    <a:p>
                      <a:pPr marL="0" marR="0" algn="ctr">
                        <a:lnSpc>
                          <a:spcPts val="2000"/>
                        </a:lnSpc>
                        <a:spcBef>
                          <a:spcPts val="0"/>
                        </a:spcBef>
                        <a:spcAft>
                          <a:spcPts val="0"/>
                        </a:spcAft>
                      </a:pPr>
                      <a:r>
                        <a:rPr lang="en-US" sz="1600">
                          <a:solidFill>
                            <a:schemeClr val="bg1"/>
                          </a:solidFill>
                          <a:effectLst/>
                          <a:latin typeface="Calibri" charset="0"/>
                          <a:ea typeface="Calibri" charset="0"/>
                          <a:cs typeface="Arial" charset="0"/>
                        </a:rPr>
                        <a:t> </a:t>
                      </a:r>
                      <a:endParaRPr lang="en-US" sz="1600">
                        <a:solidFill>
                          <a:schemeClr val="bg1"/>
                        </a:solidFill>
                        <a:effectLst/>
                        <a:latin typeface="Calibri" charset="0"/>
                        <a:ea typeface="Calibri" charset="0"/>
                        <a:cs typeface="Times New Roman" charset="0"/>
                      </a:endParaRPr>
                    </a:p>
                  </a:txBody>
                  <a:tcPr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5">
                        <a:alpha val="10000"/>
                      </a:schemeClr>
                    </a:solidFill>
                  </a:tcPr>
                </a:tc>
                <a:extLst>
                  <a:ext uri="{0D108BD9-81ED-4DB2-BD59-A6C34878D82A}">
                    <a16:rowId xmlns:a16="http://schemas.microsoft.com/office/drawing/2014/main" xmlns="" val="10006"/>
                  </a:ext>
                </a:extLst>
              </a:tr>
              <a:tr h="329184">
                <a:tc>
                  <a:txBody>
                    <a:bodyPr/>
                    <a:lstStyle/>
                    <a:p>
                      <a:pPr marL="182880" marR="0">
                        <a:lnSpc>
                          <a:spcPts val="2000"/>
                        </a:lnSpc>
                        <a:spcBef>
                          <a:spcPts val="0"/>
                        </a:spcBef>
                        <a:spcAft>
                          <a:spcPts val="0"/>
                        </a:spcAft>
                      </a:pPr>
                      <a:r>
                        <a:rPr lang="en-US" sz="1600">
                          <a:solidFill>
                            <a:schemeClr val="bg1"/>
                          </a:solidFill>
                          <a:effectLst/>
                          <a:latin typeface="Calibri" charset="0"/>
                          <a:ea typeface="Calibri" charset="0"/>
                          <a:cs typeface="Arial" charset="0"/>
                        </a:rPr>
                        <a:t>Asymptomatic</a:t>
                      </a:r>
                      <a:r>
                        <a:rPr lang="en-US" sz="1600" baseline="30000">
                          <a:solidFill>
                            <a:schemeClr val="bg1"/>
                          </a:solidFill>
                          <a:effectLst/>
                          <a:latin typeface="Calibri" charset="0"/>
                          <a:ea typeface="Calibri" charset="0"/>
                          <a:cs typeface="Arial" charset="0"/>
                        </a:rPr>
                        <a:t>‡</a:t>
                      </a:r>
                      <a:endParaRPr lang="en-US" sz="1600">
                        <a:solidFill>
                          <a:schemeClr val="bg1"/>
                        </a:solidFill>
                        <a:effectLst/>
                        <a:latin typeface="Calibri" charset="0"/>
                        <a:ea typeface="Calibri" charset="0"/>
                        <a:cs typeface="Times New Roman" charset="0"/>
                      </a:endParaRPr>
                    </a:p>
                  </a:txBody>
                  <a:tcPr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5">
                        <a:alpha val="10000"/>
                      </a:schemeClr>
                    </a:solidFill>
                  </a:tcPr>
                </a:tc>
                <a:tc>
                  <a:txBody>
                    <a:bodyPr/>
                    <a:lstStyle/>
                    <a:p>
                      <a:pPr marL="0" marR="0" algn="ctr">
                        <a:lnSpc>
                          <a:spcPts val="2000"/>
                        </a:lnSpc>
                        <a:spcBef>
                          <a:spcPts val="0"/>
                        </a:spcBef>
                        <a:spcAft>
                          <a:spcPts val="0"/>
                        </a:spcAft>
                      </a:pPr>
                      <a:r>
                        <a:rPr lang="en-US" sz="1600">
                          <a:solidFill>
                            <a:schemeClr val="bg1"/>
                          </a:solidFill>
                          <a:effectLst/>
                          <a:latin typeface="Calibri" charset="0"/>
                          <a:ea typeface="Calibri" charset="0"/>
                          <a:cs typeface="Arial" charset="0"/>
                        </a:rPr>
                        <a:t>1309 (18.9)</a:t>
                      </a:r>
                      <a:endParaRPr lang="en-US" sz="1600">
                        <a:solidFill>
                          <a:schemeClr val="bg1"/>
                        </a:solidFill>
                        <a:effectLst/>
                        <a:latin typeface="Calibri" charset="0"/>
                        <a:ea typeface="Calibri" charset="0"/>
                        <a:cs typeface="Times New Roman" charset="0"/>
                      </a:endParaRPr>
                    </a:p>
                  </a:txBody>
                  <a:tcPr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5">
                        <a:alpha val="10000"/>
                      </a:schemeClr>
                    </a:solidFill>
                  </a:tcPr>
                </a:tc>
                <a:tc>
                  <a:txBody>
                    <a:bodyPr/>
                    <a:lstStyle/>
                    <a:p>
                      <a:pPr marL="0" marR="0" algn="ctr">
                        <a:lnSpc>
                          <a:spcPts val="2000"/>
                        </a:lnSpc>
                        <a:spcBef>
                          <a:spcPts val="0"/>
                        </a:spcBef>
                        <a:spcAft>
                          <a:spcPts val="0"/>
                        </a:spcAft>
                      </a:pPr>
                      <a:r>
                        <a:rPr lang="en-US" sz="1600">
                          <a:solidFill>
                            <a:schemeClr val="bg1"/>
                          </a:solidFill>
                          <a:effectLst/>
                          <a:latin typeface="Calibri" charset="0"/>
                          <a:ea typeface="Calibri" charset="0"/>
                          <a:cs typeface="Arial" charset="0"/>
                        </a:rPr>
                        <a:t>1292 (18.6)</a:t>
                      </a:r>
                      <a:endParaRPr lang="en-US" sz="1600">
                        <a:solidFill>
                          <a:schemeClr val="bg1"/>
                        </a:solidFill>
                        <a:effectLst/>
                        <a:latin typeface="Calibri" charset="0"/>
                        <a:ea typeface="Calibri" charset="0"/>
                        <a:cs typeface="Times New Roman" charset="0"/>
                      </a:endParaRPr>
                    </a:p>
                  </a:txBody>
                  <a:tcPr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5">
                        <a:alpha val="10000"/>
                      </a:schemeClr>
                    </a:solidFill>
                  </a:tcPr>
                </a:tc>
                <a:extLst>
                  <a:ext uri="{0D108BD9-81ED-4DB2-BD59-A6C34878D82A}">
                    <a16:rowId xmlns:a16="http://schemas.microsoft.com/office/drawing/2014/main" xmlns="" val="10007"/>
                  </a:ext>
                </a:extLst>
              </a:tr>
              <a:tr h="329184">
                <a:tc>
                  <a:txBody>
                    <a:bodyPr/>
                    <a:lstStyle/>
                    <a:p>
                      <a:pPr marL="182880" marR="0">
                        <a:lnSpc>
                          <a:spcPts val="2000"/>
                        </a:lnSpc>
                        <a:spcBef>
                          <a:spcPts val="0"/>
                        </a:spcBef>
                        <a:spcAft>
                          <a:spcPts val="0"/>
                        </a:spcAft>
                      </a:pPr>
                      <a:r>
                        <a:rPr lang="en-US" sz="1600">
                          <a:solidFill>
                            <a:schemeClr val="bg1"/>
                          </a:solidFill>
                          <a:effectLst/>
                          <a:latin typeface="Calibri" charset="0"/>
                          <a:ea typeface="Calibri" charset="0"/>
                          <a:cs typeface="Arial" charset="0"/>
                        </a:rPr>
                        <a:t>Mild/moderate claudication</a:t>
                      </a:r>
                      <a:endParaRPr lang="en-US" sz="1600">
                        <a:solidFill>
                          <a:schemeClr val="bg1"/>
                        </a:solidFill>
                        <a:effectLst/>
                        <a:latin typeface="Calibri" charset="0"/>
                        <a:ea typeface="Calibri" charset="0"/>
                        <a:cs typeface="Times New Roman" charset="0"/>
                      </a:endParaRPr>
                    </a:p>
                  </a:txBody>
                  <a:tcPr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5">
                        <a:alpha val="10000"/>
                      </a:schemeClr>
                    </a:solidFill>
                  </a:tcPr>
                </a:tc>
                <a:tc>
                  <a:txBody>
                    <a:bodyPr/>
                    <a:lstStyle/>
                    <a:p>
                      <a:pPr marL="0" marR="0" algn="ctr">
                        <a:lnSpc>
                          <a:spcPts val="2000"/>
                        </a:lnSpc>
                        <a:spcBef>
                          <a:spcPts val="0"/>
                        </a:spcBef>
                        <a:spcAft>
                          <a:spcPts val="0"/>
                        </a:spcAft>
                      </a:pPr>
                      <a:r>
                        <a:rPr lang="en-US" sz="1600">
                          <a:solidFill>
                            <a:schemeClr val="bg1"/>
                          </a:solidFill>
                          <a:effectLst/>
                          <a:latin typeface="Calibri" charset="0"/>
                          <a:ea typeface="Calibri" charset="0"/>
                          <a:cs typeface="Arial" charset="0"/>
                        </a:rPr>
                        <a:t>3674 (53.0)</a:t>
                      </a:r>
                      <a:endParaRPr lang="en-US" sz="1600">
                        <a:solidFill>
                          <a:schemeClr val="bg1"/>
                        </a:solidFill>
                        <a:effectLst/>
                        <a:latin typeface="Calibri" charset="0"/>
                        <a:ea typeface="Calibri" charset="0"/>
                        <a:cs typeface="Times New Roman" charset="0"/>
                      </a:endParaRPr>
                    </a:p>
                  </a:txBody>
                  <a:tcPr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5">
                        <a:alpha val="10000"/>
                      </a:schemeClr>
                    </a:solidFill>
                  </a:tcPr>
                </a:tc>
                <a:tc>
                  <a:txBody>
                    <a:bodyPr/>
                    <a:lstStyle/>
                    <a:p>
                      <a:pPr marL="0" marR="0" algn="ctr">
                        <a:lnSpc>
                          <a:spcPts val="2000"/>
                        </a:lnSpc>
                        <a:spcBef>
                          <a:spcPts val="0"/>
                        </a:spcBef>
                        <a:spcAft>
                          <a:spcPts val="0"/>
                        </a:spcAft>
                      </a:pPr>
                      <a:r>
                        <a:rPr lang="en-US" sz="1600">
                          <a:solidFill>
                            <a:schemeClr val="bg1"/>
                          </a:solidFill>
                          <a:effectLst/>
                          <a:latin typeface="Calibri" charset="0"/>
                          <a:ea typeface="Calibri" charset="0"/>
                          <a:cs typeface="Arial" charset="0"/>
                        </a:rPr>
                        <a:t>3736 (53.7)</a:t>
                      </a:r>
                      <a:endParaRPr lang="en-US" sz="1600">
                        <a:solidFill>
                          <a:schemeClr val="bg1"/>
                        </a:solidFill>
                        <a:effectLst/>
                        <a:latin typeface="Calibri" charset="0"/>
                        <a:ea typeface="Calibri" charset="0"/>
                        <a:cs typeface="Times New Roman" charset="0"/>
                      </a:endParaRPr>
                    </a:p>
                  </a:txBody>
                  <a:tcPr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5">
                        <a:alpha val="10000"/>
                      </a:schemeClr>
                    </a:solidFill>
                  </a:tcPr>
                </a:tc>
                <a:extLst>
                  <a:ext uri="{0D108BD9-81ED-4DB2-BD59-A6C34878D82A}">
                    <a16:rowId xmlns:a16="http://schemas.microsoft.com/office/drawing/2014/main" xmlns="" val="10008"/>
                  </a:ext>
                </a:extLst>
              </a:tr>
              <a:tr h="329184">
                <a:tc>
                  <a:txBody>
                    <a:bodyPr/>
                    <a:lstStyle/>
                    <a:p>
                      <a:pPr marL="182880" marR="0">
                        <a:lnSpc>
                          <a:spcPts val="2000"/>
                        </a:lnSpc>
                        <a:spcBef>
                          <a:spcPts val="0"/>
                        </a:spcBef>
                        <a:spcAft>
                          <a:spcPts val="0"/>
                        </a:spcAft>
                      </a:pPr>
                      <a:r>
                        <a:rPr lang="en-US" sz="1600">
                          <a:solidFill>
                            <a:schemeClr val="bg1"/>
                          </a:solidFill>
                          <a:effectLst/>
                          <a:latin typeface="Calibri" charset="0"/>
                          <a:ea typeface="Calibri" charset="0"/>
                          <a:cs typeface="Arial" charset="0"/>
                        </a:rPr>
                        <a:t>Severe claudication</a:t>
                      </a:r>
                      <a:endParaRPr lang="en-US" sz="1600">
                        <a:solidFill>
                          <a:schemeClr val="bg1"/>
                        </a:solidFill>
                        <a:effectLst/>
                        <a:latin typeface="Calibri" charset="0"/>
                        <a:ea typeface="Calibri" charset="0"/>
                        <a:cs typeface="Times New Roman" charset="0"/>
                      </a:endParaRPr>
                    </a:p>
                  </a:txBody>
                  <a:tcPr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5">
                        <a:alpha val="10000"/>
                      </a:schemeClr>
                    </a:solidFill>
                  </a:tcPr>
                </a:tc>
                <a:tc>
                  <a:txBody>
                    <a:bodyPr/>
                    <a:lstStyle/>
                    <a:p>
                      <a:pPr marL="0" marR="0" algn="ctr">
                        <a:lnSpc>
                          <a:spcPts val="2000"/>
                        </a:lnSpc>
                        <a:spcBef>
                          <a:spcPts val="0"/>
                        </a:spcBef>
                        <a:spcAft>
                          <a:spcPts val="0"/>
                        </a:spcAft>
                      </a:pPr>
                      <a:r>
                        <a:rPr lang="en-US" sz="1600">
                          <a:solidFill>
                            <a:schemeClr val="bg1"/>
                          </a:solidFill>
                          <a:effectLst/>
                          <a:latin typeface="Calibri" charset="0"/>
                          <a:ea typeface="Calibri" charset="0"/>
                          <a:cs typeface="Arial" charset="0"/>
                        </a:rPr>
                        <a:t>1620 (23.4)</a:t>
                      </a:r>
                      <a:endParaRPr lang="en-US" sz="1600">
                        <a:solidFill>
                          <a:schemeClr val="bg1"/>
                        </a:solidFill>
                        <a:effectLst/>
                        <a:latin typeface="Calibri" charset="0"/>
                        <a:ea typeface="Calibri" charset="0"/>
                        <a:cs typeface="Times New Roman" charset="0"/>
                      </a:endParaRPr>
                    </a:p>
                  </a:txBody>
                  <a:tcPr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5">
                        <a:alpha val="10000"/>
                      </a:schemeClr>
                    </a:solidFill>
                  </a:tcPr>
                </a:tc>
                <a:tc>
                  <a:txBody>
                    <a:bodyPr/>
                    <a:lstStyle/>
                    <a:p>
                      <a:pPr marL="0" marR="0" algn="ctr">
                        <a:lnSpc>
                          <a:spcPts val="2000"/>
                        </a:lnSpc>
                        <a:spcBef>
                          <a:spcPts val="0"/>
                        </a:spcBef>
                        <a:spcAft>
                          <a:spcPts val="0"/>
                        </a:spcAft>
                      </a:pPr>
                      <a:r>
                        <a:rPr lang="en-US" sz="1600">
                          <a:solidFill>
                            <a:schemeClr val="bg1"/>
                          </a:solidFill>
                          <a:effectLst/>
                          <a:latin typeface="Calibri" charset="0"/>
                          <a:ea typeface="Calibri" charset="0"/>
                          <a:cs typeface="Arial" charset="0"/>
                        </a:rPr>
                        <a:t>1608 (23.1)</a:t>
                      </a:r>
                      <a:endParaRPr lang="en-US" sz="1600">
                        <a:solidFill>
                          <a:schemeClr val="bg1"/>
                        </a:solidFill>
                        <a:effectLst/>
                        <a:latin typeface="Calibri" charset="0"/>
                        <a:ea typeface="Calibri" charset="0"/>
                        <a:cs typeface="Times New Roman" charset="0"/>
                      </a:endParaRPr>
                    </a:p>
                  </a:txBody>
                  <a:tcPr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5">
                        <a:alpha val="10000"/>
                      </a:schemeClr>
                    </a:solidFill>
                  </a:tcPr>
                </a:tc>
                <a:extLst>
                  <a:ext uri="{0D108BD9-81ED-4DB2-BD59-A6C34878D82A}">
                    <a16:rowId xmlns:a16="http://schemas.microsoft.com/office/drawing/2014/main" xmlns="" val="10009"/>
                  </a:ext>
                </a:extLst>
              </a:tr>
              <a:tr h="329184">
                <a:tc>
                  <a:txBody>
                    <a:bodyPr/>
                    <a:lstStyle/>
                    <a:p>
                      <a:pPr marL="182880" marR="0">
                        <a:lnSpc>
                          <a:spcPts val="2000"/>
                        </a:lnSpc>
                        <a:spcBef>
                          <a:spcPts val="0"/>
                        </a:spcBef>
                        <a:spcAft>
                          <a:spcPts val="0"/>
                        </a:spcAft>
                      </a:pPr>
                      <a:r>
                        <a:rPr lang="en-US" sz="1600">
                          <a:solidFill>
                            <a:schemeClr val="bg1"/>
                          </a:solidFill>
                          <a:effectLst/>
                          <a:latin typeface="Calibri" charset="0"/>
                          <a:ea typeface="Calibri" charset="0"/>
                          <a:cs typeface="Arial" charset="0"/>
                        </a:rPr>
                        <a:t>Rest pain</a:t>
                      </a:r>
                      <a:endParaRPr lang="en-US" sz="1600">
                        <a:solidFill>
                          <a:schemeClr val="bg1"/>
                        </a:solidFill>
                        <a:effectLst/>
                        <a:latin typeface="Calibri" charset="0"/>
                        <a:ea typeface="Calibri" charset="0"/>
                        <a:cs typeface="Times New Roman" charset="0"/>
                      </a:endParaRPr>
                    </a:p>
                  </a:txBody>
                  <a:tcPr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5">
                        <a:alpha val="10000"/>
                      </a:schemeClr>
                    </a:solidFill>
                  </a:tcPr>
                </a:tc>
                <a:tc>
                  <a:txBody>
                    <a:bodyPr/>
                    <a:lstStyle/>
                    <a:p>
                      <a:pPr marL="0" marR="0" algn="ctr">
                        <a:lnSpc>
                          <a:spcPts val="2000"/>
                        </a:lnSpc>
                        <a:spcBef>
                          <a:spcPts val="0"/>
                        </a:spcBef>
                        <a:spcAft>
                          <a:spcPts val="0"/>
                        </a:spcAft>
                      </a:pPr>
                      <a:r>
                        <a:rPr lang="en-US" sz="1600">
                          <a:solidFill>
                            <a:schemeClr val="bg1"/>
                          </a:solidFill>
                          <a:effectLst/>
                          <a:latin typeface="Calibri" charset="0"/>
                          <a:ea typeface="Calibri" charset="0"/>
                          <a:cs typeface="Arial" charset="0"/>
                        </a:rPr>
                        <a:t>186 (2.7)</a:t>
                      </a:r>
                      <a:endParaRPr lang="en-US" sz="1600">
                        <a:solidFill>
                          <a:schemeClr val="bg1"/>
                        </a:solidFill>
                        <a:effectLst/>
                        <a:latin typeface="Calibri" charset="0"/>
                        <a:ea typeface="Calibri" charset="0"/>
                        <a:cs typeface="Times New Roman" charset="0"/>
                      </a:endParaRPr>
                    </a:p>
                  </a:txBody>
                  <a:tcPr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5">
                        <a:alpha val="10000"/>
                      </a:schemeClr>
                    </a:solidFill>
                  </a:tcPr>
                </a:tc>
                <a:tc>
                  <a:txBody>
                    <a:bodyPr/>
                    <a:lstStyle/>
                    <a:p>
                      <a:pPr marL="0" marR="0" algn="ctr">
                        <a:lnSpc>
                          <a:spcPts val="2000"/>
                        </a:lnSpc>
                        <a:spcBef>
                          <a:spcPts val="0"/>
                        </a:spcBef>
                        <a:spcAft>
                          <a:spcPts val="0"/>
                        </a:spcAft>
                      </a:pPr>
                      <a:r>
                        <a:rPr lang="en-US" sz="1600">
                          <a:solidFill>
                            <a:schemeClr val="bg1"/>
                          </a:solidFill>
                          <a:effectLst/>
                          <a:latin typeface="Calibri" charset="0"/>
                          <a:ea typeface="Calibri" charset="0"/>
                          <a:cs typeface="Arial" charset="0"/>
                        </a:rPr>
                        <a:t>192 (2.8)</a:t>
                      </a:r>
                      <a:endParaRPr lang="en-US" sz="1600">
                        <a:solidFill>
                          <a:schemeClr val="bg1"/>
                        </a:solidFill>
                        <a:effectLst/>
                        <a:latin typeface="Calibri" charset="0"/>
                        <a:ea typeface="Calibri" charset="0"/>
                        <a:cs typeface="Times New Roman" charset="0"/>
                      </a:endParaRPr>
                    </a:p>
                  </a:txBody>
                  <a:tcPr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5">
                        <a:alpha val="10000"/>
                      </a:schemeClr>
                    </a:solidFill>
                  </a:tcPr>
                </a:tc>
                <a:extLst>
                  <a:ext uri="{0D108BD9-81ED-4DB2-BD59-A6C34878D82A}">
                    <a16:rowId xmlns:a16="http://schemas.microsoft.com/office/drawing/2014/main" xmlns="" val="10010"/>
                  </a:ext>
                </a:extLst>
              </a:tr>
              <a:tr h="329184">
                <a:tc>
                  <a:txBody>
                    <a:bodyPr/>
                    <a:lstStyle/>
                    <a:p>
                      <a:pPr marL="182880" marR="0">
                        <a:lnSpc>
                          <a:spcPts val="2000"/>
                        </a:lnSpc>
                        <a:spcBef>
                          <a:spcPts val="0"/>
                        </a:spcBef>
                        <a:spcAft>
                          <a:spcPts val="0"/>
                        </a:spcAft>
                      </a:pPr>
                      <a:r>
                        <a:rPr lang="en-US" sz="1600">
                          <a:solidFill>
                            <a:schemeClr val="bg1"/>
                          </a:solidFill>
                          <a:effectLst/>
                          <a:latin typeface="Calibri" charset="0"/>
                          <a:ea typeface="Calibri" charset="0"/>
                          <a:cs typeface="Arial" charset="0"/>
                        </a:rPr>
                        <a:t>Minor tissue loss </a:t>
                      </a:r>
                      <a:r>
                        <a:rPr lang="en-US" sz="1200">
                          <a:solidFill>
                            <a:schemeClr val="bg1"/>
                          </a:solidFill>
                          <a:effectLst/>
                          <a:latin typeface="Calibri" charset="0"/>
                          <a:ea typeface="Calibri" charset="0"/>
                          <a:cs typeface="Arial" charset="0"/>
                        </a:rPr>
                        <a:t>(ischemic ulceration not exceeding</a:t>
                      </a:r>
                      <a:r>
                        <a:rPr lang="en-US" sz="1200" baseline="0">
                          <a:solidFill>
                            <a:schemeClr val="bg1"/>
                          </a:solidFill>
                          <a:effectLst/>
                          <a:latin typeface="Calibri" charset="0"/>
                          <a:ea typeface="Calibri" charset="0"/>
                          <a:cs typeface="Times New Roman" charset="0"/>
                        </a:rPr>
                        <a:t> </a:t>
                      </a:r>
                      <a:r>
                        <a:rPr lang="en-US" sz="1200">
                          <a:solidFill>
                            <a:schemeClr val="bg1"/>
                          </a:solidFill>
                          <a:effectLst/>
                          <a:latin typeface="Calibri" charset="0"/>
                          <a:ea typeface="Calibri" charset="0"/>
                          <a:cs typeface="Arial" charset="0"/>
                        </a:rPr>
                        <a:t>ulcer of the digits of the foot)</a:t>
                      </a:r>
                      <a:endParaRPr lang="en-US" sz="1600">
                        <a:solidFill>
                          <a:schemeClr val="bg1"/>
                        </a:solidFill>
                        <a:effectLst/>
                        <a:latin typeface="Calibri" charset="0"/>
                        <a:ea typeface="Calibri" charset="0"/>
                        <a:cs typeface="Times New Roman" charset="0"/>
                      </a:endParaRPr>
                    </a:p>
                  </a:txBody>
                  <a:tcPr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5">
                        <a:alpha val="10000"/>
                      </a:schemeClr>
                    </a:solidFill>
                  </a:tcPr>
                </a:tc>
                <a:tc>
                  <a:txBody>
                    <a:bodyPr/>
                    <a:lstStyle/>
                    <a:p>
                      <a:pPr marL="0" marR="0" algn="ctr">
                        <a:lnSpc>
                          <a:spcPts val="2000"/>
                        </a:lnSpc>
                        <a:spcBef>
                          <a:spcPts val="0"/>
                        </a:spcBef>
                        <a:spcAft>
                          <a:spcPts val="0"/>
                        </a:spcAft>
                      </a:pPr>
                      <a:r>
                        <a:rPr lang="en-US" sz="1600">
                          <a:solidFill>
                            <a:schemeClr val="bg1"/>
                          </a:solidFill>
                          <a:effectLst/>
                          <a:latin typeface="Calibri" charset="0"/>
                          <a:ea typeface="Calibri" charset="0"/>
                          <a:cs typeface="Arial" charset="0"/>
                        </a:rPr>
                        <a:t>107 (1.5)</a:t>
                      </a:r>
                      <a:endParaRPr lang="en-US" sz="1600">
                        <a:solidFill>
                          <a:schemeClr val="bg1"/>
                        </a:solidFill>
                        <a:effectLst/>
                        <a:latin typeface="Calibri" charset="0"/>
                        <a:ea typeface="Calibri" charset="0"/>
                        <a:cs typeface="Times New Roman" charset="0"/>
                      </a:endParaRPr>
                    </a:p>
                  </a:txBody>
                  <a:tcPr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5">
                        <a:alpha val="10000"/>
                      </a:schemeClr>
                    </a:solidFill>
                  </a:tcPr>
                </a:tc>
                <a:tc>
                  <a:txBody>
                    <a:bodyPr/>
                    <a:lstStyle/>
                    <a:p>
                      <a:pPr marL="0" marR="0" algn="ctr">
                        <a:lnSpc>
                          <a:spcPts val="2000"/>
                        </a:lnSpc>
                        <a:spcBef>
                          <a:spcPts val="0"/>
                        </a:spcBef>
                        <a:spcAft>
                          <a:spcPts val="0"/>
                        </a:spcAft>
                      </a:pPr>
                      <a:r>
                        <a:rPr lang="en-US" sz="1600">
                          <a:solidFill>
                            <a:schemeClr val="bg1"/>
                          </a:solidFill>
                          <a:effectLst/>
                          <a:latin typeface="Calibri" charset="0"/>
                          <a:ea typeface="Calibri" charset="0"/>
                          <a:cs typeface="Arial" charset="0"/>
                        </a:rPr>
                        <a:t>100 (1.4)</a:t>
                      </a:r>
                      <a:endParaRPr lang="en-US" sz="1600">
                        <a:solidFill>
                          <a:schemeClr val="bg1"/>
                        </a:solidFill>
                        <a:effectLst/>
                        <a:latin typeface="Calibri" charset="0"/>
                        <a:ea typeface="Calibri" charset="0"/>
                        <a:cs typeface="Times New Roman" charset="0"/>
                      </a:endParaRPr>
                    </a:p>
                  </a:txBody>
                  <a:tcPr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5">
                        <a:alpha val="10000"/>
                      </a:schemeClr>
                    </a:solidFill>
                  </a:tcPr>
                </a:tc>
                <a:extLst>
                  <a:ext uri="{0D108BD9-81ED-4DB2-BD59-A6C34878D82A}">
                    <a16:rowId xmlns:a16="http://schemas.microsoft.com/office/drawing/2014/main" xmlns="" val="10011"/>
                  </a:ext>
                </a:extLst>
              </a:tr>
              <a:tr h="329184">
                <a:tc>
                  <a:txBody>
                    <a:bodyPr/>
                    <a:lstStyle/>
                    <a:p>
                      <a:pPr marL="182880" marR="0">
                        <a:lnSpc>
                          <a:spcPts val="2000"/>
                        </a:lnSpc>
                        <a:spcBef>
                          <a:spcPts val="0"/>
                        </a:spcBef>
                        <a:spcAft>
                          <a:spcPts val="0"/>
                        </a:spcAft>
                      </a:pPr>
                      <a:r>
                        <a:rPr lang="en-US" sz="1600">
                          <a:solidFill>
                            <a:schemeClr val="bg1"/>
                          </a:solidFill>
                          <a:effectLst/>
                          <a:latin typeface="Calibri" charset="0"/>
                          <a:ea typeface="Calibri" charset="0"/>
                          <a:cs typeface="Arial" charset="0"/>
                        </a:rPr>
                        <a:t>Major tissue loss </a:t>
                      </a:r>
                      <a:r>
                        <a:rPr lang="en-US" sz="1200">
                          <a:solidFill>
                            <a:schemeClr val="bg1"/>
                          </a:solidFill>
                          <a:effectLst/>
                          <a:latin typeface="Calibri" charset="0"/>
                          <a:ea typeface="Calibri" charset="0"/>
                          <a:cs typeface="Arial" charset="0"/>
                        </a:rPr>
                        <a:t>(severe ischemic ulcers or</a:t>
                      </a:r>
                      <a:r>
                        <a:rPr lang="en-US" sz="1200" baseline="0">
                          <a:solidFill>
                            <a:schemeClr val="bg1"/>
                          </a:solidFill>
                          <a:effectLst/>
                          <a:latin typeface="Calibri" charset="0"/>
                          <a:ea typeface="Calibri" charset="0"/>
                          <a:cs typeface="Times New Roman" charset="0"/>
                        </a:rPr>
                        <a:t> </a:t>
                      </a:r>
                      <a:r>
                        <a:rPr lang="en-US" sz="1200">
                          <a:solidFill>
                            <a:schemeClr val="bg1"/>
                          </a:solidFill>
                          <a:effectLst/>
                          <a:latin typeface="Calibri" charset="0"/>
                          <a:ea typeface="Calibri" charset="0"/>
                          <a:cs typeface="Arial" charset="0"/>
                        </a:rPr>
                        <a:t>frank gangrene)</a:t>
                      </a:r>
                      <a:endParaRPr lang="en-US" sz="1600">
                        <a:solidFill>
                          <a:schemeClr val="bg1"/>
                        </a:solidFill>
                        <a:effectLst/>
                        <a:latin typeface="Calibri" charset="0"/>
                        <a:ea typeface="Calibri" charset="0"/>
                        <a:cs typeface="Times New Roman" charset="0"/>
                      </a:endParaRPr>
                    </a:p>
                  </a:txBody>
                  <a:tcPr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accent5">
                        <a:alpha val="10000"/>
                      </a:schemeClr>
                    </a:solidFill>
                  </a:tcPr>
                </a:tc>
                <a:tc>
                  <a:txBody>
                    <a:bodyPr/>
                    <a:lstStyle/>
                    <a:p>
                      <a:pPr marL="0" marR="0" algn="ctr">
                        <a:lnSpc>
                          <a:spcPts val="2000"/>
                        </a:lnSpc>
                        <a:spcBef>
                          <a:spcPts val="0"/>
                        </a:spcBef>
                        <a:spcAft>
                          <a:spcPts val="0"/>
                        </a:spcAft>
                      </a:pPr>
                      <a:r>
                        <a:rPr lang="en-US" sz="1600">
                          <a:solidFill>
                            <a:schemeClr val="bg1"/>
                          </a:solidFill>
                          <a:effectLst/>
                          <a:latin typeface="Calibri" charset="0"/>
                          <a:ea typeface="Calibri" charset="0"/>
                          <a:cs typeface="Arial" charset="0"/>
                        </a:rPr>
                        <a:t>33 (0.5)</a:t>
                      </a:r>
                      <a:endParaRPr lang="en-US" sz="1600">
                        <a:solidFill>
                          <a:schemeClr val="bg1"/>
                        </a:solidFill>
                        <a:effectLst/>
                        <a:latin typeface="Calibri" charset="0"/>
                        <a:ea typeface="Calibri" charset="0"/>
                        <a:cs typeface="Times New Roman" charset="0"/>
                      </a:endParaRPr>
                    </a:p>
                  </a:txBody>
                  <a:tcPr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accent5">
                        <a:alpha val="10000"/>
                      </a:schemeClr>
                    </a:solidFill>
                  </a:tcPr>
                </a:tc>
                <a:tc>
                  <a:txBody>
                    <a:bodyPr/>
                    <a:lstStyle/>
                    <a:p>
                      <a:pPr marL="0" marR="0" algn="ctr">
                        <a:lnSpc>
                          <a:spcPts val="2000"/>
                        </a:lnSpc>
                        <a:spcBef>
                          <a:spcPts val="0"/>
                        </a:spcBef>
                        <a:spcAft>
                          <a:spcPts val="0"/>
                        </a:spcAft>
                      </a:pPr>
                      <a:r>
                        <a:rPr lang="en-US" sz="1600">
                          <a:solidFill>
                            <a:schemeClr val="bg1"/>
                          </a:solidFill>
                          <a:effectLst/>
                          <a:latin typeface="Calibri" charset="0"/>
                          <a:ea typeface="Calibri" charset="0"/>
                          <a:cs typeface="Arial" charset="0"/>
                        </a:rPr>
                        <a:t>25 (0.4)</a:t>
                      </a:r>
                      <a:endParaRPr lang="en-US" sz="1600">
                        <a:solidFill>
                          <a:schemeClr val="bg1"/>
                        </a:solidFill>
                        <a:effectLst/>
                        <a:latin typeface="Calibri" charset="0"/>
                        <a:ea typeface="Calibri" charset="0"/>
                        <a:cs typeface="Times New Roman" charset="0"/>
                      </a:endParaRPr>
                    </a:p>
                  </a:txBody>
                  <a:tcPr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accent5">
                        <a:alpha val="10000"/>
                      </a:schemeClr>
                    </a:solidFill>
                  </a:tcPr>
                </a:tc>
                <a:extLst>
                  <a:ext uri="{0D108BD9-81ED-4DB2-BD59-A6C34878D82A}">
                    <a16:rowId xmlns:a16="http://schemas.microsoft.com/office/drawing/2014/main" xmlns="" val="10012"/>
                  </a:ext>
                </a:extLst>
              </a:tr>
              <a:tr h="329184">
                <a:tc>
                  <a:txBody>
                    <a:bodyPr/>
                    <a:lstStyle/>
                    <a:p>
                      <a:pPr marL="0" marR="0">
                        <a:lnSpc>
                          <a:spcPts val="2000"/>
                        </a:lnSpc>
                        <a:spcBef>
                          <a:spcPts val="0"/>
                        </a:spcBef>
                        <a:spcAft>
                          <a:spcPts val="0"/>
                        </a:spcAft>
                      </a:pPr>
                      <a:r>
                        <a:rPr lang="en-US" sz="1600" b="1">
                          <a:solidFill>
                            <a:schemeClr val="bg1"/>
                          </a:solidFill>
                          <a:effectLst/>
                          <a:latin typeface="Calibri" charset="0"/>
                          <a:ea typeface="Calibri" charset="0"/>
                          <a:cs typeface="Arial" charset="0"/>
                        </a:rPr>
                        <a:t>Prior major amputation above the ankle</a:t>
                      </a:r>
                      <a:r>
                        <a:rPr lang="en-US" sz="1600">
                          <a:solidFill>
                            <a:schemeClr val="bg1"/>
                          </a:solidFill>
                          <a:effectLst/>
                          <a:latin typeface="Calibri" charset="0"/>
                          <a:ea typeface="Calibri" charset="0"/>
                          <a:cs typeface="Arial" charset="0"/>
                        </a:rPr>
                        <a:t>, no. (%)</a:t>
                      </a:r>
                      <a:r>
                        <a:rPr lang="en-US" sz="1600" baseline="30000">
                          <a:solidFill>
                            <a:schemeClr val="bg1"/>
                          </a:solidFill>
                          <a:effectLst/>
                          <a:latin typeface="Calibri" charset="0"/>
                          <a:ea typeface="Calibri" charset="0"/>
                          <a:cs typeface="Arial" charset="0"/>
                        </a:rPr>
                        <a:t>§</a:t>
                      </a:r>
                      <a:endParaRPr lang="en-US" sz="1600">
                        <a:solidFill>
                          <a:schemeClr val="bg1"/>
                        </a:solidFill>
                        <a:effectLst/>
                        <a:latin typeface="Calibri" charset="0"/>
                        <a:ea typeface="Calibri" charset="0"/>
                        <a:cs typeface="Times New Roman" charset="0"/>
                      </a:endParaRPr>
                    </a:p>
                  </a:txBody>
                  <a:tcPr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bg2">
                        <a:alpha val="80000"/>
                      </a:schemeClr>
                    </a:solidFill>
                  </a:tcPr>
                </a:tc>
                <a:tc>
                  <a:txBody>
                    <a:bodyPr/>
                    <a:lstStyle/>
                    <a:p>
                      <a:pPr marL="0" marR="0" algn="ctr">
                        <a:lnSpc>
                          <a:spcPts val="2000"/>
                        </a:lnSpc>
                        <a:spcBef>
                          <a:spcPts val="0"/>
                        </a:spcBef>
                        <a:spcAft>
                          <a:spcPts val="0"/>
                        </a:spcAft>
                      </a:pPr>
                      <a:r>
                        <a:rPr lang="en-US" sz="1600">
                          <a:solidFill>
                            <a:schemeClr val="bg1"/>
                          </a:solidFill>
                          <a:effectLst/>
                          <a:latin typeface="Calibri" charset="0"/>
                          <a:ea typeface="Calibri" charset="0"/>
                          <a:cs typeface="Arial" charset="0"/>
                        </a:rPr>
                        <a:t>161 (2.3)</a:t>
                      </a:r>
                      <a:endParaRPr lang="en-US" sz="1600">
                        <a:solidFill>
                          <a:schemeClr val="bg1"/>
                        </a:solidFill>
                        <a:effectLst/>
                        <a:latin typeface="Calibri" charset="0"/>
                        <a:ea typeface="Calibri" charset="0"/>
                        <a:cs typeface="Times New Roman" charset="0"/>
                      </a:endParaRPr>
                    </a:p>
                  </a:txBody>
                  <a:tcPr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bg2">
                        <a:alpha val="80000"/>
                      </a:schemeClr>
                    </a:solidFill>
                  </a:tcPr>
                </a:tc>
                <a:tc>
                  <a:txBody>
                    <a:bodyPr/>
                    <a:lstStyle/>
                    <a:p>
                      <a:pPr marL="0" marR="0" algn="ctr">
                        <a:lnSpc>
                          <a:spcPts val="2000"/>
                        </a:lnSpc>
                        <a:spcBef>
                          <a:spcPts val="0"/>
                        </a:spcBef>
                        <a:spcAft>
                          <a:spcPts val="0"/>
                        </a:spcAft>
                      </a:pPr>
                      <a:r>
                        <a:rPr lang="en-US" sz="1600" dirty="0">
                          <a:solidFill>
                            <a:schemeClr val="bg1"/>
                          </a:solidFill>
                          <a:effectLst/>
                          <a:latin typeface="Calibri" charset="0"/>
                          <a:ea typeface="Calibri" charset="0"/>
                          <a:cs typeface="Arial" charset="0"/>
                        </a:rPr>
                        <a:t>178 (2.6)</a:t>
                      </a:r>
                      <a:endParaRPr lang="en-US" sz="1600" dirty="0">
                        <a:solidFill>
                          <a:schemeClr val="bg1"/>
                        </a:solidFill>
                        <a:effectLst/>
                        <a:latin typeface="Calibri" charset="0"/>
                        <a:ea typeface="Calibri" charset="0"/>
                        <a:cs typeface="Times New Roman" charset="0"/>
                      </a:endParaRPr>
                    </a:p>
                  </a:txBody>
                  <a:tcPr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bg2">
                        <a:alpha val="80000"/>
                      </a:schemeClr>
                    </a:solidFill>
                  </a:tcPr>
                </a:tc>
                <a:extLst>
                  <a:ext uri="{0D108BD9-81ED-4DB2-BD59-A6C34878D82A}">
                    <a16:rowId xmlns:a16="http://schemas.microsoft.com/office/drawing/2014/main" xmlns="" val="10013"/>
                  </a:ext>
                </a:extLst>
              </a:tr>
            </a:tbl>
          </a:graphicData>
        </a:graphic>
      </p:graphicFrame>
      <p:sp>
        <p:nvSpPr>
          <p:cNvPr id="5" name="Rectangle 4"/>
          <p:cNvSpPr/>
          <p:nvPr/>
        </p:nvSpPr>
        <p:spPr>
          <a:xfrm>
            <a:off x="969264" y="5867400"/>
            <a:ext cx="10134600" cy="740972"/>
          </a:xfrm>
          <a:prstGeom prst="rect">
            <a:avLst/>
          </a:prstGeom>
        </p:spPr>
        <p:txBody>
          <a:bodyPr wrap="square" lIns="0" tIns="0" rIns="0" bIns="0">
            <a:spAutoFit/>
          </a:bodyPr>
          <a:lstStyle/>
          <a:p>
            <a:pPr>
              <a:lnSpc>
                <a:spcPct val="90000"/>
              </a:lnSpc>
              <a:spcBef>
                <a:spcPts val="300"/>
              </a:spcBef>
            </a:pPr>
            <a:r>
              <a:rPr lang="en-US" sz="900" b="0" dirty="0">
                <a:latin typeface="+mn-lt"/>
              </a:rPr>
              <a:t>*ABI (or TBI) is calculated from site-reported measurements in the CRF, and is calculated as the average of enrollment and randomization ABI (or TBI) measurements, where at each visit, the lowest of the right and left ABIs or (TBIs) is selected. Of those included based on ABI/TBI criteria, 82 (1.2%) patients in the ticagrelor group and 93 (1.3%) in the clopidogrel group were based on TBI criterion.</a:t>
            </a:r>
          </a:p>
          <a:p>
            <a:pPr>
              <a:lnSpc>
                <a:spcPct val="90000"/>
              </a:lnSpc>
              <a:spcBef>
                <a:spcPts val="300"/>
              </a:spcBef>
            </a:pPr>
            <a:r>
              <a:rPr lang="en-US" sz="900" b="0" dirty="0">
                <a:latin typeface="+mn-lt"/>
              </a:rPr>
              <a:t>†Classified using Rutherford classification. Data missing for 1 patient in the ticagrelor group and 2 patients in the clopidogrel group.</a:t>
            </a:r>
          </a:p>
          <a:p>
            <a:pPr>
              <a:lnSpc>
                <a:spcPct val="90000"/>
              </a:lnSpc>
              <a:spcBef>
                <a:spcPts val="300"/>
              </a:spcBef>
            </a:pPr>
            <a:r>
              <a:rPr lang="en-US" sz="900" b="0" dirty="0">
                <a:latin typeface="+mn-lt"/>
              </a:rPr>
              <a:t>‡Symptom status at time of randomization (patients with a prior revascularization may have been asymptomatic at baseline).</a:t>
            </a:r>
          </a:p>
          <a:p>
            <a:pPr>
              <a:lnSpc>
                <a:spcPct val="90000"/>
              </a:lnSpc>
              <a:spcBef>
                <a:spcPts val="300"/>
              </a:spcBef>
            </a:pPr>
            <a:r>
              <a:rPr lang="en-US" sz="900" b="0" dirty="0">
                <a:latin typeface="+mn-lt"/>
              </a:rPr>
              <a:t>§Major amputation included above the knee and </a:t>
            </a:r>
            <a:r>
              <a:rPr lang="en-US" sz="900" b="0" dirty="0" err="1">
                <a:latin typeface="+mn-lt"/>
              </a:rPr>
              <a:t>transtibial</a:t>
            </a:r>
            <a:r>
              <a:rPr lang="en-US" sz="900" b="0" dirty="0">
                <a:latin typeface="+mn-lt"/>
              </a:rPr>
              <a:t> amputations.</a:t>
            </a:r>
          </a:p>
        </p:txBody>
      </p:sp>
    </p:spTree>
    <p:extLst>
      <p:ext uri="{BB962C8B-B14F-4D97-AF65-F5344CB8AC3E}">
        <p14:creationId xmlns:p14="http://schemas.microsoft.com/office/powerpoint/2010/main" val="850302254"/>
      </p:ext>
    </p:extLst>
  </p:cSld>
  <p:clrMapOvr>
    <a:masterClrMapping/>
  </p:clrMapOvr>
  <p:transition xmlns:p14="http://schemas.microsoft.com/office/powerpoint/2010/mai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r>
              <a:rPr lang="en-US" altLang="en-US"/>
              <a:t>Overall Primary Trial Results</a:t>
            </a:r>
          </a:p>
        </p:txBody>
      </p:sp>
    </p:spTree>
    <p:extLst>
      <p:ext uri="{BB962C8B-B14F-4D97-AF65-F5344CB8AC3E}">
        <p14:creationId xmlns:p14="http://schemas.microsoft.com/office/powerpoint/2010/main" val="1408480157"/>
      </p:ext>
    </p:extLst>
  </p:cSld>
  <p:clrMapOvr>
    <a:masterClrMapping/>
  </p:clrMapOvr>
  <p:transition xmlns:p14="http://schemas.microsoft.com/office/powerpoint/2010/mai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0240" y="1203231"/>
            <a:ext cx="9890760" cy="625806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0293" y="1398827"/>
            <a:ext cx="9620707" cy="6062471"/>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15948" y="1398824"/>
            <a:ext cx="9795052" cy="6062472"/>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39533" y="4323076"/>
            <a:ext cx="4271467" cy="3138220"/>
          </a:xfrm>
          <a:prstGeom prst="rect">
            <a:avLst/>
          </a:prstGeom>
        </p:spPr>
      </p:pic>
      <p:sp>
        <p:nvSpPr>
          <p:cNvPr id="95234" name="Title 1"/>
          <p:cNvSpPr>
            <a:spLocks noGrp="1"/>
          </p:cNvSpPr>
          <p:nvPr>
            <p:ph type="title"/>
          </p:nvPr>
        </p:nvSpPr>
        <p:spPr/>
        <p:txBody>
          <a:bodyPr/>
          <a:lstStyle/>
          <a:p>
            <a:r>
              <a:rPr lang="en-US" altLang="en-US" sz="3200" dirty="0"/>
              <a:t>Primary Efficacy Endpoint  (CV Death, MI, or Ischemic Stroke)</a:t>
            </a:r>
          </a:p>
        </p:txBody>
      </p:sp>
    </p:spTree>
    <p:extLst>
      <p:ext uri="{BB962C8B-B14F-4D97-AF65-F5344CB8AC3E}">
        <p14:creationId xmlns:p14="http://schemas.microsoft.com/office/powerpoint/2010/main" val="613757818"/>
      </p:ext>
    </p:extLst>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r>
              <a:rPr lang="en-US" altLang="en-US"/>
              <a:t>Efficacy Outcomes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64223237"/>
              </p:ext>
            </p:extLst>
          </p:nvPr>
        </p:nvGraphicFramePr>
        <p:xfrm>
          <a:off x="969264" y="1371602"/>
          <a:ext cx="10137650" cy="3337559"/>
        </p:xfrm>
        <a:graphic>
          <a:graphicData uri="http://schemas.openxmlformats.org/drawingml/2006/table">
            <a:tbl>
              <a:tblPr firstRow="1" bandRow="1">
                <a:tableStyleId>{616DA210-FB5B-4158-B5E0-FEB733F419BA}</a:tableStyleId>
              </a:tblPr>
              <a:tblGrid>
                <a:gridCol w="4420929">
                  <a:extLst>
                    <a:ext uri="{9D8B030D-6E8A-4147-A177-3AD203B41FA5}">
                      <a16:colId xmlns:a16="http://schemas.microsoft.com/office/drawing/2014/main" xmlns="" val="20000"/>
                    </a:ext>
                  </a:extLst>
                </a:gridCol>
                <a:gridCol w="1372012">
                  <a:extLst>
                    <a:ext uri="{9D8B030D-6E8A-4147-A177-3AD203B41FA5}">
                      <a16:colId xmlns:a16="http://schemas.microsoft.com/office/drawing/2014/main" xmlns="" val="20001"/>
                    </a:ext>
                  </a:extLst>
                </a:gridCol>
                <a:gridCol w="1524459">
                  <a:extLst>
                    <a:ext uri="{9D8B030D-6E8A-4147-A177-3AD203B41FA5}">
                      <a16:colId xmlns:a16="http://schemas.microsoft.com/office/drawing/2014/main" xmlns="" val="20002"/>
                    </a:ext>
                  </a:extLst>
                </a:gridCol>
                <a:gridCol w="1829351">
                  <a:extLst>
                    <a:ext uri="{9D8B030D-6E8A-4147-A177-3AD203B41FA5}">
                      <a16:colId xmlns:a16="http://schemas.microsoft.com/office/drawing/2014/main" xmlns="" val="20003"/>
                    </a:ext>
                  </a:extLst>
                </a:gridCol>
                <a:gridCol w="990899">
                  <a:extLst>
                    <a:ext uri="{9D8B030D-6E8A-4147-A177-3AD203B41FA5}">
                      <a16:colId xmlns:a16="http://schemas.microsoft.com/office/drawing/2014/main" xmlns="" val="20004"/>
                    </a:ext>
                  </a:extLst>
                </a:gridCol>
              </a:tblGrid>
              <a:tr h="685800">
                <a:tc>
                  <a:txBody>
                    <a:bodyPr/>
                    <a:lstStyle/>
                    <a:p>
                      <a:pPr>
                        <a:lnSpc>
                          <a:spcPts val="2200"/>
                        </a:lnSpc>
                      </a:pPr>
                      <a:endParaRPr lang="en-US" sz="1800">
                        <a:solidFill>
                          <a:schemeClr val="bg2"/>
                        </a:solidFill>
                        <a:latin typeface="+mn-lt"/>
                      </a:endParaRPr>
                    </a:p>
                  </a:txBody>
                  <a:tcPr marL="97769" marR="97769"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accent5"/>
                    </a:solidFill>
                  </a:tcPr>
                </a:tc>
                <a:tc>
                  <a:txBody>
                    <a:bodyPr/>
                    <a:lstStyle/>
                    <a:p>
                      <a:pPr marL="0" marR="0" algn="ctr">
                        <a:lnSpc>
                          <a:spcPts val="2200"/>
                        </a:lnSpc>
                        <a:spcBef>
                          <a:spcPts val="0"/>
                        </a:spcBef>
                        <a:spcAft>
                          <a:spcPts val="0"/>
                        </a:spcAft>
                      </a:pPr>
                      <a:r>
                        <a:rPr lang="en-US" sz="1800">
                          <a:solidFill>
                            <a:schemeClr val="bg2"/>
                          </a:solidFill>
                          <a:effectLst/>
                          <a:latin typeface="+mn-lt"/>
                        </a:rPr>
                        <a:t>Ticagrelor </a:t>
                      </a:r>
                      <a:r>
                        <a:rPr lang="en-US" sz="1800" b="0">
                          <a:solidFill>
                            <a:schemeClr val="bg2"/>
                          </a:solidFill>
                          <a:effectLst/>
                          <a:latin typeface="+mn-lt"/>
                        </a:rPr>
                        <a:t>(N=6930)</a:t>
                      </a:r>
                      <a:endParaRPr lang="en-US" sz="1800" b="0">
                        <a:solidFill>
                          <a:schemeClr val="bg2"/>
                        </a:solidFill>
                        <a:effectLst/>
                        <a:latin typeface="+mn-lt"/>
                        <a:ea typeface="Calibri" charset="0"/>
                        <a:cs typeface="Times New Roman" charset="0"/>
                      </a:endParaRPr>
                    </a:p>
                  </a:txBody>
                  <a:tcPr marL="97769" marR="97769"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accent5"/>
                    </a:solidFill>
                  </a:tcPr>
                </a:tc>
                <a:tc>
                  <a:txBody>
                    <a:bodyPr/>
                    <a:lstStyle/>
                    <a:p>
                      <a:pPr marL="0" marR="0" algn="ctr">
                        <a:lnSpc>
                          <a:spcPts val="2200"/>
                        </a:lnSpc>
                        <a:spcBef>
                          <a:spcPts val="0"/>
                        </a:spcBef>
                        <a:spcAft>
                          <a:spcPts val="0"/>
                        </a:spcAft>
                      </a:pPr>
                      <a:r>
                        <a:rPr lang="en-US" sz="1800">
                          <a:solidFill>
                            <a:schemeClr val="bg2"/>
                          </a:solidFill>
                          <a:effectLst/>
                          <a:latin typeface="+mn-lt"/>
                        </a:rPr>
                        <a:t>Clopidogrel </a:t>
                      </a:r>
                      <a:br>
                        <a:rPr lang="en-US" sz="1800">
                          <a:solidFill>
                            <a:schemeClr val="bg2"/>
                          </a:solidFill>
                          <a:effectLst/>
                          <a:latin typeface="+mn-lt"/>
                        </a:rPr>
                      </a:br>
                      <a:r>
                        <a:rPr lang="en-US" sz="1800" b="0">
                          <a:solidFill>
                            <a:schemeClr val="bg2"/>
                          </a:solidFill>
                          <a:effectLst/>
                          <a:latin typeface="+mn-lt"/>
                        </a:rPr>
                        <a:t>(N=6955)</a:t>
                      </a:r>
                      <a:endParaRPr lang="en-US" sz="1800" b="0">
                        <a:solidFill>
                          <a:schemeClr val="bg2"/>
                        </a:solidFill>
                        <a:effectLst/>
                        <a:latin typeface="+mn-lt"/>
                        <a:ea typeface="Calibri" charset="0"/>
                        <a:cs typeface="Times New Roman" charset="0"/>
                      </a:endParaRPr>
                    </a:p>
                  </a:txBody>
                  <a:tcPr marL="97769" marR="97769"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accent5"/>
                    </a:solidFill>
                  </a:tcPr>
                </a:tc>
                <a:tc>
                  <a:txBody>
                    <a:bodyPr/>
                    <a:lstStyle/>
                    <a:p>
                      <a:pPr marL="0" marR="0" algn="ctr">
                        <a:lnSpc>
                          <a:spcPts val="2200"/>
                        </a:lnSpc>
                        <a:spcBef>
                          <a:spcPts val="0"/>
                        </a:spcBef>
                        <a:spcAft>
                          <a:spcPts val="0"/>
                        </a:spcAft>
                      </a:pPr>
                      <a:r>
                        <a:rPr lang="en-US" sz="1800" b="1">
                          <a:solidFill>
                            <a:schemeClr val="bg2"/>
                          </a:solidFill>
                          <a:effectLst/>
                          <a:latin typeface="+mn-lt"/>
                          <a:ea typeface="Calibri" charset="0"/>
                          <a:cs typeface="Times New Roman" charset="0"/>
                        </a:rPr>
                        <a:t>HR </a:t>
                      </a:r>
                      <a:br>
                        <a:rPr lang="en-US" sz="1800" b="1">
                          <a:solidFill>
                            <a:schemeClr val="bg2"/>
                          </a:solidFill>
                          <a:effectLst/>
                          <a:latin typeface="+mn-lt"/>
                          <a:ea typeface="Calibri" charset="0"/>
                          <a:cs typeface="Times New Roman" charset="0"/>
                        </a:rPr>
                      </a:br>
                      <a:r>
                        <a:rPr lang="en-US" sz="1800" b="0">
                          <a:solidFill>
                            <a:schemeClr val="bg2"/>
                          </a:solidFill>
                          <a:effectLst/>
                          <a:latin typeface="+mn-lt"/>
                          <a:ea typeface="Calibri" charset="0"/>
                          <a:cs typeface="Times New Roman" charset="0"/>
                        </a:rPr>
                        <a:t>(95% CI)</a:t>
                      </a:r>
                      <a:endParaRPr lang="en-US" sz="1800" b="1">
                        <a:solidFill>
                          <a:schemeClr val="bg2"/>
                        </a:solidFill>
                        <a:effectLst/>
                        <a:latin typeface="+mn-lt"/>
                        <a:ea typeface="Calibri" charset="0"/>
                        <a:cs typeface="Times New Roman" charset="0"/>
                      </a:endParaRPr>
                    </a:p>
                  </a:txBody>
                  <a:tcPr marL="97769" marR="97769"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accent5"/>
                    </a:solidFill>
                  </a:tcPr>
                </a:tc>
                <a:tc>
                  <a:txBody>
                    <a:bodyPr/>
                    <a:lstStyle/>
                    <a:p>
                      <a:pPr marL="0" marR="0" algn="ctr">
                        <a:lnSpc>
                          <a:spcPts val="2200"/>
                        </a:lnSpc>
                        <a:spcBef>
                          <a:spcPts val="0"/>
                        </a:spcBef>
                        <a:spcAft>
                          <a:spcPts val="0"/>
                        </a:spcAft>
                      </a:pPr>
                      <a:r>
                        <a:rPr lang="en-US" sz="1800" b="1">
                          <a:solidFill>
                            <a:schemeClr val="bg2"/>
                          </a:solidFill>
                          <a:effectLst/>
                          <a:latin typeface="+mn-lt"/>
                          <a:ea typeface="Calibri" charset="0"/>
                          <a:cs typeface="Times New Roman" charset="0"/>
                        </a:rPr>
                        <a:t>P </a:t>
                      </a:r>
                      <a:br>
                        <a:rPr lang="en-US" sz="1800" b="1">
                          <a:solidFill>
                            <a:schemeClr val="bg2"/>
                          </a:solidFill>
                          <a:effectLst/>
                          <a:latin typeface="+mn-lt"/>
                          <a:ea typeface="Calibri" charset="0"/>
                          <a:cs typeface="Times New Roman" charset="0"/>
                        </a:rPr>
                      </a:br>
                      <a:r>
                        <a:rPr lang="en-US" sz="1800" b="1">
                          <a:solidFill>
                            <a:schemeClr val="bg2"/>
                          </a:solidFill>
                          <a:effectLst/>
                          <a:latin typeface="+mn-lt"/>
                          <a:ea typeface="Calibri" charset="0"/>
                          <a:cs typeface="Times New Roman" charset="0"/>
                        </a:rPr>
                        <a:t>Value</a:t>
                      </a:r>
                    </a:p>
                  </a:txBody>
                  <a:tcPr marL="97769" marR="97769"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accent5"/>
                    </a:solidFill>
                  </a:tcPr>
                </a:tc>
                <a:extLst>
                  <a:ext uri="{0D108BD9-81ED-4DB2-BD59-A6C34878D82A}">
                    <a16:rowId xmlns:a16="http://schemas.microsoft.com/office/drawing/2014/main" xmlns="" val="10000"/>
                  </a:ext>
                </a:extLst>
              </a:tr>
              <a:tr h="365760">
                <a:tc>
                  <a:txBody>
                    <a:bodyPr/>
                    <a:lstStyle/>
                    <a:p>
                      <a:pPr marL="0" marR="0">
                        <a:lnSpc>
                          <a:spcPts val="2200"/>
                        </a:lnSpc>
                        <a:spcBef>
                          <a:spcPts val="0"/>
                        </a:spcBef>
                        <a:spcAft>
                          <a:spcPts val="0"/>
                        </a:spcAft>
                      </a:pPr>
                      <a:r>
                        <a:rPr lang="en-US" sz="1800" b="1">
                          <a:solidFill>
                            <a:schemeClr val="bg1"/>
                          </a:solidFill>
                          <a:effectLst/>
                          <a:latin typeface="Calibri" charset="0"/>
                          <a:ea typeface="Calibri" charset="0"/>
                          <a:cs typeface="Arial" charset="0"/>
                        </a:rPr>
                        <a:t>Primary outcome: Composite of CV death, MI, or ischemic stroke</a:t>
                      </a:r>
                      <a:r>
                        <a:rPr lang="en-US" sz="1800" b="0">
                          <a:solidFill>
                            <a:schemeClr val="bg1"/>
                          </a:solidFill>
                          <a:effectLst/>
                          <a:latin typeface="Calibri" charset="0"/>
                          <a:ea typeface="Calibri" charset="0"/>
                          <a:cs typeface="Arial" charset="0"/>
                        </a:rPr>
                        <a:t>, no. (%)</a:t>
                      </a:r>
                      <a:endParaRPr lang="en-US" sz="1800" b="1">
                        <a:solidFill>
                          <a:schemeClr val="bg1"/>
                        </a:solidFill>
                        <a:effectLst/>
                        <a:latin typeface="Calibri" charset="0"/>
                        <a:ea typeface="Calibri" charset="0"/>
                        <a:cs typeface="Times New Roman" charset="0"/>
                      </a:endParaRPr>
                    </a:p>
                  </a:txBody>
                  <a:tcPr marL="95612" marR="95612"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5">
                        <a:alpha val="10000"/>
                      </a:schemeClr>
                    </a:solidFill>
                  </a:tcPr>
                </a:tc>
                <a:tc>
                  <a:txBody>
                    <a:bodyPr/>
                    <a:lstStyle/>
                    <a:p>
                      <a:pPr marL="0" marR="0" algn="ctr">
                        <a:lnSpc>
                          <a:spcPts val="2200"/>
                        </a:lnSpc>
                        <a:spcBef>
                          <a:spcPts val="0"/>
                        </a:spcBef>
                        <a:spcAft>
                          <a:spcPts val="0"/>
                        </a:spcAft>
                      </a:pPr>
                      <a:r>
                        <a:rPr lang="en-US" sz="1800">
                          <a:solidFill>
                            <a:schemeClr val="bg1"/>
                          </a:solidFill>
                          <a:effectLst/>
                          <a:latin typeface="Calibri" charset="0"/>
                          <a:ea typeface="Calibri" charset="0"/>
                          <a:cs typeface="Arial" charset="0"/>
                        </a:rPr>
                        <a:t>751 (10.8)</a:t>
                      </a:r>
                      <a:endParaRPr lang="en-US" sz="1800">
                        <a:solidFill>
                          <a:schemeClr val="bg1"/>
                        </a:solidFill>
                        <a:effectLst/>
                        <a:latin typeface="Calibri" charset="0"/>
                        <a:ea typeface="Calibri" charset="0"/>
                        <a:cs typeface="Times New Roman" charset="0"/>
                      </a:endParaRPr>
                    </a:p>
                  </a:txBody>
                  <a:tcPr marL="95612" marR="95612"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5">
                        <a:alpha val="10000"/>
                      </a:schemeClr>
                    </a:solidFill>
                  </a:tcPr>
                </a:tc>
                <a:tc>
                  <a:txBody>
                    <a:bodyPr/>
                    <a:lstStyle/>
                    <a:p>
                      <a:pPr marL="0" marR="0" algn="ctr">
                        <a:lnSpc>
                          <a:spcPts val="2200"/>
                        </a:lnSpc>
                        <a:spcBef>
                          <a:spcPts val="0"/>
                        </a:spcBef>
                        <a:spcAft>
                          <a:spcPts val="0"/>
                        </a:spcAft>
                      </a:pPr>
                      <a:r>
                        <a:rPr lang="en-US" sz="1800">
                          <a:solidFill>
                            <a:schemeClr val="bg1"/>
                          </a:solidFill>
                          <a:effectLst/>
                          <a:latin typeface="Calibri" charset="0"/>
                          <a:ea typeface="Calibri" charset="0"/>
                          <a:cs typeface="Arial" charset="0"/>
                        </a:rPr>
                        <a:t>740 (10.6)</a:t>
                      </a:r>
                      <a:endParaRPr lang="en-US" sz="1800">
                        <a:solidFill>
                          <a:schemeClr val="bg1"/>
                        </a:solidFill>
                        <a:effectLst/>
                        <a:latin typeface="Calibri" charset="0"/>
                        <a:ea typeface="Calibri" charset="0"/>
                        <a:cs typeface="Times New Roman" charset="0"/>
                      </a:endParaRPr>
                    </a:p>
                  </a:txBody>
                  <a:tcPr marL="95612" marR="95612"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5">
                        <a:alpha val="10000"/>
                      </a:schemeClr>
                    </a:solidFill>
                  </a:tcPr>
                </a:tc>
                <a:tc>
                  <a:txBody>
                    <a:bodyPr/>
                    <a:lstStyle/>
                    <a:p>
                      <a:pPr marL="0" marR="0" algn="ctr">
                        <a:lnSpc>
                          <a:spcPts val="2200"/>
                        </a:lnSpc>
                        <a:spcBef>
                          <a:spcPts val="0"/>
                        </a:spcBef>
                        <a:spcAft>
                          <a:spcPts val="0"/>
                        </a:spcAft>
                      </a:pPr>
                      <a:r>
                        <a:rPr lang="en-US" sz="1800">
                          <a:solidFill>
                            <a:schemeClr val="bg1"/>
                          </a:solidFill>
                          <a:effectLst/>
                          <a:latin typeface="Calibri" charset="0"/>
                          <a:ea typeface="Calibri" charset="0"/>
                          <a:cs typeface="Arial" charset="0"/>
                        </a:rPr>
                        <a:t>1.02 (0.92–1.13)</a:t>
                      </a:r>
                      <a:endParaRPr lang="en-US" sz="1600">
                        <a:solidFill>
                          <a:schemeClr val="bg1"/>
                        </a:solidFill>
                        <a:effectLst/>
                        <a:latin typeface="Calibri" charset="0"/>
                        <a:ea typeface="Calibri" charset="0"/>
                        <a:cs typeface="Times New Roman" charset="0"/>
                      </a:endParaRPr>
                    </a:p>
                  </a:txBody>
                  <a:tcPr marL="93503" marR="93503"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5">
                        <a:alpha val="10000"/>
                      </a:schemeClr>
                    </a:solidFill>
                  </a:tcPr>
                </a:tc>
                <a:tc>
                  <a:txBody>
                    <a:bodyPr/>
                    <a:lstStyle/>
                    <a:p>
                      <a:pPr marL="0" marR="0" algn="ctr">
                        <a:lnSpc>
                          <a:spcPts val="2200"/>
                        </a:lnSpc>
                        <a:spcBef>
                          <a:spcPts val="0"/>
                        </a:spcBef>
                        <a:spcAft>
                          <a:spcPts val="0"/>
                        </a:spcAft>
                      </a:pPr>
                      <a:r>
                        <a:rPr lang="en-US" sz="1800">
                          <a:solidFill>
                            <a:schemeClr val="bg1"/>
                          </a:solidFill>
                          <a:effectLst/>
                          <a:latin typeface="Calibri" charset="0"/>
                          <a:ea typeface="Calibri" charset="0"/>
                          <a:cs typeface="Arial" charset="0"/>
                        </a:rPr>
                        <a:t>0.65</a:t>
                      </a:r>
                      <a:endParaRPr lang="en-US" sz="1600">
                        <a:solidFill>
                          <a:schemeClr val="bg1"/>
                        </a:solidFill>
                        <a:effectLst/>
                        <a:latin typeface="Calibri" charset="0"/>
                        <a:ea typeface="Calibri" charset="0"/>
                        <a:cs typeface="Times New Roman" charset="0"/>
                      </a:endParaRPr>
                    </a:p>
                  </a:txBody>
                  <a:tcPr marL="93503" marR="93503"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5">
                        <a:alpha val="10000"/>
                      </a:schemeClr>
                    </a:solidFill>
                  </a:tcPr>
                </a:tc>
                <a:extLst>
                  <a:ext uri="{0D108BD9-81ED-4DB2-BD59-A6C34878D82A}">
                    <a16:rowId xmlns:a16="http://schemas.microsoft.com/office/drawing/2014/main" xmlns="" val="10001"/>
                  </a:ext>
                </a:extLst>
              </a:tr>
              <a:tr h="365760">
                <a:tc>
                  <a:txBody>
                    <a:bodyPr/>
                    <a:lstStyle/>
                    <a:p>
                      <a:pPr marL="0" marR="0">
                        <a:lnSpc>
                          <a:spcPts val="2200"/>
                        </a:lnSpc>
                        <a:spcBef>
                          <a:spcPts val="0"/>
                        </a:spcBef>
                        <a:spcAft>
                          <a:spcPts val="0"/>
                        </a:spcAft>
                      </a:pPr>
                      <a:r>
                        <a:rPr lang="en-US" sz="1800" b="1" dirty="0">
                          <a:solidFill>
                            <a:schemeClr val="bg1"/>
                          </a:solidFill>
                          <a:effectLst/>
                          <a:latin typeface="Calibri" charset="0"/>
                          <a:ea typeface="Calibri" charset="0"/>
                          <a:cs typeface="Arial" charset="0"/>
                        </a:rPr>
                        <a:t>CV death</a:t>
                      </a:r>
                      <a:r>
                        <a:rPr lang="en-US" sz="1800" b="0" dirty="0">
                          <a:solidFill>
                            <a:schemeClr val="bg1"/>
                          </a:solidFill>
                          <a:effectLst/>
                          <a:latin typeface="Calibri" charset="0"/>
                          <a:ea typeface="Calibri" charset="0"/>
                          <a:cs typeface="Arial" charset="0"/>
                        </a:rPr>
                        <a:t>, no. (%)</a:t>
                      </a:r>
                      <a:endParaRPr lang="en-US" sz="1800" b="1" dirty="0">
                        <a:solidFill>
                          <a:schemeClr val="bg1"/>
                        </a:solidFill>
                        <a:effectLst/>
                        <a:latin typeface="Calibri" charset="0"/>
                        <a:ea typeface="Calibri" charset="0"/>
                        <a:cs typeface="Times New Roman" charset="0"/>
                      </a:endParaRPr>
                    </a:p>
                  </a:txBody>
                  <a:tcPr marL="95612" marR="95612"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accent5">
                          <a:lumMod val="20000"/>
                          <a:lumOff val="80000"/>
                        </a:schemeClr>
                      </a:solidFill>
                      <a:prstDash val="solid"/>
                      <a:round/>
                      <a:headEnd type="none" w="med" len="med"/>
                      <a:tailEnd type="none" w="med" len="med"/>
                    </a:lnB>
                    <a:solidFill>
                      <a:schemeClr val="bg2">
                        <a:alpha val="80000"/>
                      </a:schemeClr>
                    </a:solidFill>
                  </a:tcPr>
                </a:tc>
                <a:tc>
                  <a:txBody>
                    <a:bodyPr/>
                    <a:lstStyle/>
                    <a:p>
                      <a:pPr marL="0" marR="0" algn="ctr">
                        <a:lnSpc>
                          <a:spcPts val="2200"/>
                        </a:lnSpc>
                        <a:spcBef>
                          <a:spcPts val="0"/>
                        </a:spcBef>
                        <a:spcAft>
                          <a:spcPts val="0"/>
                        </a:spcAft>
                      </a:pPr>
                      <a:r>
                        <a:rPr lang="en-US" sz="1800">
                          <a:solidFill>
                            <a:schemeClr val="bg1"/>
                          </a:solidFill>
                          <a:effectLst/>
                          <a:latin typeface="Calibri" charset="0"/>
                          <a:ea typeface="Calibri" charset="0"/>
                          <a:cs typeface="Arial" charset="0"/>
                        </a:rPr>
                        <a:t>363 (5.2)</a:t>
                      </a:r>
                      <a:endParaRPr lang="en-US" sz="1800">
                        <a:solidFill>
                          <a:schemeClr val="bg1"/>
                        </a:solidFill>
                        <a:effectLst/>
                        <a:latin typeface="Calibri" charset="0"/>
                        <a:ea typeface="Calibri" charset="0"/>
                        <a:cs typeface="Times New Roman" charset="0"/>
                      </a:endParaRPr>
                    </a:p>
                  </a:txBody>
                  <a:tcPr marL="95612" marR="95612"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accent5">
                          <a:lumMod val="20000"/>
                          <a:lumOff val="80000"/>
                        </a:schemeClr>
                      </a:solidFill>
                      <a:prstDash val="solid"/>
                      <a:round/>
                      <a:headEnd type="none" w="med" len="med"/>
                      <a:tailEnd type="none" w="med" len="med"/>
                    </a:lnB>
                    <a:solidFill>
                      <a:schemeClr val="bg2">
                        <a:alpha val="80000"/>
                      </a:schemeClr>
                    </a:solidFill>
                  </a:tcPr>
                </a:tc>
                <a:tc>
                  <a:txBody>
                    <a:bodyPr/>
                    <a:lstStyle/>
                    <a:p>
                      <a:pPr marL="0" marR="0" algn="ctr">
                        <a:lnSpc>
                          <a:spcPts val="2200"/>
                        </a:lnSpc>
                        <a:spcBef>
                          <a:spcPts val="0"/>
                        </a:spcBef>
                        <a:spcAft>
                          <a:spcPts val="0"/>
                        </a:spcAft>
                      </a:pPr>
                      <a:r>
                        <a:rPr lang="en-US" sz="1800">
                          <a:solidFill>
                            <a:schemeClr val="bg1"/>
                          </a:solidFill>
                          <a:effectLst/>
                          <a:latin typeface="Calibri" charset="0"/>
                          <a:ea typeface="Calibri" charset="0"/>
                          <a:cs typeface="Arial" charset="0"/>
                        </a:rPr>
                        <a:t>343 (4.9)</a:t>
                      </a:r>
                      <a:endParaRPr lang="en-US" sz="1800">
                        <a:solidFill>
                          <a:schemeClr val="bg1"/>
                        </a:solidFill>
                        <a:effectLst/>
                        <a:latin typeface="Calibri" charset="0"/>
                        <a:ea typeface="Calibri" charset="0"/>
                        <a:cs typeface="Times New Roman" charset="0"/>
                      </a:endParaRPr>
                    </a:p>
                  </a:txBody>
                  <a:tcPr marL="95612" marR="95612"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accent5">
                          <a:lumMod val="20000"/>
                          <a:lumOff val="80000"/>
                        </a:schemeClr>
                      </a:solidFill>
                      <a:prstDash val="solid"/>
                      <a:round/>
                      <a:headEnd type="none" w="med" len="med"/>
                      <a:tailEnd type="none" w="med" len="med"/>
                    </a:lnB>
                    <a:solidFill>
                      <a:schemeClr val="bg2">
                        <a:alpha val="80000"/>
                      </a:schemeClr>
                    </a:solidFill>
                  </a:tcPr>
                </a:tc>
                <a:tc>
                  <a:txBody>
                    <a:bodyPr/>
                    <a:lstStyle/>
                    <a:p>
                      <a:pPr marL="0" marR="0" algn="ctr">
                        <a:lnSpc>
                          <a:spcPts val="2200"/>
                        </a:lnSpc>
                        <a:spcBef>
                          <a:spcPts val="0"/>
                        </a:spcBef>
                        <a:spcAft>
                          <a:spcPts val="0"/>
                        </a:spcAft>
                      </a:pPr>
                      <a:r>
                        <a:rPr lang="en-US" sz="1800">
                          <a:solidFill>
                            <a:schemeClr val="bg1"/>
                          </a:solidFill>
                          <a:effectLst/>
                          <a:latin typeface="Calibri" charset="0"/>
                          <a:ea typeface="Calibri" charset="0"/>
                          <a:cs typeface="Arial" charset="0"/>
                        </a:rPr>
                        <a:t>1.07 (0.92–1.23)</a:t>
                      </a:r>
                      <a:endParaRPr lang="en-US" sz="1600">
                        <a:solidFill>
                          <a:schemeClr val="bg1"/>
                        </a:solidFill>
                        <a:effectLst/>
                        <a:latin typeface="Calibri" charset="0"/>
                        <a:ea typeface="Calibri" charset="0"/>
                        <a:cs typeface="Times New Roman" charset="0"/>
                      </a:endParaRPr>
                    </a:p>
                  </a:txBody>
                  <a:tcPr marL="93503" marR="93503"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accent5">
                          <a:lumMod val="20000"/>
                          <a:lumOff val="80000"/>
                        </a:schemeClr>
                      </a:solidFill>
                      <a:prstDash val="solid"/>
                      <a:round/>
                      <a:headEnd type="none" w="med" len="med"/>
                      <a:tailEnd type="none" w="med" len="med"/>
                    </a:lnB>
                    <a:solidFill>
                      <a:schemeClr val="bg2">
                        <a:alpha val="80000"/>
                      </a:schemeClr>
                    </a:solidFill>
                  </a:tcPr>
                </a:tc>
                <a:tc>
                  <a:txBody>
                    <a:bodyPr/>
                    <a:lstStyle/>
                    <a:p>
                      <a:pPr marL="0" marR="0" algn="ctr">
                        <a:lnSpc>
                          <a:spcPts val="2200"/>
                        </a:lnSpc>
                        <a:spcBef>
                          <a:spcPts val="0"/>
                        </a:spcBef>
                        <a:spcAft>
                          <a:spcPts val="0"/>
                        </a:spcAft>
                      </a:pPr>
                      <a:r>
                        <a:rPr lang="en-US" sz="1800">
                          <a:solidFill>
                            <a:schemeClr val="bg1"/>
                          </a:solidFill>
                          <a:effectLst/>
                          <a:latin typeface="Calibri" charset="0"/>
                          <a:ea typeface="Calibri" charset="0"/>
                          <a:cs typeface="Arial" charset="0"/>
                        </a:rPr>
                        <a:t>0.40</a:t>
                      </a:r>
                      <a:endParaRPr lang="en-US" sz="1600">
                        <a:solidFill>
                          <a:schemeClr val="bg1"/>
                        </a:solidFill>
                        <a:effectLst/>
                        <a:latin typeface="Calibri" charset="0"/>
                        <a:ea typeface="Calibri" charset="0"/>
                        <a:cs typeface="Times New Roman" charset="0"/>
                      </a:endParaRPr>
                    </a:p>
                  </a:txBody>
                  <a:tcPr marL="93503" marR="93503"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accent5">
                          <a:lumMod val="20000"/>
                          <a:lumOff val="80000"/>
                        </a:schemeClr>
                      </a:solidFill>
                      <a:prstDash val="solid"/>
                      <a:round/>
                      <a:headEnd type="none" w="med" len="med"/>
                      <a:tailEnd type="none" w="med" len="med"/>
                    </a:lnB>
                    <a:solidFill>
                      <a:schemeClr val="bg2">
                        <a:alpha val="80000"/>
                      </a:schemeClr>
                    </a:solidFill>
                  </a:tcPr>
                </a:tc>
                <a:extLst>
                  <a:ext uri="{0D108BD9-81ED-4DB2-BD59-A6C34878D82A}">
                    <a16:rowId xmlns:a16="http://schemas.microsoft.com/office/drawing/2014/main" xmlns="" val="10002"/>
                  </a:ext>
                </a:extLst>
              </a:tr>
              <a:tr h="365760">
                <a:tc>
                  <a:txBody>
                    <a:bodyPr/>
                    <a:lstStyle/>
                    <a:p>
                      <a:pPr marL="0" marR="0">
                        <a:lnSpc>
                          <a:spcPts val="2200"/>
                        </a:lnSpc>
                        <a:spcBef>
                          <a:spcPts val="0"/>
                        </a:spcBef>
                        <a:spcAft>
                          <a:spcPts val="0"/>
                        </a:spcAft>
                      </a:pPr>
                      <a:r>
                        <a:rPr lang="en-US" sz="1800" b="1" dirty="0">
                          <a:solidFill>
                            <a:schemeClr val="bg1"/>
                          </a:solidFill>
                          <a:effectLst/>
                          <a:latin typeface="Calibri" charset="0"/>
                          <a:ea typeface="Calibri" charset="0"/>
                          <a:cs typeface="Arial" charset="0"/>
                        </a:rPr>
                        <a:t>MI</a:t>
                      </a:r>
                      <a:r>
                        <a:rPr lang="en-US" sz="1800" b="0" dirty="0">
                          <a:solidFill>
                            <a:schemeClr val="bg1"/>
                          </a:solidFill>
                          <a:effectLst/>
                          <a:latin typeface="Calibri" charset="0"/>
                          <a:ea typeface="Calibri" charset="0"/>
                          <a:cs typeface="Arial" charset="0"/>
                        </a:rPr>
                        <a:t>, no. (%)</a:t>
                      </a:r>
                      <a:endParaRPr lang="en-US" sz="1800" b="1" dirty="0">
                        <a:solidFill>
                          <a:schemeClr val="bg1"/>
                        </a:solidFill>
                        <a:effectLst/>
                        <a:latin typeface="Calibri" charset="0"/>
                        <a:ea typeface="Calibri" charset="0"/>
                        <a:cs typeface="Times New Roman" charset="0"/>
                      </a:endParaRPr>
                    </a:p>
                  </a:txBody>
                  <a:tcPr marL="95612" marR="95612"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lumMod val="20000"/>
                          <a:lumOff val="80000"/>
                        </a:schemeClr>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5">
                        <a:alpha val="10000"/>
                      </a:schemeClr>
                    </a:solidFill>
                  </a:tcPr>
                </a:tc>
                <a:tc>
                  <a:txBody>
                    <a:bodyPr/>
                    <a:lstStyle/>
                    <a:p>
                      <a:pPr marL="0" marR="0" algn="ctr">
                        <a:lnSpc>
                          <a:spcPts val="2200"/>
                        </a:lnSpc>
                        <a:spcBef>
                          <a:spcPts val="0"/>
                        </a:spcBef>
                        <a:spcAft>
                          <a:spcPts val="0"/>
                        </a:spcAft>
                      </a:pPr>
                      <a:r>
                        <a:rPr lang="en-US" sz="1800">
                          <a:solidFill>
                            <a:schemeClr val="bg1"/>
                          </a:solidFill>
                          <a:effectLst/>
                          <a:latin typeface="Calibri" charset="0"/>
                          <a:ea typeface="Calibri" charset="0"/>
                          <a:cs typeface="Arial" charset="0"/>
                        </a:rPr>
                        <a:t>349 (5.0)</a:t>
                      </a:r>
                      <a:endParaRPr lang="en-US" sz="1800">
                        <a:solidFill>
                          <a:schemeClr val="bg1"/>
                        </a:solidFill>
                        <a:effectLst/>
                        <a:latin typeface="Calibri" charset="0"/>
                        <a:ea typeface="Calibri" charset="0"/>
                        <a:cs typeface="Times New Roman" charset="0"/>
                      </a:endParaRPr>
                    </a:p>
                  </a:txBody>
                  <a:tcPr marL="95612" marR="95612"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lumMod val="20000"/>
                          <a:lumOff val="80000"/>
                        </a:schemeClr>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5">
                        <a:alpha val="10000"/>
                      </a:schemeClr>
                    </a:solidFill>
                  </a:tcPr>
                </a:tc>
                <a:tc>
                  <a:txBody>
                    <a:bodyPr/>
                    <a:lstStyle/>
                    <a:p>
                      <a:pPr marL="0" marR="0" algn="ctr">
                        <a:lnSpc>
                          <a:spcPts val="2200"/>
                        </a:lnSpc>
                        <a:spcBef>
                          <a:spcPts val="0"/>
                        </a:spcBef>
                        <a:spcAft>
                          <a:spcPts val="0"/>
                        </a:spcAft>
                      </a:pPr>
                      <a:r>
                        <a:rPr lang="en-US" sz="1800">
                          <a:solidFill>
                            <a:schemeClr val="bg1"/>
                          </a:solidFill>
                          <a:effectLst/>
                          <a:latin typeface="Calibri" charset="0"/>
                          <a:ea typeface="Calibri" charset="0"/>
                          <a:cs typeface="Arial" charset="0"/>
                        </a:rPr>
                        <a:t>334 (4.8)</a:t>
                      </a:r>
                      <a:endParaRPr lang="en-US" sz="1800">
                        <a:solidFill>
                          <a:schemeClr val="bg1"/>
                        </a:solidFill>
                        <a:effectLst/>
                        <a:latin typeface="Calibri" charset="0"/>
                        <a:ea typeface="Calibri" charset="0"/>
                        <a:cs typeface="Times New Roman" charset="0"/>
                      </a:endParaRPr>
                    </a:p>
                  </a:txBody>
                  <a:tcPr marL="95612" marR="95612"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lumMod val="20000"/>
                          <a:lumOff val="80000"/>
                        </a:schemeClr>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5">
                        <a:alpha val="10000"/>
                      </a:schemeClr>
                    </a:solidFill>
                  </a:tcPr>
                </a:tc>
                <a:tc>
                  <a:txBody>
                    <a:bodyPr/>
                    <a:lstStyle/>
                    <a:p>
                      <a:pPr marL="0" marR="0" algn="ctr">
                        <a:lnSpc>
                          <a:spcPts val="2200"/>
                        </a:lnSpc>
                        <a:spcBef>
                          <a:spcPts val="0"/>
                        </a:spcBef>
                        <a:spcAft>
                          <a:spcPts val="0"/>
                        </a:spcAft>
                      </a:pPr>
                      <a:r>
                        <a:rPr lang="en-US" sz="1800">
                          <a:solidFill>
                            <a:schemeClr val="bg1"/>
                          </a:solidFill>
                          <a:effectLst/>
                          <a:latin typeface="Calibri" charset="0"/>
                          <a:ea typeface="Calibri" charset="0"/>
                          <a:cs typeface="Arial" charset="0"/>
                        </a:rPr>
                        <a:t>1.06 (0.91–1.23)</a:t>
                      </a:r>
                      <a:endParaRPr lang="en-US" sz="1600">
                        <a:solidFill>
                          <a:schemeClr val="bg1"/>
                        </a:solidFill>
                        <a:effectLst/>
                        <a:latin typeface="Calibri" charset="0"/>
                        <a:ea typeface="Calibri" charset="0"/>
                        <a:cs typeface="Times New Roman" charset="0"/>
                      </a:endParaRPr>
                    </a:p>
                  </a:txBody>
                  <a:tcPr marL="93503" marR="93503"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lumMod val="20000"/>
                          <a:lumOff val="80000"/>
                        </a:schemeClr>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5">
                        <a:alpha val="10000"/>
                      </a:schemeClr>
                    </a:solidFill>
                  </a:tcPr>
                </a:tc>
                <a:tc>
                  <a:txBody>
                    <a:bodyPr/>
                    <a:lstStyle/>
                    <a:p>
                      <a:pPr marL="0" marR="0" algn="ctr">
                        <a:lnSpc>
                          <a:spcPts val="2200"/>
                        </a:lnSpc>
                        <a:spcBef>
                          <a:spcPts val="0"/>
                        </a:spcBef>
                        <a:spcAft>
                          <a:spcPts val="0"/>
                        </a:spcAft>
                      </a:pPr>
                      <a:r>
                        <a:rPr lang="en-US" sz="1800">
                          <a:solidFill>
                            <a:schemeClr val="bg1"/>
                          </a:solidFill>
                          <a:effectLst/>
                          <a:latin typeface="Calibri" charset="0"/>
                          <a:ea typeface="Calibri" charset="0"/>
                          <a:cs typeface="Arial" charset="0"/>
                        </a:rPr>
                        <a:t>0.48</a:t>
                      </a:r>
                      <a:endParaRPr lang="en-US" sz="1600">
                        <a:solidFill>
                          <a:schemeClr val="bg1"/>
                        </a:solidFill>
                        <a:effectLst/>
                        <a:latin typeface="Calibri" charset="0"/>
                        <a:ea typeface="Calibri" charset="0"/>
                        <a:cs typeface="Times New Roman" charset="0"/>
                      </a:endParaRPr>
                    </a:p>
                  </a:txBody>
                  <a:tcPr marL="93503" marR="93503"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lumMod val="20000"/>
                          <a:lumOff val="80000"/>
                        </a:schemeClr>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5">
                        <a:alpha val="10000"/>
                      </a:schemeClr>
                    </a:solidFill>
                  </a:tcPr>
                </a:tc>
                <a:extLst>
                  <a:ext uri="{0D108BD9-81ED-4DB2-BD59-A6C34878D82A}">
                    <a16:rowId xmlns:a16="http://schemas.microsoft.com/office/drawing/2014/main" xmlns="" val="10003"/>
                  </a:ext>
                </a:extLst>
              </a:tr>
              <a:tr h="365760">
                <a:tc>
                  <a:txBody>
                    <a:bodyPr/>
                    <a:lstStyle/>
                    <a:p>
                      <a:pPr marL="0" marR="0">
                        <a:lnSpc>
                          <a:spcPts val="2200"/>
                        </a:lnSpc>
                        <a:spcBef>
                          <a:spcPts val="0"/>
                        </a:spcBef>
                        <a:spcAft>
                          <a:spcPts val="0"/>
                        </a:spcAft>
                      </a:pPr>
                      <a:r>
                        <a:rPr lang="en-US" sz="1800" b="1" dirty="0">
                          <a:solidFill>
                            <a:schemeClr val="bg1"/>
                          </a:solidFill>
                          <a:effectLst/>
                          <a:latin typeface="Calibri" charset="0"/>
                          <a:ea typeface="Calibri" charset="0"/>
                          <a:cs typeface="Arial" charset="0"/>
                        </a:rPr>
                        <a:t>Ischemic stroke</a:t>
                      </a:r>
                      <a:r>
                        <a:rPr lang="en-US" sz="1800" b="0" dirty="0">
                          <a:solidFill>
                            <a:schemeClr val="bg1"/>
                          </a:solidFill>
                          <a:effectLst/>
                          <a:latin typeface="Calibri" charset="0"/>
                          <a:ea typeface="Calibri" charset="0"/>
                          <a:cs typeface="Arial" charset="0"/>
                        </a:rPr>
                        <a:t>, no. (%)</a:t>
                      </a:r>
                      <a:endParaRPr lang="en-US" sz="1800" b="1" dirty="0">
                        <a:solidFill>
                          <a:schemeClr val="bg1"/>
                        </a:solidFill>
                        <a:effectLst/>
                        <a:latin typeface="Calibri" charset="0"/>
                        <a:ea typeface="Calibri" charset="0"/>
                        <a:cs typeface="Times New Roman" charset="0"/>
                      </a:endParaRPr>
                    </a:p>
                  </a:txBody>
                  <a:tcPr marL="95612" marR="95612"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accent5">
                          <a:lumMod val="20000"/>
                          <a:lumOff val="80000"/>
                        </a:schemeClr>
                      </a:solidFill>
                      <a:prstDash val="solid"/>
                      <a:round/>
                      <a:headEnd type="none" w="med" len="med"/>
                      <a:tailEnd type="none" w="med" len="med"/>
                    </a:lnB>
                    <a:solidFill>
                      <a:schemeClr val="bg2">
                        <a:alpha val="80000"/>
                      </a:schemeClr>
                    </a:solidFill>
                  </a:tcPr>
                </a:tc>
                <a:tc>
                  <a:txBody>
                    <a:bodyPr/>
                    <a:lstStyle/>
                    <a:p>
                      <a:pPr marL="0" marR="0" algn="ctr">
                        <a:lnSpc>
                          <a:spcPts val="2200"/>
                        </a:lnSpc>
                        <a:spcBef>
                          <a:spcPts val="0"/>
                        </a:spcBef>
                        <a:spcAft>
                          <a:spcPts val="0"/>
                        </a:spcAft>
                      </a:pPr>
                      <a:r>
                        <a:rPr lang="en-US" sz="1800">
                          <a:solidFill>
                            <a:schemeClr val="bg1"/>
                          </a:solidFill>
                          <a:effectLst/>
                          <a:latin typeface="Calibri" charset="0"/>
                          <a:ea typeface="Calibri" charset="0"/>
                          <a:cs typeface="Arial" charset="0"/>
                        </a:rPr>
                        <a:t>131 (1.9)</a:t>
                      </a:r>
                      <a:endParaRPr lang="en-US" sz="1800">
                        <a:solidFill>
                          <a:schemeClr val="bg1"/>
                        </a:solidFill>
                        <a:effectLst/>
                        <a:latin typeface="Calibri" charset="0"/>
                        <a:ea typeface="Calibri" charset="0"/>
                        <a:cs typeface="Times New Roman" charset="0"/>
                      </a:endParaRPr>
                    </a:p>
                  </a:txBody>
                  <a:tcPr marL="95612" marR="95612"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accent5">
                          <a:lumMod val="20000"/>
                          <a:lumOff val="80000"/>
                        </a:schemeClr>
                      </a:solidFill>
                      <a:prstDash val="solid"/>
                      <a:round/>
                      <a:headEnd type="none" w="med" len="med"/>
                      <a:tailEnd type="none" w="med" len="med"/>
                    </a:lnB>
                    <a:solidFill>
                      <a:schemeClr val="bg2">
                        <a:alpha val="80000"/>
                      </a:schemeClr>
                    </a:solidFill>
                  </a:tcPr>
                </a:tc>
                <a:tc>
                  <a:txBody>
                    <a:bodyPr/>
                    <a:lstStyle/>
                    <a:p>
                      <a:pPr marL="0" marR="0" algn="ctr">
                        <a:lnSpc>
                          <a:spcPts val="2200"/>
                        </a:lnSpc>
                        <a:spcBef>
                          <a:spcPts val="0"/>
                        </a:spcBef>
                        <a:spcAft>
                          <a:spcPts val="0"/>
                        </a:spcAft>
                      </a:pPr>
                      <a:r>
                        <a:rPr lang="en-US" sz="1800">
                          <a:solidFill>
                            <a:schemeClr val="bg1"/>
                          </a:solidFill>
                          <a:effectLst/>
                          <a:latin typeface="Calibri" charset="0"/>
                          <a:ea typeface="Calibri" charset="0"/>
                          <a:cs typeface="Arial" charset="0"/>
                        </a:rPr>
                        <a:t>169 (2.4)</a:t>
                      </a:r>
                      <a:endParaRPr lang="en-US" sz="1800">
                        <a:solidFill>
                          <a:schemeClr val="bg1"/>
                        </a:solidFill>
                        <a:effectLst/>
                        <a:latin typeface="Calibri" charset="0"/>
                        <a:ea typeface="Calibri" charset="0"/>
                        <a:cs typeface="Times New Roman" charset="0"/>
                      </a:endParaRPr>
                    </a:p>
                  </a:txBody>
                  <a:tcPr marL="95612" marR="95612"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accent5">
                          <a:lumMod val="20000"/>
                          <a:lumOff val="80000"/>
                        </a:schemeClr>
                      </a:solidFill>
                      <a:prstDash val="solid"/>
                      <a:round/>
                      <a:headEnd type="none" w="med" len="med"/>
                      <a:tailEnd type="none" w="med" len="med"/>
                    </a:lnB>
                    <a:solidFill>
                      <a:schemeClr val="bg2">
                        <a:alpha val="80000"/>
                      </a:schemeClr>
                    </a:solidFill>
                  </a:tcPr>
                </a:tc>
                <a:tc>
                  <a:txBody>
                    <a:bodyPr/>
                    <a:lstStyle/>
                    <a:p>
                      <a:pPr marL="0" marR="0" algn="ctr">
                        <a:lnSpc>
                          <a:spcPts val="2200"/>
                        </a:lnSpc>
                        <a:spcBef>
                          <a:spcPts val="0"/>
                        </a:spcBef>
                        <a:spcAft>
                          <a:spcPts val="0"/>
                        </a:spcAft>
                      </a:pPr>
                      <a:r>
                        <a:rPr lang="en-US" sz="1800">
                          <a:solidFill>
                            <a:schemeClr val="bg1"/>
                          </a:solidFill>
                          <a:effectLst/>
                          <a:latin typeface="Calibri" charset="0"/>
                          <a:ea typeface="Calibri" charset="0"/>
                          <a:cs typeface="Arial" charset="0"/>
                        </a:rPr>
                        <a:t>0.78 (0.62–0.98)</a:t>
                      </a:r>
                      <a:endParaRPr lang="en-US" sz="1600">
                        <a:solidFill>
                          <a:schemeClr val="bg1"/>
                        </a:solidFill>
                        <a:effectLst/>
                        <a:latin typeface="Calibri" charset="0"/>
                        <a:ea typeface="Calibri" charset="0"/>
                        <a:cs typeface="Times New Roman" charset="0"/>
                      </a:endParaRPr>
                    </a:p>
                  </a:txBody>
                  <a:tcPr marL="93503" marR="93503"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accent5">
                          <a:lumMod val="20000"/>
                          <a:lumOff val="80000"/>
                        </a:schemeClr>
                      </a:solidFill>
                      <a:prstDash val="solid"/>
                      <a:round/>
                      <a:headEnd type="none" w="med" len="med"/>
                      <a:tailEnd type="none" w="med" len="med"/>
                    </a:lnB>
                    <a:solidFill>
                      <a:schemeClr val="bg2">
                        <a:alpha val="80000"/>
                      </a:schemeClr>
                    </a:solidFill>
                  </a:tcPr>
                </a:tc>
                <a:tc>
                  <a:txBody>
                    <a:bodyPr/>
                    <a:lstStyle/>
                    <a:p>
                      <a:pPr marL="0" marR="0" algn="ctr">
                        <a:lnSpc>
                          <a:spcPts val="2200"/>
                        </a:lnSpc>
                        <a:spcBef>
                          <a:spcPts val="0"/>
                        </a:spcBef>
                        <a:spcAft>
                          <a:spcPts val="0"/>
                        </a:spcAft>
                      </a:pPr>
                      <a:r>
                        <a:rPr lang="en-US" sz="1800" dirty="0">
                          <a:solidFill>
                            <a:schemeClr val="bg1"/>
                          </a:solidFill>
                          <a:effectLst/>
                          <a:latin typeface="Calibri" charset="0"/>
                          <a:ea typeface="Calibri" charset="0"/>
                          <a:cs typeface="Arial" charset="0"/>
                        </a:rPr>
                        <a:t>0.03</a:t>
                      </a:r>
                      <a:endParaRPr lang="en-US" sz="1600" dirty="0">
                        <a:solidFill>
                          <a:schemeClr val="bg1"/>
                        </a:solidFill>
                        <a:effectLst/>
                        <a:latin typeface="Calibri" charset="0"/>
                        <a:ea typeface="Calibri" charset="0"/>
                        <a:cs typeface="Times New Roman" charset="0"/>
                      </a:endParaRPr>
                    </a:p>
                  </a:txBody>
                  <a:tcPr marL="93503" marR="93503"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accent5">
                          <a:lumMod val="20000"/>
                          <a:lumOff val="80000"/>
                        </a:schemeClr>
                      </a:solidFill>
                      <a:prstDash val="solid"/>
                      <a:round/>
                      <a:headEnd type="none" w="med" len="med"/>
                      <a:tailEnd type="none" w="med" len="med"/>
                    </a:lnB>
                    <a:solidFill>
                      <a:schemeClr val="bg2">
                        <a:alpha val="80000"/>
                      </a:schemeClr>
                    </a:solidFill>
                  </a:tcPr>
                </a:tc>
                <a:extLst>
                  <a:ext uri="{0D108BD9-81ED-4DB2-BD59-A6C34878D82A}">
                    <a16:rowId xmlns:a16="http://schemas.microsoft.com/office/drawing/2014/main" xmlns="" val="10004"/>
                  </a:ext>
                </a:extLst>
              </a:tr>
              <a:tr h="365760">
                <a:tc>
                  <a:txBody>
                    <a:bodyPr/>
                    <a:lstStyle/>
                    <a:p>
                      <a:pPr marL="0" marR="0">
                        <a:lnSpc>
                          <a:spcPts val="2200"/>
                        </a:lnSpc>
                        <a:spcBef>
                          <a:spcPts val="0"/>
                        </a:spcBef>
                        <a:spcAft>
                          <a:spcPts val="0"/>
                        </a:spcAft>
                      </a:pPr>
                      <a:r>
                        <a:rPr lang="en-US" sz="1800" b="1" dirty="0">
                          <a:solidFill>
                            <a:schemeClr val="bg1"/>
                          </a:solidFill>
                          <a:effectLst/>
                          <a:latin typeface="Calibri" charset="0"/>
                          <a:ea typeface="Calibri" charset="0"/>
                          <a:cs typeface="Arial" charset="0"/>
                        </a:rPr>
                        <a:t>Key secondary efficacy outcome: Composite of CV death, MI, ischemic stroke, or ALI requiring hospitalization</a:t>
                      </a:r>
                      <a:r>
                        <a:rPr lang="en-US" sz="1800" b="0" dirty="0">
                          <a:solidFill>
                            <a:schemeClr val="bg1"/>
                          </a:solidFill>
                          <a:effectLst/>
                          <a:latin typeface="Calibri" charset="0"/>
                          <a:ea typeface="Calibri" charset="0"/>
                          <a:cs typeface="Arial" charset="0"/>
                        </a:rPr>
                        <a:t>, no. (%)</a:t>
                      </a:r>
                      <a:endParaRPr lang="en-US" sz="1800" b="1" dirty="0">
                        <a:solidFill>
                          <a:schemeClr val="bg1"/>
                        </a:solidFill>
                        <a:effectLst/>
                        <a:latin typeface="Calibri" charset="0"/>
                        <a:ea typeface="Calibri" charset="0"/>
                        <a:cs typeface="Times New Roman" charset="0"/>
                      </a:endParaRPr>
                    </a:p>
                  </a:txBody>
                  <a:tcPr marL="95612" marR="95612"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lumMod val="20000"/>
                          <a:lumOff val="80000"/>
                        </a:schemeClr>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accent5">
                        <a:alpha val="10000"/>
                      </a:schemeClr>
                    </a:solidFill>
                  </a:tcPr>
                </a:tc>
                <a:tc>
                  <a:txBody>
                    <a:bodyPr/>
                    <a:lstStyle/>
                    <a:p>
                      <a:pPr marL="0" marR="0" algn="ctr">
                        <a:lnSpc>
                          <a:spcPts val="2200"/>
                        </a:lnSpc>
                        <a:spcBef>
                          <a:spcPts val="0"/>
                        </a:spcBef>
                        <a:spcAft>
                          <a:spcPts val="0"/>
                        </a:spcAft>
                      </a:pPr>
                      <a:r>
                        <a:rPr lang="en-US" sz="1800">
                          <a:solidFill>
                            <a:schemeClr val="bg1"/>
                          </a:solidFill>
                          <a:effectLst/>
                          <a:latin typeface="Calibri" charset="0"/>
                          <a:ea typeface="Calibri" charset="0"/>
                          <a:cs typeface="Arial" charset="0"/>
                        </a:rPr>
                        <a:t>839 (12.1)</a:t>
                      </a:r>
                      <a:endParaRPr lang="en-US" sz="1800">
                        <a:solidFill>
                          <a:schemeClr val="bg1"/>
                        </a:solidFill>
                        <a:effectLst/>
                        <a:latin typeface="Calibri" charset="0"/>
                        <a:ea typeface="Calibri" charset="0"/>
                        <a:cs typeface="Times New Roman" charset="0"/>
                      </a:endParaRPr>
                    </a:p>
                  </a:txBody>
                  <a:tcPr marL="95612" marR="95612"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lumMod val="20000"/>
                          <a:lumOff val="80000"/>
                        </a:schemeClr>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accent5">
                        <a:alpha val="10000"/>
                      </a:schemeClr>
                    </a:solidFill>
                  </a:tcPr>
                </a:tc>
                <a:tc>
                  <a:txBody>
                    <a:bodyPr/>
                    <a:lstStyle/>
                    <a:p>
                      <a:pPr marL="0" marR="0" algn="ctr">
                        <a:lnSpc>
                          <a:spcPts val="2200"/>
                        </a:lnSpc>
                        <a:spcBef>
                          <a:spcPts val="0"/>
                        </a:spcBef>
                        <a:spcAft>
                          <a:spcPts val="0"/>
                        </a:spcAft>
                      </a:pPr>
                      <a:r>
                        <a:rPr lang="en-US" sz="1800">
                          <a:solidFill>
                            <a:schemeClr val="bg1"/>
                          </a:solidFill>
                          <a:effectLst/>
                          <a:latin typeface="Calibri" charset="0"/>
                          <a:ea typeface="Calibri" charset="0"/>
                          <a:cs typeface="Arial" charset="0"/>
                        </a:rPr>
                        <a:t>833 (12.0)</a:t>
                      </a:r>
                      <a:endParaRPr lang="en-US" sz="1800">
                        <a:solidFill>
                          <a:schemeClr val="bg1"/>
                        </a:solidFill>
                        <a:effectLst/>
                        <a:latin typeface="Calibri" charset="0"/>
                        <a:ea typeface="Calibri" charset="0"/>
                        <a:cs typeface="Times New Roman" charset="0"/>
                      </a:endParaRPr>
                    </a:p>
                  </a:txBody>
                  <a:tcPr marL="95612" marR="95612"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lumMod val="20000"/>
                          <a:lumOff val="80000"/>
                        </a:schemeClr>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accent5">
                        <a:alpha val="10000"/>
                      </a:schemeClr>
                    </a:solidFill>
                  </a:tcPr>
                </a:tc>
                <a:tc>
                  <a:txBody>
                    <a:bodyPr/>
                    <a:lstStyle/>
                    <a:p>
                      <a:pPr marL="0" marR="0" algn="ctr">
                        <a:lnSpc>
                          <a:spcPts val="2200"/>
                        </a:lnSpc>
                        <a:spcBef>
                          <a:spcPts val="0"/>
                        </a:spcBef>
                        <a:spcAft>
                          <a:spcPts val="0"/>
                        </a:spcAft>
                      </a:pPr>
                      <a:r>
                        <a:rPr lang="en-US" sz="1800">
                          <a:solidFill>
                            <a:schemeClr val="bg1"/>
                          </a:solidFill>
                          <a:effectLst/>
                          <a:latin typeface="Calibri" charset="0"/>
                          <a:ea typeface="Calibri" charset="0"/>
                          <a:cs typeface="Arial" charset="0"/>
                        </a:rPr>
                        <a:t>1.02 (0.92–1.12)</a:t>
                      </a:r>
                      <a:endParaRPr lang="en-US" sz="1600">
                        <a:solidFill>
                          <a:schemeClr val="bg1"/>
                        </a:solidFill>
                        <a:effectLst/>
                        <a:latin typeface="Calibri" charset="0"/>
                        <a:ea typeface="Calibri" charset="0"/>
                        <a:cs typeface="Times New Roman" charset="0"/>
                      </a:endParaRPr>
                    </a:p>
                  </a:txBody>
                  <a:tcPr marL="93503" marR="93503"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lumMod val="20000"/>
                          <a:lumOff val="80000"/>
                        </a:schemeClr>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accent5">
                        <a:alpha val="10000"/>
                      </a:schemeClr>
                    </a:solidFill>
                  </a:tcPr>
                </a:tc>
                <a:tc>
                  <a:txBody>
                    <a:bodyPr/>
                    <a:lstStyle/>
                    <a:p>
                      <a:pPr marL="0" marR="0" algn="ctr">
                        <a:lnSpc>
                          <a:spcPts val="2200"/>
                        </a:lnSpc>
                        <a:spcBef>
                          <a:spcPts val="0"/>
                        </a:spcBef>
                        <a:spcAft>
                          <a:spcPts val="0"/>
                        </a:spcAft>
                      </a:pPr>
                      <a:r>
                        <a:rPr lang="en-US" sz="1800" dirty="0">
                          <a:solidFill>
                            <a:schemeClr val="bg1"/>
                          </a:solidFill>
                          <a:effectLst/>
                          <a:latin typeface="Calibri" charset="0"/>
                          <a:ea typeface="Calibri" charset="0"/>
                          <a:cs typeface="Arial" charset="0"/>
                        </a:rPr>
                        <a:t>0.74</a:t>
                      </a:r>
                      <a:endParaRPr lang="en-US" sz="1600" dirty="0">
                        <a:solidFill>
                          <a:schemeClr val="bg1"/>
                        </a:solidFill>
                        <a:effectLst/>
                        <a:latin typeface="Calibri" charset="0"/>
                        <a:ea typeface="Calibri" charset="0"/>
                        <a:cs typeface="Times New Roman" charset="0"/>
                      </a:endParaRPr>
                    </a:p>
                  </a:txBody>
                  <a:tcPr marL="93503" marR="93503"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lumMod val="20000"/>
                          <a:lumOff val="80000"/>
                        </a:schemeClr>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accent5">
                        <a:alpha val="10000"/>
                      </a:schemeClr>
                    </a:solidFill>
                  </a:tcPr>
                </a:tc>
                <a:extLst>
                  <a:ext uri="{0D108BD9-81ED-4DB2-BD59-A6C34878D82A}">
                    <a16:rowId xmlns:a16="http://schemas.microsoft.com/office/drawing/2014/main" xmlns="" val="10005"/>
                  </a:ext>
                </a:extLst>
              </a:tr>
            </a:tbl>
          </a:graphicData>
        </a:graphic>
      </p:graphicFrame>
      <p:sp>
        <p:nvSpPr>
          <p:cNvPr id="7" name="Rectangle 6"/>
          <p:cNvSpPr/>
          <p:nvPr/>
        </p:nvSpPr>
        <p:spPr>
          <a:xfrm>
            <a:off x="969264" y="6400802"/>
            <a:ext cx="10134600" cy="169277"/>
          </a:xfrm>
          <a:prstGeom prst="rect">
            <a:avLst/>
          </a:prstGeom>
        </p:spPr>
        <p:txBody>
          <a:bodyPr wrap="square" lIns="0" tIns="0" rIns="0" bIns="0">
            <a:spAutoFit/>
          </a:bodyPr>
          <a:lstStyle/>
          <a:p>
            <a:pPr>
              <a:lnSpc>
                <a:spcPct val="90000"/>
              </a:lnSpc>
              <a:spcBef>
                <a:spcPts val="300"/>
              </a:spcBef>
            </a:pPr>
            <a:r>
              <a:rPr lang="en-US" sz="1200" b="0">
                <a:latin typeface="+mj-lt"/>
              </a:rPr>
              <a:t>ALI indicates acute limb ischemia; CI, confidence interval; CV, cardiovascular; HR, hazard ratio; MI, myocardial infarction.</a:t>
            </a:r>
          </a:p>
        </p:txBody>
      </p:sp>
    </p:spTree>
    <p:extLst>
      <p:ext uri="{BB962C8B-B14F-4D97-AF65-F5344CB8AC3E}">
        <p14:creationId xmlns:p14="http://schemas.microsoft.com/office/powerpoint/2010/main" val="954230135"/>
      </p:ext>
    </p:extLst>
  </p:cSld>
  <p:clrMapOvr>
    <a:masterClrMapping/>
  </p:clrMapOvr>
  <p:transition xmlns:p14="http://schemas.microsoft.com/office/powerpoint/2010/mai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r>
              <a:rPr lang="en-US"/>
              <a:t>Other Secondary Outcomes</a:t>
            </a:r>
            <a:endParaRPr lang="en-US" alt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77376103"/>
              </p:ext>
            </p:extLst>
          </p:nvPr>
        </p:nvGraphicFramePr>
        <p:xfrm>
          <a:off x="969264" y="1371602"/>
          <a:ext cx="10134601" cy="3794759"/>
        </p:xfrm>
        <a:graphic>
          <a:graphicData uri="http://schemas.openxmlformats.org/drawingml/2006/table">
            <a:tbl>
              <a:tblPr firstRow="1" bandRow="1">
                <a:tableStyleId>{616DA210-FB5B-4158-B5E0-FEB733F419BA}</a:tableStyleId>
              </a:tblPr>
              <a:tblGrid>
                <a:gridCol w="4419600">
                  <a:extLst>
                    <a:ext uri="{9D8B030D-6E8A-4147-A177-3AD203B41FA5}">
                      <a16:colId xmlns:a16="http://schemas.microsoft.com/office/drawing/2014/main" xmlns="" val="20000"/>
                    </a:ext>
                  </a:extLst>
                </a:gridCol>
                <a:gridCol w="1371600">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gridCol w="1828800">
                  <a:extLst>
                    <a:ext uri="{9D8B030D-6E8A-4147-A177-3AD203B41FA5}">
                      <a16:colId xmlns:a16="http://schemas.microsoft.com/office/drawing/2014/main" xmlns="" val="20003"/>
                    </a:ext>
                  </a:extLst>
                </a:gridCol>
                <a:gridCol w="990601">
                  <a:extLst>
                    <a:ext uri="{9D8B030D-6E8A-4147-A177-3AD203B41FA5}">
                      <a16:colId xmlns:a16="http://schemas.microsoft.com/office/drawing/2014/main" xmlns="" val="20004"/>
                    </a:ext>
                  </a:extLst>
                </a:gridCol>
              </a:tblGrid>
              <a:tr h="685800">
                <a:tc>
                  <a:txBody>
                    <a:bodyPr/>
                    <a:lstStyle/>
                    <a:p>
                      <a:pPr>
                        <a:lnSpc>
                          <a:spcPts val="2200"/>
                        </a:lnSpc>
                      </a:pPr>
                      <a:endParaRPr lang="en-US" sz="1800">
                        <a:solidFill>
                          <a:schemeClr val="bg2"/>
                        </a:solidFill>
                        <a:latin typeface="+mn-lt"/>
                      </a:endParaRPr>
                    </a:p>
                  </a:txBody>
                  <a:tcPr marL="95612" marR="95612"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accent5"/>
                    </a:solidFill>
                  </a:tcPr>
                </a:tc>
                <a:tc>
                  <a:txBody>
                    <a:bodyPr/>
                    <a:lstStyle/>
                    <a:p>
                      <a:pPr marL="0" marR="0" algn="ctr">
                        <a:lnSpc>
                          <a:spcPts val="2200"/>
                        </a:lnSpc>
                        <a:spcBef>
                          <a:spcPts val="0"/>
                        </a:spcBef>
                        <a:spcAft>
                          <a:spcPts val="0"/>
                        </a:spcAft>
                      </a:pPr>
                      <a:r>
                        <a:rPr lang="en-US" sz="1800">
                          <a:solidFill>
                            <a:schemeClr val="bg2"/>
                          </a:solidFill>
                          <a:effectLst/>
                          <a:latin typeface="+mn-lt"/>
                        </a:rPr>
                        <a:t>Ticagrelor </a:t>
                      </a:r>
                      <a:r>
                        <a:rPr lang="en-US" sz="1800" b="0">
                          <a:solidFill>
                            <a:schemeClr val="bg2"/>
                          </a:solidFill>
                          <a:effectLst/>
                          <a:latin typeface="+mn-lt"/>
                        </a:rPr>
                        <a:t>(N=6930)</a:t>
                      </a:r>
                      <a:endParaRPr lang="en-US" sz="1800" b="0">
                        <a:solidFill>
                          <a:schemeClr val="bg2"/>
                        </a:solidFill>
                        <a:effectLst/>
                        <a:latin typeface="+mn-lt"/>
                        <a:ea typeface="Calibri" charset="0"/>
                        <a:cs typeface="Times New Roman" charset="0"/>
                      </a:endParaRPr>
                    </a:p>
                  </a:txBody>
                  <a:tcPr marL="95612" marR="95612"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accent5"/>
                    </a:solidFill>
                  </a:tcPr>
                </a:tc>
                <a:tc>
                  <a:txBody>
                    <a:bodyPr/>
                    <a:lstStyle/>
                    <a:p>
                      <a:pPr marL="0" marR="0" algn="ctr">
                        <a:lnSpc>
                          <a:spcPts val="2200"/>
                        </a:lnSpc>
                        <a:spcBef>
                          <a:spcPts val="0"/>
                        </a:spcBef>
                        <a:spcAft>
                          <a:spcPts val="0"/>
                        </a:spcAft>
                      </a:pPr>
                      <a:r>
                        <a:rPr lang="en-US" sz="1800">
                          <a:solidFill>
                            <a:schemeClr val="bg2"/>
                          </a:solidFill>
                          <a:effectLst/>
                          <a:latin typeface="+mn-lt"/>
                        </a:rPr>
                        <a:t>Clopidogrel </a:t>
                      </a:r>
                      <a:br>
                        <a:rPr lang="en-US" sz="1800">
                          <a:solidFill>
                            <a:schemeClr val="bg2"/>
                          </a:solidFill>
                          <a:effectLst/>
                          <a:latin typeface="+mn-lt"/>
                        </a:rPr>
                      </a:br>
                      <a:r>
                        <a:rPr lang="en-US" sz="1800" b="0">
                          <a:solidFill>
                            <a:schemeClr val="bg2"/>
                          </a:solidFill>
                          <a:effectLst/>
                          <a:latin typeface="+mn-lt"/>
                        </a:rPr>
                        <a:t>(N=6955)</a:t>
                      </a:r>
                      <a:endParaRPr lang="en-US" sz="1800" b="0">
                        <a:solidFill>
                          <a:schemeClr val="bg2"/>
                        </a:solidFill>
                        <a:effectLst/>
                        <a:latin typeface="+mn-lt"/>
                        <a:ea typeface="Calibri" charset="0"/>
                        <a:cs typeface="Times New Roman" charset="0"/>
                      </a:endParaRPr>
                    </a:p>
                  </a:txBody>
                  <a:tcPr marL="95612" marR="95612"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accent5"/>
                    </a:solidFill>
                  </a:tcPr>
                </a:tc>
                <a:tc>
                  <a:txBody>
                    <a:bodyPr/>
                    <a:lstStyle/>
                    <a:p>
                      <a:pPr marL="0" marR="0" algn="ctr">
                        <a:lnSpc>
                          <a:spcPts val="2200"/>
                        </a:lnSpc>
                        <a:spcBef>
                          <a:spcPts val="0"/>
                        </a:spcBef>
                        <a:spcAft>
                          <a:spcPts val="0"/>
                        </a:spcAft>
                      </a:pPr>
                      <a:r>
                        <a:rPr lang="en-US" sz="1800" b="1">
                          <a:solidFill>
                            <a:schemeClr val="bg2"/>
                          </a:solidFill>
                          <a:effectLst/>
                          <a:latin typeface="+mn-lt"/>
                          <a:ea typeface="Calibri" charset="0"/>
                          <a:cs typeface="Times New Roman" charset="0"/>
                        </a:rPr>
                        <a:t>HR </a:t>
                      </a:r>
                      <a:br>
                        <a:rPr lang="en-US" sz="1800" b="1">
                          <a:solidFill>
                            <a:schemeClr val="bg2"/>
                          </a:solidFill>
                          <a:effectLst/>
                          <a:latin typeface="+mn-lt"/>
                          <a:ea typeface="Calibri" charset="0"/>
                          <a:cs typeface="Times New Roman" charset="0"/>
                        </a:rPr>
                      </a:br>
                      <a:r>
                        <a:rPr lang="en-US" sz="1800" b="0">
                          <a:solidFill>
                            <a:schemeClr val="bg2"/>
                          </a:solidFill>
                          <a:effectLst/>
                          <a:latin typeface="+mn-lt"/>
                          <a:ea typeface="Calibri" charset="0"/>
                          <a:cs typeface="Times New Roman" charset="0"/>
                        </a:rPr>
                        <a:t>(95% CI)</a:t>
                      </a:r>
                      <a:endParaRPr lang="en-US" sz="1800" b="1">
                        <a:solidFill>
                          <a:schemeClr val="bg2"/>
                        </a:solidFill>
                        <a:effectLst/>
                        <a:latin typeface="+mn-lt"/>
                        <a:ea typeface="Calibri" charset="0"/>
                        <a:cs typeface="Times New Roman" charset="0"/>
                      </a:endParaRPr>
                    </a:p>
                  </a:txBody>
                  <a:tcPr marL="95612" marR="95612"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accent5"/>
                    </a:solidFill>
                  </a:tcPr>
                </a:tc>
                <a:tc>
                  <a:txBody>
                    <a:bodyPr/>
                    <a:lstStyle/>
                    <a:p>
                      <a:pPr marL="0" marR="0" algn="ctr">
                        <a:lnSpc>
                          <a:spcPts val="2200"/>
                        </a:lnSpc>
                        <a:spcBef>
                          <a:spcPts val="0"/>
                        </a:spcBef>
                        <a:spcAft>
                          <a:spcPts val="0"/>
                        </a:spcAft>
                      </a:pPr>
                      <a:r>
                        <a:rPr lang="en-US" sz="1800" b="1">
                          <a:solidFill>
                            <a:schemeClr val="bg2"/>
                          </a:solidFill>
                          <a:effectLst/>
                          <a:latin typeface="+mn-lt"/>
                          <a:ea typeface="Calibri" charset="0"/>
                          <a:cs typeface="Times New Roman" charset="0"/>
                        </a:rPr>
                        <a:t>P </a:t>
                      </a:r>
                      <a:br>
                        <a:rPr lang="en-US" sz="1800" b="1">
                          <a:solidFill>
                            <a:schemeClr val="bg2"/>
                          </a:solidFill>
                          <a:effectLst/>
                          <a:latin typeface="+mn-lt"/>
                          <a:ea typeface="Calibri" charset="0"/>
                          <a:cs typeface="Times New Roman" charset="0"/>
                        </a:rPr>
                      </a:br>
                      <a:r>
                        <a:rPr lang="en-US" sz="1800" b="1">
                          <a:solidFill>
                            <a:schemeClr val="bg2"/>
                          </a:solidFill>
                          <a:effectLst/>
                          <a:latin typeface="+mn-lt"/>
                          <a:ea typeface="Calibri" charset="0"/>
                          <a:cs typeface="Times New Roman" charset="0"/>
                        </a:rPr>
                        <a:t>Value</a:t>
                      </a:r>
                    </a:p>
                  </a:txBody>
                  <a:tcPr marL="95612" marR="95612"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accent5"/>
                    </a:solidFill>
                  </a:tcPr>
                </a:tc>
                <a:extLst>
                  <a:ext uri="{0D108BD9-81ED-4DB2-BD59-A6C34878D82A}">
                    <a16:rowId xmlns:a16="http://schemas.microsoft.com/office/drawing/2014/main" xmlns="" val="10000"/>
                  </a:ext>
                </a:extLst>
              </a:tr>
              <a:tr h="365760">
                <a:tc>
                  <a:txBody>
                    <a:bodyPr/>
                    <a:lstStyle/>
                    <a:p>
                      <a:pPr marL="0" marR="0">
                        <a:lnSpc>
                          <a:spcPts val="2200"/>
                        </a:lnSpc>
                        <a:spcBef>
                          <a:spcPts val="0"/>
                        </a:spcBef>
                        <a:spcAft>
                          <a:spcPts val="0"/>
                        </a:spcAft>
                      </a:pPr>
                      <a:r>
                        <a:rPr lang="en-US" sz="1800" b="1">
                          <a:solidFill>
                            <a:schemeClr val="bg1"/>
                          </a:solidFill>
                          <a:effectLst/>
                          <a:latin typeface="Calibri" charset="0"/>
                          <a:ea typeface="Calibri" charset="0"/>
                          <a:cs typeface="Arial" charset="0"/>
                        </a:rPr>
                        <a:t>All-cause mortality</a:t>
                      </a:r>
                      <a:r>
                        <a:rPr lang="en-US" sz="1800" b="0">
                          <a:solidFill>
                            <a:schemeClr val="bg1"/>
                          </a:solidFill>
                          <a:effectLst/>
                          <a:latin typeface="Calibri" charset="0"/>
                          <a:ea typeface="Calibri" charset="0"/>
                          <a:cs typeface="Arial" charset="0"/>
                        </a:rPr>
                        <a:t>, no. (%)</a:t>
                      </a:r>
                      <a:endParaRPr lang="en-US" sz="1800" b="0">
                        <a:solidFill>
                          <a:schemeClr val="bg1"/>
                        </a:solidFill>
                        <a:effectLst/>
                        <a:latin typeface="Calibri" charset="0"/>
                        <a:ea typeface="Calibri" charset="0"/>
                        <a:cs typeface="Times New Roman" charset="0"/>
                      </a:endParaRPr>
                    </a:p>
                  </a:txBody>
                  <a:tcPr marT="91440" marB="9144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accent5">
                        <a:alpha val="10000"/>
                      </a:schemeClr>
                    </a:solidFill>
                  </a:tcPr>
                </a:tc>
                <a:tc>
                  <a:txBody>
                    <a:bodyPr/>
                    <a:lstStyle/>
                    <a:p>
                      <a:pPr marL="0" marR="0" algn="ctr">
                        <a:lnSpc>
                          <a:spcPts val="2200"/>
                        </a:lnSpc>
                        <a:spcBef>
                          <a:spcPts val="0"/>
                        </a:spcBef>
                        <a:spcAft>
                          <a:spcPts val="0"/>
                        </a:spcAft>
                      </a:pPr>
                      <a:r>
                        <a:rPr lang="en-US" sz="1800">
                          <a:solidFill>
                            <a:schemeClr val="bg1"/>
                          </a:solidFill>
                          <a:effectLst/>
                          <a:latin typeface="Calibri" charset="0"/>
                          <a:ea typeface="Calibri" charset="0"/>
                          <a:cs typeface="Arial" charset="0"/>
                        </a:rPr>
                        <a:t>628 (9.1)</a:t>
                      </a:r>
                      <a:endParaRPr lang="en-US" sz="1800">
                        <a:solidFill>
                          <a:schemeClr val="bg1"/>
                        </a:solidFill>
                        <a:effectLst/>
                        <a:latin typeface="Calibri" charset="0"/>
                        <a:ea typeface="Calibri" charset="0"/>
                        <a:cs typeface="Times New Roman" charset="0"/>
                      </a:endParaRPr>
                    </a:p>
                  </a:txBody>
                  <a:tcPr marT="91440" marB="9144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accent5">
                        <a:alpha val="10000"/>
                      </a:schemeClr>
                    </a:solidFill>
                  </a:tcPr>
                </a:tc>
                <a:tc>
                  <a:txBody>
                    <a:bodyPr/>
                    <a:lstStyle/>
                    <a:p>
                      <a:pPr marL="0" marR="0" algn="ctr">
                        <a:lnSpc>
                          <a:spcPts val="2200"/>
                        </a:lnSpc>
                        <a:spcBef>
                          <a:spcPts val="0"/>
                        </a:spcBef>
                        <a:spcAft>
                          <a:spcPts val="0"/>
                        </a:spcAft>
                      </a:pPr>
                      <a:r>
                        <a:rPr lang="en-US" sz="1800">
                          <a:solidFill>
                            <a:schemeClr val="bg1"/>
                          </a:solidFill>
                          <a:effectLst/>
                          <a:latin typeface="Calibri" charset="0"/>
                          <a:ea typeface="Calibri" charset="0"/>
                          <a:cs typeface="Arial" charset="0"/>
                        </a:rPr>
                        <a:t>635 (9.1)</a:t>
                      </a:r>
                      <a:endParaRPr lang="en-US" sz="1800">
                        <a:solidFill>
                          <a:schemeClr val="bg1"/>
                        </a:solidFill>
                        <a:effectLst/>
                        <a:latin typeface="Calibri" charset="0"/>
                        <a:ea typeface="Calibri" charset="0"/>
                        <a:cs typeface="Times New Roman" charset="0"/>
                      </a:endParaRPr>
                    </a:p>
                  </a:txBody>
                  <a:tcPr marT="91440" marB="9144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accent5">
                        <a:alpha val="10000"/>
                      </a:schemeClr>
                    </a:solidFill>
                  </a:tcPr>
                </a:tc>
                <a:tc>
                  <a:txBody>
                    <a:bodyPr/>
                    <a:lstStyle/>
                    <a:p>
                      <a:pPr marL="0" marR="0" algn="ctr">
                        <a:lnSpc>
                          <a:spcPts val="2200"/>
                        </a:lnSpc>
                        <a:spcBef>
                          <a:spcPts val="0"/>
                        </a:spcBef>
                        <a:spcAft>
                          <a:spcPts val="0"/>
                        </a:spcAft>
                      </a:pPr>
                      <a:r>
                        <a:rPr lang="en-US" sz="1800">
                          <a:solidFill>
                            <a:schemeClr val="bg1"/>
                          </a:solidFill>
                          <a:effectLst/>
                          <a:latin typeface="Calibri" charset="0"/>
                          <a:ea typeface="Calibri" charset="0"/>
                          <a:cs typeface="Arial" charset="0"/>
                        </a:rPr>
                        <a:t>0.99 (0.89–1.11)</a:t>
                      </a:r>
                      <a:endParaRPr lang="en-US" sz="1600">
                        <a:solidFill>
                          <a:schemeClr val="bg1"/>
                        </a:solidFill>
                        <a:effectLst/>
                        <a:latin typeface="Calibri" charset="0"/>
                        <a:ea typeface="Calibri" charset="0"/>
                        <a:cs typeface="Times New Roman" charset="0"/>
                      </a:endParaRPr>
                    </a:p>
                  </a:txBody>
                  <a:tcPr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accent5">
                        <a:alpha val="10000"/>
                      </a:schemeClr>
                    </a:solidFill>
                  </a:tcPr>
                </a:tc>
                <a:tc>
                  <a:txBody>
                    <a:bodyPr/>
                    <a:lstStyle/>
                    <a:p>
                      <a:pPr marL="0" marR="0" algn="ctr">
                        <a:lnSpc>
                          <a:spcPts val="2200"/>
                        </a:lnSpc>
                        <a:spcBef>
                          <a:spcPts val="0"/>
                        </a:spcBef>
                        <a:spcAft>
                          <a:spcPts val="0"/>
                        </a:spcAft>
                      </a:pPr>
                      <a:r>
                        <a:rPr lang="en-US" sz="1800">
                          <a:solidFill>
                            <a:schemeClr val="bg1"/>
                          </a:solidFill>
                          <a:effectLst/>
                          <a:latin typeface="Calibri" charset="0"/>
                          <a:ea typeface="Calibri" charset="0"/>
                          <a:cs typeface="Arial" charset="0"/>
                        </a:rPr>
                        <a:t>0.91</a:t>
                      </a:r>
                      <a:endParaRPr lang="en-US" sz="1600">
                        <a:solidFill>
                          <a:schemeClr val="bg1"/>
                        </a:solidFill>
                        <a:effectLst/>
                        <a:latin typeface="Calibri" charset="0"/>
                        <a:ea typeface="Calibri" charset="0"/>
                        <a:cs typeface="Times New Roman" charset="0"/>
                      </a:endParaRPr>
                    </a:p>
                  </a:txBody>
                  <a:tcPr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accent5">
                        <a:alpha val="10000"/>
                      </a:schemeClr>
                    </a:solidFill>
                  </a:tcPr>
                </a:tc>
                <a:extLst>
                  <a:ext uri="{0D108BD9-81ED-4DB2-BD59-A6C34878D82A}">
                    <a16:rowId xmlns:a16="http://schemas.microsoft.com/office/drawing/2014/main" xmlns="" val="10001"/>
                  </a:ext>
                </a:extLst>
              </a:tr>
              <a:tr h="365760">
                <a:tc>
                  <a:txBody>
                    <a:bodyPr/>
                    <a:lstStyle/>
                    <a:p>
                      <a:pPr marL="0" marR="0">
                        <a:lnSpc>
                          <a:spcPts val="2200"/>
                        </a:lnSpc>
                        <a:spcBef>
                          <a:spcPts val="0"/>
                        </a:spcBef>
                        <a:spcAft>
                          <a:spcPts val="0"/>
                        </a:spcAft>
                      </a:pPr>
                      <a:r>
                        <a:rPr lang="en-US" sz="1800" b="1">
                          <a:solidFill>
                            <a:schemeClr val="bg1"/>
                          </a:solidFill>
                          <a:effectLst/>
                          <a:latin typeface="Calibri" charset="0"/>
                          <a:ea typeface="Calibri" charset="0"/>
                          <a:cs typeface="Arial" charset="0"/>
                        </a:rPr>
                        <a:t>Composite of CV death, MI, or all-cause stroke</a:t>
                      </a:r>
                      <a:r>
                        <a:rPr lang="en-US" sz="1800">
                          <a:solidFill>
                            <a:schemeClr val="bg1"/>
                          </a:solidFill>
                          <a:effectLst/>
                          <a:latin typeface="Calibri" charset="0"/>
                          <a:ea typeface="Calibri" charset="0"/>
                          <a:cs typeface="Arial" charset="0"/>
                        </a:rPr>
                        <a:t> (ischemic or hemorrhagic)</a:t>
                      </a:r>
                      <a:r>
                        <a:rPr lang="en-US" sz="1800" b="0">
                          <a:solidFill>
                            <a:schemeClr val="bg1"/>
                          </a:solidFill>
                          <a:effectLst/>
                          <a:latin typeface="Calibri" charset="0"/>
                          <a:ea typeface="Calibri" charset="0"/>
                          <a:cs typeface="Arial" charset="0"/>
                        </a:rPr>
                        <a:t>, no. (%)</a:t>
                      </a:r>
                      <a:endParaRPr lang="en-US" sz="1800">
                        <a:solidFill>
                          <a:schemeClr val="bg1"/>
                        </a:solidFill>
                        <a:effectLst/>
                        <a:latin typeface="Calibri" charset="0"/>
                        <a:ea typeface="Calibri" charset="0"/>
                        <a:cs typeface="Times New Roman" charset="0"/>
                      </a:endParaRPr>
                    </a:p>
                  </a:txBody>
                  <a:tcPr marT="91440" marB="9144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bg2">
                        <a:alpha val="80000"/>
                      </a:schemeClr>
                    </a:solidFill>
                  </a:tcPr>
                </a:tc>
                <a:tc>
                  <a:txBody>
                    <a:bodyPr/>
                    <a:lstStyle/>
                    <a:p>
                      <a:pPr marL="0" marR="0" algn="ctr">
                        <a:lnSpc>
                          <a:spcPts val="2200"/>
                        </a:lnSpc>
                        <a:spcBef>
                          <a:spcPts val="0"/>
                        </a:spcBef>
                        <a:spcAft>
                          <a:spcPts val="0"/>
                        </a:spcAft>
                      </a:pPr>
                      <a:r>
                        <a:rPr lang="en-US" sz="1800">
                          <a:solidFill>
                            <a:schemeClr val="bg1"/>
                          </a:solidFill>
                          <a:effectLst/>
                          <a:latin typeface="Calibri" charset="0"/>
                          <a:ea typeface="Calibri" charset="0"/>
                          <a:cs typeface="Arial" charset="0"/>
                        </a:rPr>
                        <a:t>766 (11.1)</a:t>
                      </a:r>
                      <a:endParaRPr lang="en-US" sz="1800">
                        <a:solidFill>
                          <a:schemeClr val="bg1"/>
                        </a:solidFill>
                        <a:effectLst/>
                        <a:latin typeface="Calibri" charset="0"/>
                        <a:ea typeface="Calibri" charset="0"/>
                        <a:cs typeface="Times New Roman" charset="0"/>
                      </a:endParaRPr>
                    </a:p>
                  </a:txBody>
                  <a:tcPr marT="91440" marB="9144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bg2">
                        <a:alpha val="80000"/>
                      </a:schemeClr>
                    </a:solidFill>
                  </a:tcPr>
                </a:tc>
                <a:tc>
                  <a:txBody>
                    <a:bodyPr/>
                    <a:lstStyle/>
                    <a:p>
                      <a:pPr marL="0" marR="0" algn="ctr">
                        <a:lnSpc>
                          <a:spcPts val="2200"/>
                        </a:lnSpc>
                        <a:spcBef>
                          <a:spcPts val="0"/>
                        </a:spcBef>
                        <a:spcAft>
                          <a:spcPts val="0"/>
                        </a:spcAft>
                      </a:pPr>
                      <a:r>
                        <a:rPr lang="en-US" sz="1800">
                          <a:solidFill>
                            <a:schemeClr val="bg1"/>
                          </a:solidFill>
                          <a:effectLst/>
                          <a:latin typeface="Calibri" charset="0"/>
                          <a:ea typeface="Calibri" charset="0"/>
                          <a:cs typeface="Arial" charset="0"/>
                        </a:rPr>
                        <a:t>759 (10.9)</a:t>
                      </a:r>
                      <a:endParaRPr lang="en-US" sz="1800">
                        <a:solidFill>
                          <a:schemeClr val="bg1"/>
                        </a:solidFill>
                        <a:effectLst/>
                        <a:latin typeface="Calibri" charset="0"/>
                        <a:ea typeface="Calibri" charset="0"/>
                        <a:cs typeface="Times New Roman" charset="0"/>
                      </a:endParaRPr>
                    </a:p>
                  </a:txBody>
                  <a:tcPr marT="91440" marB="9144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bg2">
                        <a:alpha val="80000"/>
                      </a:schemeClr>
                    </a:solidFill>
                  </a:tcPr>
                </a:tc>
                <a:tc>
                  <a:txBody>
                    <a:bodyPr/>
                    <a:lstStyle/>
                    <a:p>
                      <a:pPr marL="0" marR="0" algn="ctr">
                        <a:lnSpc>
                          <a:spcPts val="2200"/>
                        </a:lnSpc>
                        <a:spcBef>
                          <a:spcPts val="0"/>
                        </a:spcBef>
                        <a:spcAft>
                          <a:spcPts val="0"/>
                        </a:spcAft>
                      </a:pPr>
                      <a:r>
                        <a:rPr lang="en-US" sz="1800">
                          <a:solidFill>
                            <a:schemeClr val="bg1"/>
                          </a:solidFill>
                          <a:effectLst/>
                          <a:latin typeface="Calibri" charset="0"/>
                          <a:ea typeface="Calibri" charset="0"/>
                          <a:cs typeface="Arial" charset="0"/>
                        </a:rPr>
                        <a:t>1.02 (0.92–1.13)</a:t>
                      </a:r>
                      <a:endParaRPr lang="en-US" sz="1600">
                        <a:solidFill>
                          <a:schemeClr val="bg1"/>
                        </a:solidFill>
                        <a:effectLst/>
                        <a:latin typeface="Calibri" charset="0"/>
                        <a:ea typeface="Calibri" charset="0"/>
                        <a:cs typeface="Times New Roman" charset="0"/>
                      </a:endParaRPr>
                    </a:p>
                  </a:txBody>
                  <a:tcPr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bg2">
                        <a:alpha val="80000"/>
                      </a:schemeClr>
                    </a:solidFill>
                  </a:tcPr>
                </a:tc>
                <a:tc>
                  <a:txBody>
                    <a:bodyPr/>
                    <a:lstStyle/>
                    <a:p>
                      <a:pPr marL="0" marR="0" algn="ctr">
                        <a:lnSpc>
                          <a:spcPts val="2200"/>
                        </a:lnSpc>
                        <a:spcBef>
                          <a:spcPts val="0"/>
                        </a:spcBef>
                        <a:spcAft>
                          <a:spcPts val="0"/>
                        </a:spcAft>
                      </a:pPr>
                      <a:r>
                        <a:rPr lang="en-US" sz="1800">
                          <a:solidFill>
                            <a:schemeClr val="bg1"/>
                          </a:solidFill>
                          <a:effectLst/>
                          <a:latin typeface="Calibri" charset="0"/>
                          <a:ea typeface="Calibri" charset="0"/>
                          <a:cs typeface="Arial" charset="0"/>
                        </a:rPr>
                        <a:t>0.72</a:t>
                      </a:r>
                      <a:endParaRPr lang="en-US" sz="1600">
                        <a:solidFill>
                          <a:schemeClr val="bg1"/>
                        </a:solidFill>
                        <a:effectLst/>
                        <a:latin typeface="Calibri" charset="0"/>
                        <a:ea typeface="Calibri" charset="0"/>
                        <a:cs typeface="Times New Roman" charset="0"/>
                      </a:endParaRPr>
                    </a:p>
                  </a:txBody>
                  <a:tcPr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bg2">
                        <a:alpha val="80000"/>
                      </a:schemeClr>
                    </a:solidFill>
                  </a:tcPr>
                </a:tc>
                <a:extLst>
                  <a:ext uri="{0D108BD9-81ED-4DB2-BD59-A6C34878D82A}">
                    <a16:rowId xmlns:a16="http://schemas.microsoft.com/office/drawing/2014/main" xmlns="" val="10002"/>
                  </a:ext>
                </a:extLst>
              </a:tr>
              <a:tr h="365760">
                <a:tc>
                  <a:txBody>
                    <a:bodyPr/>
                    <a:lstStyle/>
                    <a:p>
                      <a:pPr marL="0" marR="0">
                        <a:lnSpc>
                          <a:spcPts val="2200"/>
                        </a:lnSpc>
                        <a:spcBef>
                          <a:spcPts val="0"/>
                        </a:spcBef>
                        <a:spcAft>
                          <a:spcPts val="0"/>
                        </a:spcAft>
                      </a:pPr>
                      <a:r>
                        <a:rPr lang="en-US" sz="1800" b="1">
                          <a:solidFill>
                            <a:schemeClr val="bg1"/>
                          </a:solidFill>
                          <a:effectLst/>
                          <a:latin typeface="Calibri" charset="0"/>
                          <a:ea typeface="Calibri" charset="0"/>
                          <a:cs typeface="Arial" charset="0"/>
                        </a:rPr>
                        <a:t>Hospitalization for ALI</a:t>
                      </a:r>
                      <a:r>
                        <a:rPr lang="en-US" sz="1800" b="0">
                          <a:solidFill>
                            <a:schemeClr val="bg1"/>
                          </a:solidFill>
                          <a:effectLst/>
                          <a:latin typeface="Calibri" charset="0"/>
                          <a:ea typeface="Calibri" charset="0"/>
                          <a:cs typeface="Arial" charset="0"/>
                        </a:rPr>
                        <a:t>, no. (%)</a:t>
                      </a:r>
                      <a:endParaRPr lang="en-US" sz="1800" b="1">
                        <a:solidFill>
                          <a:schemeClr val="bg1"/>
                        </a:solidFill>
                        <a:effectLst/>
                        <a:latin typeface="Calibri" charset="0"/>
                        <a:ea typeface="Calibri" charset="0"/>
                        <a:cs typeface="Times New Roman" charset="0"/>
                      </a:endParaRPr>
                    </a:p>
                  </a:txBody>
                  <a:tcPr marT="91440" marB="9144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5">
                        <a:alpha val="10000"/>
                      </a:schemeClr>
                    </a:solidFill>
                  </a:tcPr>
                </a:tc>
                <a:tc>
                  <a:txBody>
                    <a:bodyPr/>
                    <a:lstStyle/>
                    <a:p>
                      <a:pPr marL="0" marR="0" algn="ctr">
                        <a:lnSpc>
                          <a:spcPts val="2200"/>
                        </a:lnSpc>
                        <a:spcBef>
                          <a:spcPts val="0"/>
                        </a:spcBef>
                        <a:spcAft>
                          <a:spcPts val="0"/>
                        </a:spcAft>
                      </a:pPr>
                      <a:r>
                        <a:rPr lang="en-US" sz="1800">
                          <a:solidFill>
                            <a:schemeClr val="bg1"/>
                          </a:solidFill>
                          <a:effectLst/>
                          <a:latin typeface="Calibri" charset="0"/>
                          <a:ea typeface="Calibri" charset="0"/>
                          <a:cs typeface="Arial" charset="0"/>
                        </a:rPr>
                        <a:t>117 (1.7)</a:t>
                      </a:r>
                      <a:endParaRPr lang="en-US" sz="1800">
                        <a:solidFill>
                          <a:schemeClr val="bg1"/>
                        </a:solidFill>
                        <a:effectLst/>
                        <a:latin typeface="Calibri" charset="0"/>
                        <a:ea typeface="Calibri" charset="0"/>
                        <a:cs typeface="Times New Roman" charset="0"/>
                      </a:endParaRPr>
                    </a:p>
                  </a:txBody>
                  <a:tcPr marT="91440" marB="9144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5">
                        <a:alpha val="10000"/>
                      </a:schemeClr>
                    </a:solidFill>
                  </a:tcPr>
                </a:tc>
                <a:tc>
                  <a:txBody>
                    <a:bodyPr/>
                    <a:lstStyle/>
                    <a:p>
                      <a:pPr marL="0" marR="0" algn="ctr">
                        <a:lnSpc>
                          <a:spcPts val="2200"/>
                        </a:lnSpc>
                        <a:spcBef>
                          <a:spcPts val="0"/>
                        </a:spcBef>
                        <a:spcAft>
                          <a:spcPts val="0"/>
                        </a:spcAft>
                      </a:pPr>
                      <a:r>
                        <a:rPr lang="en-US" sz="1800">
                          <a:solidFill>
                            <a:schemeClr val="bg1"/>
                          </a:solidFill>
                          <a:effectLst/>
                          <a:latin typeface="Calibri" charset="0"/>
                          <a:ea typeface="Calibri" charset="0"/>
                          <a:cs typeface="Arial" charset="0"/>
                        </a:rPr>
                        <a:t>115 (1.7)</a:t>
                      </a:r>
                      <a:endParaRPr lang="en-US" sz="1800">
                        <a:solidFill>
                          <a:schemeClr val="bg1"/>
                        </a:solidFill>
                        <a:effectLst/>
                        <a:latin typeface="Calibri" charset="0"/>
                        <a:ea typeface="Calibri" charset="0"/>
                        <a:cs typeface="Times New Roman" charset="0"/>
                      </a:endParaRPr>
                    </a:p>
                  </a:txBody>
                  <a:tcPr marT="91440" marB="9144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5">
                        <a:alpha val="10000"/>
                      </a:schemeClr>
                    </a:solidFill>
                  </a:tcPr>
                </a:tc>
                <a:tc>
                  <a:txBody>
                    <a:bodyPr/>
                    <a:lstStyle/>
                    <a:p>
                      <a:pPr marL="0" marR="0" algn="ctr">
                        <a:lnSpc>
                          <a:spcPts val="2200"/>
                        </a:lnSpc>
                        <a:spcBef>
                          <a:spcPts val="0"/>
                        </a:spcBef>
                        <a:spcAft>
                          <a:spcPts val="0"/>
                        </a:spcAft>
                      </a:pPr>
                      <a:r>
                        <a:rPr lang="en-US" sz="1800">
                          <a:solidFill>
                            <a:schemeClr val="bg1"/>
                          </a:solidFill>
                          <a:effectLst/>
                          <a:latin typeface="Calibri" charset="0"/>
                          <a:ea typeface="Calibri" charset="0"/>
                          <a:cs typeface="Arial" charset="0"/>
                        </a:rPr>
                        <a:t>1.03 (0.79–1.33)</a:t>
                      </a:r>
                      <a:endParaRPr lang="en-US" sz="1600">
                        <a:solidFill>
                          <a:schemeClr val="bg1"/>
                        </a:solidFill>
                        <a:effectLst/>
                        <a:latin typeface="Calibri" charset="0"/>
                        <a:ea typeface="Calibri" charset="0"/>
                        <a:cs typeface="Times New Roman" charset="0"/>
                      </a:endParaRPr>
                    </a:p>
                  </a:txBody>
                  <a:tcPr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5">
                        <a:alpha val="10000"/>
                      </a:schemeClr>
                    </a:solidFill>
                  </a:tcPr>
                </a:tc>
                <a:tc>
                  <a:txBody>
                    <a:bodyPr/>
                    <a:lstStyle/>
                    <a:p>
                      <a:pPr marL="0" marR="0" algn="ctr">
                        <a:lnSpc>
                          <a:spcPts val="2200"/>
                        </a:lnSpc>
                        <a:spcBef>
                          <a:spcPts val="0"/>
                        </a:spcBef>
                        <a:spcAft>
                          <a:spcPts val="0"/>
                        </a:spcAft>
                      </a:pPr>
                      <a:r>
                        <a:rPr lang="en-US" sz="1800">
                          <a:solidFill>
                            <a:schemeClr val="bg1"/>
                          </a:solidFill>
                          <a:effectLst/>
                          <a:latin typeface="Calibri" charset="0"/>
                          <a:ea typeface="Calibri" charset="0"/>
                          <a:cs typeface="Arial" charset="0"/>
                        </a:rPr>
                        <a:t>0.85</a:t>
                      </a:r>
                      <a:endParaRPr lang="en-US" sz="1600">
                        <a:solidFill>
                          <a:schemeClr val="bg1"/>
                        </a:solidFill>
                        <a:effectLst/>
                        <a:latin typeface="Calibri" charset="0"/>
                        <a:ea typeface="Calibri" charset="0"/>
                        <a:cs typeface="Times New Roman" charset="0"/>
                      </a:endParaRPr>
                    </a:p>
                  </a:txBody>
                  <a:tcPr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5">
                        <a:alpha val="10000"/>
                      </a:schemeClr>
                    </a:solidFill>
                  </a:tcPr>
                </a:tc>
                <a:extLst>
                  <a:ext uri="{0D108BD9-81ED-4DB2-BD59-A6C34878D82A}">
                    <a16:rowId xmlns:a16="http://schemas.microsoft.com/office/drawing/2014/main" xmlns="" val="10003"/>
                  </a:ext>
                </a:extLst>
              </a:tr>
              <a:tr h="365760">
                <a:tc>
                  <a:txBody>
                    <a:bodyPr/>
                    <a:lstStyle/>
                    <a:p>
                      <a:pPr marL="0" marR="0">
                        <a:lnSpc>
                          <a:spcPts val="2200"/>
                        </a:lnSpc>
                        <a:spcBef>
                          <a:spcPts val="0"/>
                        </a:spcBef>
                        <a:spcAft>
                          <a:spcPts val="0"/>
                        </a:spcAft>
                      </a:pPr>
                      <a:r>
                        <a:rPr lang="en-US" sz="1800" b="1" dirty="0">
                          <a:solidFill>
                            <a:schemeClr val="bg1"/>
                          </a:solidFill>
                          <a:effectLst/>
                          <a:latin typeface="Calibri" charset="0"/>
                          <a:ea typeface="Calibri" charset="0"/>
                          <a:cs typeface="Arial" charset="0"/>
                        </a:rPr>
                        <a:t>Lower extremity revascularization</a:t>
                      </a:r>
                      <a:r>
                        <a:rPr lang="en-US" sz="1800" b="0" dirty="0">
                          <a:solidFill>
                            <a:schemeClr val="bg1"/>
                          </a:solidFill>
                          <a:effectLst/>
                          <a:latin typeface="Calibri" charset="0"/>
                          <a:ea typeface="Calibri" charset="0"/>
                          <a:cs typeface="Arial" charset="0"/>
                        </a:rPr>
                        <a:t>, no. (%)</a:t>
                      </a:r>
                      <a:endParaRPr lang="en-US" sz="1800" b="1" dirty="0">
                        <a:solidFill>
                          <a:schemeClr val="bg1"/>
                        </a:solidFill>
                        <a:effectLst/>
                        <a:latin typeface="Calibri" charset="0"/>
                        <a:ea typeface="Calibri" charset="0"/>
                        <a:cs typeface="Times New Roman" charset="0"/>
                      </a:endParaRPr>
                    </a:p>
                  </a:txBody>
                  <a:tcPr marT="91440" marB="9144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bg2">
                        <a:alpha val="80000"/>
                      </a:schemeClr>
                    </a:solidFill>
                  </a:tcPr>
                </a:tc>
                <a:tc>
                  <a:txBody>
                    <a:bodyPr/>
                    <a:lstStyle/>
                    <a:p>
                      <a:pPr marL="0" marR="0" algn="ctr">
                        <a:lnSpc>
                          <a:spcPts val="2200"/>
                        </a:lnSpc>
                        <a:spcBef>
                          <a:spcPts val="0"/>
                        </a:spcBef>
                        <a:spcAft>
                          <a:spcPts val="0"/>
                        </a:spcAft>
                      </a:pPr>
                      <a:r>
                        <a:rPr lang="en-US" sz="1800">
                          <a:solidFill>
                            <a:schemeClr val="bg1"/>
                          </a:solidFill>
                          <a:effectLst/>
                          <a:latin typeface="Calibri" charset="0"/>
                          <a:ea typeface="Calibri" charset="0"/>
                          <a:cs typeface="Arial" charset="0"/>
                        </a:rPr>
                        <a:t>846 (12.2)</a:t>
                      </a:r>
                      <a:endParaRPr lang="en-US" sz="1800">
                        <a:solidFill>
                          <a:schemeClr val="bg1"/>
                        </a:solidFill>
                        <a:effectLst/>
                        <a:latin typeface="Calibri" charset="0"/>
                        <a:ea typeface="Calibri" charset="0"/>
                        <a:cs typeface="Times New Roman" charset="0"/>
                      </a:endParaRPr>
                    </a:p>
                  </a:txBody>
                  <a:tcPr marT="91440" marB="9144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bg2">
                        <a:alpha val="80000"/>
                      </a:schemeClr>
                    </a:solidFill>
                  </a:tcPr>
                </a:tc>
                <a:tc>
                  <a:txBody>
                    <a:bodyPr/>
                    <a:lstStyle/>
                    <a:p>
                      <a:pPr marL="0" marR="0" algn="ctr">
                        <a:lnSpc>
                          <a:spcPts val="2200"/>
                        </a:lnSpc>
                        <a:spcBef>
                          <a:spcPts val="0"/>
                        </a:spcBef>
                        <a:spcAft>
                          <a:spcPts val="0"/>
                        </a:spcAft>
                      </a:pPr>
                      <a:r>
                        <a:rPr lang="en-US" sz="1800">
                          <a:solidFill>
                            <a:schemeClr val="bg1"/>
                          </a:solidFill>
                          <a:effectLst/>
                          <a:latin typeface="Calibri" charset="0"/>
                          <a:ea typeface="Calibri" charset="0"/>
                          <a:cs typeface="Arial" charset="0"/>
                        </a:rPr>
                        <a:t>892 (12.8)</a:t>
                      </a:r>
                      <a:endParaRPr lang="en-US" sz="1800">
                        <a:solidFill>
                          <a:schemeClr val="bg1"/>
                        </a:solidFill>
                        <a:effectLst/>
                        <a:latin typeface="Calibri" charset="0"/>
                        <a:ea typeface="Calibri" charset="0"/>
                        <a:cs typeface="Times New Roman" charset="0"/>
                      </a:endParaRPr>
                    </a:p>
                  </a:txBody>
                  <a:tcPr marT="91440" marB="9144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bg2">
                        <a:alpha val="80000"/>
                      </a:schemeClr>
                    </a:solidFill>
                  </a:tcPr>
                </a:tc>
                <a:tc>
                  <a:txBody>
                    <a:bodyPr/>
                    <a:lstStyle/>
                    <a:p>
                      <a:pPr marL="0" marR="0" algn="ctr">
                        <a:lnSpc>
                          <a:spcPts val="2200"/>
                        </a:lnSpc>
                        <a:spcBef>
                          <a:spcPts val="0"/>
                        </a:spcBef>
                        <a:spcAft>
                          <a:spcPts val="0"/>
                        </a:spcAft>
                      </a:pPr>
                      <a:r>
                        <a:rPr lang="en-US" sz="1800">
                          <a:solidFill>
                            <a:schemeClr val="bg1"/>
                          </a:solidFill>
                          <a:effectLst/>
                          <a:latin typeface="Calibri" charset="0"/>
                          <a:ea typeface="Calibri" charset="0"/>
                          <a:cs typeface="Arial" charset="0"/>
                        </a:rPr>
                        <a:t>0.95 (0.87–1.05)</a:t>
                      </a:r>
                      <a:endParaRPr lang="en-US" sz="1600">
                        <a:solidFill>
                          <a:schemeClr val="bg1"/>
                        </a:solidFill>
                        <a:effectLst/>
                        <a:latin typeface="Calibri" charset="0"/>
                        <a:ea typeface="Calibri" charset="0"/>
                        <a:cs typeface="Times New Roman" charset="0"/>
                      </a:endParaRPr>
                    </a:p>
                  </a:txBody>
                  <a:tcPr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bg2">
                        <a:alpha val="80000"/>
                      </a:schemeClr>
                    </a:solidFill>
                  </a:tcPr>
                </a:tc>
                <a:tc>
                  <a:txBody>
                    <a:bodyPr/>
                    <a:lstStyle/>
                    <a:p>
                      <a:pPr marL="0" marR="0" algn="ctr">
                        <a:lnSpc>
                          <a:spcPts val="2200"/>
                        </a:lnSpc>
                        <a:spcBef>
                          <a:spcPts val="0"/>
                        </a:spcBef>
                        <a:spcAft>
                          <a:spcPts val="0"/>
                        </a:spcAft>
                      </a:pPr>
                      <a:r>
                        <a:rPr lang="en-US" sz="1800">
                          <a:solidFill>
                            <a:schemeClr val="bg1"/>
                          </a:solidFill>
                          <a:effectLst/>
                          <a:latin typeface="Calibri" charset="0"/>
                          <a:ea typeface="Calibri" charset="0"/>
                          <a:cs typeface="Arial" charset="0"/>
                        </a:rPr>
                        <a:t>0.30</a:t>
                      </a:r>
                      <a:endParaRPr lang="en-US" sz="1600">
                        <a:solidFill>
                          <a:schemeClr val="bg1"/>
                        </a:solidFill>
                        <a:effectLst/>
                        <a:latin typeface="Calibri" charset="0"/>
                        <a:ea typeface="Calibri" charset="0"/>
                        <a:cs typeface="Times New Roman" charset="0"/>
                      </a:endParaRPr>
                    </a:p>
                  </a:txBody>
                  <a:tcPr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bg2">
                        <a:alpha val="80000"/>
                      </a:schemeClr>
                    </a:solidFill>
                  </a:tcPr>
                </a:tc>
                <a:extLst>
                  <a:ext uri="{0D108BD9-81ED-4DB2-BD59-A6C34878D82A}">
                    <a16:rowId xmlns:a16="http://schemas.microsoft.com/office/drawing/2014/main" xmlns="" val="10004"/>
                  </a:ext>
                </a:extLst>
              </a:tr>
              <a:tr h="365760">
                <a:tc>
                  <a:txBody>
                    <a:bodyPr/>
                    <a:lstStyle/>
                    <a:p>
                      <a:pPr marL="0" marR="0">
                        <a:lnSpc>
                          <a:spcPts val="2200"/>
                        </a:lnSpc>
                        <a:spcBef>
                          <a:spcPts val="0"/>
                        </a:spcBef>
                        <a:spcAft>
                          <a:spcPts val="0"/>
                        </a:spcAft>
                      </a:pPr>
                      <a:r>
                        <a:rPr lang="en-US" sz="1800" b="1">
                          <a:solidFill>
                            <a:schemeClr val="bg1"/>
                          </a:solidFill>
                          <a:effectLst/>
                          <a:latin typeface="Calibri" charset="0"/>
                          <a:ea typeface="Calibri" charset="0"/>
                          <a:cs typeface="Arial" charset="0"/>
                        </a:rPr>
                        <a:t>Composite of all revascularizations </a:t>
                      </a:r>
                      <a:br>
                        <a:rPr lang="en-US" sz="1800" b="1">
                          <a:solidFill>
                            <a:schemeClr val="bg1"/>
                          </a:solidFill>
                          <a:effectLst/>
                          <a:latin typeface="Calibri" charset="0"/>
                          <a:ea typeface="Calibri" charset="0"/>
                          <a:cs typeface="Arial" charset="0"/>
                        </a:rPr>
                      </a:br>
                      <a:r>
                        <a:rPr lang="en-US" sz="1800">
                          <a:solidFill>
                            <a:schemeClr val="bg1"/>
                          </a:solidFill>
                          <a:effectLst/>
                          <a:latin typeface="Calibri" charset="0"/>
                          <a:ea typeface="Calibri" charset="0"/>
                          <a:cs typeface="Arial" charset="0"/>
                        </a:rPr>
                        <a:t>(coronary and peripheral [limb, mesenteric, renal, carotid, or other])</a:t>
                      </a:r>
                      <a:r>
                        <a:rPr lang="en-US" sz="1800" b="0">
                          <a:solidFill>
                            <a:schemeClr val="bg1"/>
                          </a:solidFill>
                          <a:effectLst/>
                          <a:latin typeface="Calibri" charset="0"/>
                          <a:ea typeface="Calibri" charset="0"/>
                          <a:cs typeface="Arial" charset="0"/>
                        </a:rPr>
                        <a:t>, no. (%)</a:t>
                      </a:r>
                      <a:endParaRPr lang="en-US" sz="1800">
                        <a:solidFill>
                          <a:schemeClr val="bg1"/>
                        </a:solidFill>
                        <a:effectLst/>
                        <a:latin typeface="Calibri" charset="0"/>
                        <a:ea typeface="Calibri" charset="0"/>
                        <a:cs typeface="Times New Roman" charset="0"/>
                      </a:endParaRPr>
                    </a:p>
                  </a:txBody>
                  <a:tcPr marT="91440" marB="9144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accent5">
                        <a:alpha val="10000"/>
                      </a:schemeClr>
                    </a:solidFill>
                  </a:tcPr>
                </a:tc>
                <a:tc>
                  <a:txBody>
                    <a:bodyPr/>
                    <a:lstStyle/>
                    <a:p>
                      <a:pPr marL="0" marR="0" algn="ctr">
                        <a:lnSpc>
                          <a:spcPts val="2200"/>
                        </a:lnSpc>
                        <a:spcBef>
                          <a:spcPts val="0"/>
                        </a:spcBef>
                        <a:spcAft>
                          <a:spcPts val="0"/>
                        </a:spcAft>
                      </a:pPr>
                      <a:r>
                        <a:rPr lang="en-US" sz="1800">
                          <a:solidFill>
                            <a:schemeClr val="bg1"/>
                          </a:solidFill>
                          <a:effectLst/>
                          <a:latin typeface="Calibri" charset="0"/>
                          <a:ea typeface="Calibri" charset="0"/>
                          <a:cs typeface="Arial" charset="0"/>
                        </a:rPr>
                        <a:t>1211 (17.5)</a:t>
                      </a:r>
                      <a:endParaRPr lang="en-US" sz="1800">
                        <a:solidFill>
                          <a:schemeClr val="bg1"/>
                        </a:solidFill>
                        <a:effectLst/>
                        <a:latin typeface="Calibri" charset="0"/>
                        <a:ea typeface="Calibri" charset="0"/>
                        <a:cs typeface="Times New Roman" charset="0"/>
                      </a:endParaRPr>
                    </a:p>
                  </a:txBody>
                  <a:tcPr marT="91440" marB="9144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accent5">
                        <a:alpha val="10000"/>
                      </a:schemeClr>
                    </a:solidFill>
                  </a:tcPr>
                </a:tc>
                <a:tc>
                  <a:txBody>
                    <a:bodyPr/>
                    <a:lstStyle/>
                    <a:p>
                      <a:pPr marL="0" marR="0" algn="ctr">
                        <a:lnSpc>
                          <a:spcPts val="2200"/>
                        </a:lnSpc>
                        <a:spcBef>
                          <a:spcPts val="0"/>
                        </a:spcBef>
                        <a:spcAft>
                          <a:spcPts val="0"/>
                        </a:spcAft>
                      </a:pPr>
                      <a:r>
                        <a:rPr lang="en-US" sz="1800">
                          <a:solidFill>
                            <a:schemeClr val="bg1"/>
                          </a:solidFill>
                          <a:effectLst/>
                          <a:latin typeface="Calibri" charset="0"/>
                          <a:ea typeface="Calibri" charset="0"/>
                          <a:cs typeface="Arial" charset="0"/>
                        </a:rPr>
                        <a:t>1250 (18.0)</a:t>
                      </a:r>
                      <a:endParaRPr lang="en-US" sz="1800">
                        <a:solidFill>
                          <a:schemeClr val="bg1"/>
                        </a:solidFill>
                        <a:effectLst/>
                        <a:latin typeface="Calibri" charset="0"/>
                        <a:ea typeface="Calibri" charset="0"/>
                        <a:cs typeface="Times New Roman" charset="0"/>
                      </a:endParaRPr>
                    </a:p>
                  </a:txBody>
                  <a:tcPr marT="91440" marB="9144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accent5">
                        <a:alpha val="10000"/>
                      </a:schemeClr>
                    </a:solidFill>
                  </a:tcPr>
                </a:tc>
                <a:tc>
                  <a:txBody>
                    <a:bodyPr/>
                    <a:lstStyle/>
                    <a:p>
                      <a:pPr marL="0" marR="0" algn="ctr">
                        <a:lnSpc>
                          <a:spcPts val="2200"/>
                        </a:lnSpc>
                        <a:spcBef>
                          <a:spcPts val="0"/>
                        </a:spcBef>
                        <a:spcAft>
                          <a:spcPts val="0"/>
                        </a:spcAft>
                      </a:pPr>
                      <a:r>
                        <a:rPr lang="en-US" sz="1800">
                          <a:solidFill>
                            <a:schemeClr val="bg1"/>
                          </a:solidFill>
                          <a:effectLst/>
                          <a:latin typeface="Calibri" charset="0"/>
                          <a:ea typeface="Calibri" charset="0"/>
                          <a:cs typeface="Arial" charset="0"/>
                        </a:rPr>
                        <a:t>0.97 (0.90–1.05)</a:t>
                      </a:r>
                      <a:endParaRPr lang="en-US" sz="1600">
                        <a:solidFill>
                          <a:schemeClr val="bg1"/>
                        </a:solidFill>
                        <a:effectLst/>
                        <a:latin typeface="Calibri" charset="0"/>
                        <a:ea typeface="Calibri" charset="0"/>
                        <a:cs typeface="Times New Roman" charset="0"/>
                      </a:endParaRPr>
                    </a:p>
                  </a:txBody>
                  <a:tcPr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accent5">
                        <a:alpha val="10000"/>
                      </a:schemeClr>
                    </a:solidFill>
                  </a:tcPr>
                </a:tc>
                <a:tc>
                  <a:txBody>
                    <a:bodyPr/>
                    <a:lstStyle/>
                    <a:p>
                      <a:pPr marL="0" marR="0" algn="ctr">
                        <a:lnSpc>
                          <a:spcPts val="2200"/>
                        </a:lnSpc>
                        <a:spcBef>
                          <a:spcPts val="0"/>
                        </a:spcBef>
                        <a:spcAft>
                          <a:spcPts val="0"/>
                        </a:spcAft>
                      </a:pPr>
                      <a:r>
                        <a:rPr lang="en-US" sz="1800" dirty="0">
                          <a:solidFill>
                            <a:schemeClr val="bg1"/>
                          </a:solidFill>
                          <a:effectLst/>
                          <a:latin typeface="Calibri" charset="0"/>
                          <a:ea typeface="Calibri" charset="0"/>
                          <a:cs typeface="Arial" charset="0"/>
                        </a:rPr>
                        <a:t>0.46</a:t>
                      </a:r>
                      <a:endParaRPr lang="en-US" sz="1600" dirty="0">
                        <a:solidFill>
                          <a:schemeClr val="bg1"/>
                        </a:solidFill>
                        <a:effectLst/>
                        <a:latin typeface="Calibri" charset="0"/>
                        <a:ea typeface="Calibri" charset="0"/>
                        <a:cs typeface="Times New Roman" charset="0"/>
                      </a:endParaRPr>
                    </a:p>
                  </a:txBody>
                  <a:tcPr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accent5">
                        <a:alpha val="10000"/>
                      </a:schemeClr>
                    </a:solidFill>
                  </a:tcPr>
                </a:tc>
                <a:extLst>
                  <a:ext uri="{0D108BD9-81ED-4DB2-BD59-A6C34878D82A}">
                    <a16:rowId xmlns:a16="http://schemas.microsoft.com/office/drawing/2014/main" xmlns="" val="10005"/>
                  </a:ext>
                </a:extLst>
              </a:tr>
            </a:tbl>
          </a:graphicData>
        </a:graphic>
      </p:graphicFrame>
      <p:sp>
        <p:nvSpPr>
          <p:cNvPr id="7" name="Rectangle 6"/>
          <p:cNvSpPr/>
          <p:nvPr/>
        </p:nvSpPr>
        <p:spPr>
          <a:xfrm>
            <a:off x="969264" y="5791202"/>
            <a:ext cx="10134600" cy="169277"/>
          </a:xfrm>
          <a:prstGeom prst="rect">
            <a:avLst/>
          </a:prstGeom>
        </p:spPr>
        <p:txBody>
          <a:bodyPr wrap="square" lIns="0" tIns="0" rIns="0" bIns="0">
            <a:spAutoFit/>
          </a:bodyPr>
          <a:lstStyle/>
          <a:p>
            <a:pPr>
              <a:lnSpc>
                <a:spcPct val="90000"/>
              </a:lnSpc>
              <a:spcBef>
                <a:spcPts val="300"/>
              </a:spcBef>
            </a:pPr>
            <a:r>
              <a:rPr lang="en-US" sz="1200" b="0" dirty="0">
                <a:latin typeface="+mj-lt"/>
              </a:rPr>
              <a:t>ALI indicates acute limb ischemia; CI, confidence interval; CV, cardiovascular; HR, hazard ratio; MI, myocardial infarction.</a:t>
            </a:r>
          </a:p>
        </p:txBody>
      </p:sp>
    </p:spTree>
    <p:extLst>
      <p:ext uri="{BB962C8B-B14F-4D97-AF65-F5344CB8AC3E}">
        <p14:creationId xmlns:p14="http://schemas.microsoft.com/office/powerpoint/2010/main" val="44934026"/>
      </p:ext>
    </p:extLst>
  </p:cSld>
  <p:clrMapOvr>
    <a:masterClrMapping/>
  </p:clrMapOvr>
  <p:transition xmlns:p14="http://schemas.microsoft.com/office/powerpoint/2010/mai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r>
              <a:rPr lang="en-US"/>
              <a:t>Safety Outcomes</a:t>
            </a:r>
            <a:endParaRPr lang="en-US" alt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43950447"/>
              </p:ext>
            </p:extLst>
          </p:nvPr>
        </p:nvGraphicFramePr>
        <p:xfrm>
          <a:off x="969264" y="1371600"/>
          <a:ext cx="10134601" cy="4434840"/>
        </p:xfrm>
        <a:graphic>
          <a:graphicData uri="http://schemas.openxmlformats.org/drawingml/2006/table">
            <a:tbl>
              <a:tblPr firstRow="1" bandRow="1">
                <a:tableStyleId>{616DA210-FB5B-4158-B5E0-FEB733F419BA}</a:tableStyleId>
              </a:tblPr>
              <a:tblGrid>
                <a:gridCol w="4419600">
                  <a:extLst>
                    <a:ext uri="{9D8B030D-6E8A-4147-A177-3AD203B41FA5}">
                      <a16:colId xmlns:a16="http://schemas.microsoft.com/office/drawing/2014/main" xmlns="" val="20000"/>
                    </a:ext>
                  </a:extLst>
                </a:gridCol>
                <a:gridCol w="1371600">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gridCol w="1828800">
                  <a:extLst>
                    <a:ext uri="{9D8B030D-6E8A-4147-A177-3AD203B41FA5}">
                      <a16:colId xmlns:a16="http://schemas.microsoft.com/office/drawing/2014/main" xmlns="" val="20003"/>
                    </a:ext>
                  </a:extLst>
                </a:gridCol>
                <a:gridCol w="990601">
                  <a:extLst>
                    <a:ext uri="{9D8B030D-6E8A-4147-A177-3AD203B41FA5}">
                      <a16:colId xmlns:a16="http://schemas.microsoft.com/office/drawing/2014/main" xmlns="" val="20004"/>
                    </a:ext>
                  </a:extLst>
                </a:gridCol>
              </a:tblGrid>
              <a:tr h="685800">
                <a:tc>
                  <a:txBody>
                    <a:bodyPr/>
                    <a:lstStyle/>
                    <a:p>
                      <a:pPr>
                        <a:lnSpc>
                          <a:spcPts val="2200"/>
                        </a:lnSpc>
                      </a:pPr>
                      <a:endParaRPr lang="en-US" sz="1800">
                        <a:solidFill>
                          <a:schemeClr val="bg2"/>
                        </a:solidFill>
                        <a:latin typeface="+mn-lt"/>
                      </a:endParaRPr>
                    </a:p>
                  </a:txBody>
                  <a:tcPr marL="95612" marR="95612"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accent5"/>
                    </a:solidFill>
                  </a:tcPr>
                </a:tc>
                <a:tc>
                  <a:txBody>
                    <a:bodyPr/>
                    <a:lstStyle/>
                    <a:p>
                      <a:pPr marL="0" marR="0" algn="ctr">
                        <a:lnSpc>
                          <a:spcPts val="2200"/>
                        </a:lnSpc>
                        <a:spcBef>
                          <a:spcPts val="0"/>
                        </a:spcBef>
                        <a:spcAft>
                          <a:spcPts val="0"/>
                        </a:spcAft>
                      </a:pPr>
                      <a:r>
                        <a:rPr lang="en-US" sz="1800">
                          <a:solidFill>
                            <a:schemeClr val="bg2"/>
                          </a:solidFill>
                          <a:effectLst/>
                          <a:latin typeface="+mn-lt"/>
                        </a:rPr>
                        <a:t>Ticagrelor </a:t>
                      </a:r>
                      <a:r>
                        <a:rPr lang="en-US" sz="1800" b="0">
                          <a:solidFill>
                            <a:schemeClr val="bg2"/>
                          </a:solidFill>
                          <a:effectLst/>
                          <a:latin typeface="+mn-lt"/>
                        </a:rPr>
                        <a:t>(N=6910)</a:t>
                      </a:r>
                      <a:endParaRPr lang="en-US" sz="1800" b="0">
                        <a:solidFill>
                          <a:schemeClr val="bg2"/>
                        </a:solidFill>
                        <a:effectLst/>
                        <a:latin typeface="+mn-lt"/>
                        <a:ea typeface="Calibri" charset="0"/>
                        <a:cs typeface="Times New Roman" charset="0"/>
                      </a:endParaRPr>
                    </a:p>
                  </a:txBody>
                  <a:tcPr marL="95612" marR="95612"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accent5"/>
                    </a:solidFill>
                  </a:tcPr>
                </a:tc>
                <a:tc>
                  <a:txBody>
                    <a:bodyPr/>
                    <a:lstStyle/>
                    <a:p>
                      <a:pPr marL="0" marR="0" algn="ctr">
                        <a:lnSpc>
                          <a:spcPts val="2200"/>
                        </a:lnSpc>
                        <a:spcBef>
                          <a:spcPts val="0"/>
                        </a:spcBef>
                        <a:spcAft>
                          <a:spcPts val="0"/>
                        </a:spcAft>
                      </a:pPr>
                      <a:r>
                        <a:rPr lang="en-US" sz="1800">
                          <a:solidFill>
                            <a:schemeClr val="bg2"/>
                          </a:solidFill>
                          <a:effectLst/>
                          <a:latin typeface="+mn-lt"/>
                        </a:rPr>
                        <a:t>Clopidogrel </a:t>
                      </a:r>
                      <a:br>
                        <a:rPr lang="en-US" sz="1800">
                          <a:solidFill>
                            <a:schemeClr val="bg2"/>
                          </a:solidFill>
                          <a:effectLst/>
                          <a:latin typeface="+mn-lt"/>
                        </a:rPr>
                      </a:br>
                      <a:r>
                        <a:rPr lang="en-US" sz="1800" b="0">
                          <a:solidFill>
                            <a:schemeClr val="bg2"/>
                          </a:solidFill>
                          <a:effectLst/>
                          <a:latin typeface="+mn-lt"/>
                        </a:rPr>
                        <a:t>(N=6932)</a:t>
                      </a:r>
                      <a:endParaRPr lang="en-US" sz="1800" b="0">
                        <a:solidFill>
                          <a:schemeClr val="bg2"/>
                        </a:solidFill>
                        <a:effectLst/>
                        <a:latin typeface="+mn-lt"/>
                        <a:ea typeface="Calibri" charset="0"/>
                        <a:cs typeface="Times New Roman" charset="0"/>
                      </a:endParaRPr>
                    </a:p>
                  </a:txBody>
                  <a:tcPr marL="95612" marR="95612"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accent5"/>
                    </a:solidFill>
                  </a:tcPr>
                </a:tc>
                <a:tc>
                  <a:txBody>
                    <a:bodyPr/>
                    <a:lstStyle/>
                    <a:p>
                      <a:pPr marL="0" marR="0" algn="ctr">
                        <a:lnSpc>
                          <a:spcPts val="2200"/>
                        </a:lnSpc>
                        <a:spcBef>
                          <a:spcPts val="0"/>
                        </a:spcBef>
                        <a:spcAft>
                          <a:spcPts val="0"/>
                        </a:spcAft>
                      </a:pPr>
                      <a:r>
                        <a:rPr lang="en-US" sz="1800" b="1">
                          <a:solidFill>
                            <a:schemeClr val="bg2"/>
                          </a:solidFill>
                          <a:effectLst/>
                          <a:latin typeface="+mn-lt"/>
                          <a:ea typeface="Calibri" charset="0"/>
                          <a:cs typeface="Times New Roman" charset="0"/>
                        </a:rPr>
                        <a:t>HR </a:t>
                      </a:r>
                      <a:br>
                        <a:rPr lang="en-US" sz="1800" b="1">
                          <a:solidFill>
                            <a:schemeClr val="bg2"/>
                          </a:solidFill>
                          <a:effectLst/>
                          <a:latin typeface="+mn-lt"/>
                          <a:ea typeface="Calibri" charset="0"/>
                          <a:cs typeface="Times New Roman" charset="0"/>
                        </a:rPr>
                      </a:br>
                      <a:r>
                        <a:rPr lang="en-US" sz="1800" b="0">
                          <a:solidFill>
                            <a:schemeClr val="bg2"/>
                          </a:solidFill>
                          <a:effectLst/>
                          <a:latin typeface="+mn-lt"/>
                          <a:ea typeface="Calibri" charset="0"/>
                          <a:cs typeface="Times New Roman" charset="0"/>
                        </a:rPr>
                        <a:t>(95% CI)</a:t>
                      </a:r>
                      <a:endParaRPr lang="en-US" sz="1800" b="1">
                        <a:solidFill>
                          <a:schemeClr val="bg2"/>
                        </a:solidFill>
                        <a:effectLst/>
                        <a:latin typeface="+mn-lt"/>
                        <a:ea typeface="Calibri" charset="0"/>
                        <a:cs typeface="Times New Roman" charset="0"/>
                      </a:endParaRPr>
                    </a:p>
                  </a:txBody>
                  <a:tcPr marL="95612" marR="95612"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accent5"/>
                    </a:solidFill>
                  </a:tcPr>
                </a:tc>
                <a:tc>
                  <a:txBody>
                    <a:bodyPr/>
                    <a:lstStyle/>
                    <a:p>
                      <a:pPr marL="0" marR="0" algn="ctr">
                        <a:lnSpc>
                          <a:spcPts val="2200"/>
                        </a:lnSpc>
                        <a:spcBef>
                          <a:spcPts val="0"/>
                        </a:spcBef>
                        <a:spcAft>
                          <a:spcPts val="0"/>
                        </a:spcAft>
                      </a:pPr>
                      <a:r>
                        <a:rPr lang="en-US" sz="1800" b="1">
                          <a:solidFill>
                            <a:schemeClr val="bg2"/>
                          </a:solidFill>
                          <a:effectLst/>
                          <a:latin typeface="+mn-lt"/>
                          <a:ea typeface="Calibri" charset="0"/>
                          <a:cs typeface="Times New Roman" charset="0"/>
                        </a:rPr>
                        <a:t>P </a:t>
                      </a:r>
                      <a:br>
                        <a:rPr lang="en-US" sz="1800" b="1">
                          <a:solidFill>
                            <a:schemeClr val="bg2"/>
                          </a:solidFill>
                          <a:effectLst/>
                          <a:latin typeface="+mn-lt"/>
                          <a:ea typeface="Calibri" charset="0"/>
                          <a:cs typeface="Times New Roman" charset="0"/>
                        </a:rPr>
                      </a:br>
                      <a:r>
                        <a:rPr lang="en-US" sz="1800" b="1">
                          <a:solidFill>
                            <a:schemeClr val="bg2"/>
                          </a:solidFill>
                          <a:effectLst/>
                          <a:latin typeface="+mn-lt"/>
                          <a:ea typeface="Calibri" charset="0"/>
                          <a:cs typeface="Times New Roman" charset="0"/>
                        </a:rPr>
                        <a:t>Value</a:t>
                      </a:r>
                    </a:p>
                  </a:txBody>
                  <a:tcPr marL="95612" marR="95612"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accent5"/>
                    </a:solidFill>
                  </a:tcPr>
                </a:tc>
                <a:extLst>
                  <a:ext uri="{0D108BD9-81ED-4DB2-BD59-A6C34878D82A}">
                    <a16:rowId xmlns:a16="http://schemas.microsoft.com/office/drawing/2014/main" xmlns="" val="10000"/>
                  </a:ext>
                </a:extLst>
              </a:tr>
              <a:tr h="731520">
                <a:tc>
                  <a:txBody>
                    <a:bodyPr/>
                    <a:lstStyle/>
                    <a:p>
                      <a:pPr marL="0" marR="0">
                        <a:lnSpc>
                          <a:spcPts val="2200"/>
                        </a:lnSpc>
                        <a:spcBef>
                          <a:spcPts val="0"/>
                        </a:spcBef>
                        <a:spcAft>
                          <a:spcPts val="0"/>
                        </a:spcAft>
                      </a:pPr>
                      <a:r>
                        <a:rPr lang="en-US" sz="1800" b="1">
                          <a:solidFill>
                            <a:schemeClr val="bg1"/>
                          </a:solidFill>
                          <a:effectLst/>
                          <a:latin typeface="Calibri" charset="0"/>
                          <a:ea typeface="Calibri" charset="0"/>
                          <a:cs typeface="Arial" charset="0"/>
                        </a:rPr>
                        <a:t>Primary safety outcome: </a:t>
                      </a:r>
                      <a:br>
                        <a:rPr lang="en-US" sz="1800" b="1">
                          <a:solidFill>
                            <a:schemeClr val="bg1"/>
                          </a:solidFill>
                          <a:effectLst/>
                          <a:latin typeface="Calibri" charset="0"/>
                          <a:ea typeface="Calibri" charset="0"/>
                          <a:cs typeface="Arial" charset="0"/>
                        </a:rPr>
                      </a:br>
                      <a:r>
                        <a:rPr lang="en-US" sz="1800" b="1">
                          <a:solidFill>
                            <a:schemeClr val="bg1"/>
                          </a:solidFill>
                          <a:effectLst/>
                          <a:latin typeface="Calibri" charset="0"/>
                          <a:ea typeface="Calibri" charset="0"/>
                          <a:cs typeface="Arial" charset="0"/>
                        </a:rPr>
                        <a:t>TIMI major bleeding</a:t>
                      </a:r>
                      <a:r>
                        <a:rPr lang="en-US" sz="1600" b="0">
                          <a:solidFill>
                            <a:schemeClr val="bg1"/>
                          </a:solidFill>
                          <a:effectLst/>
                          <a:latin typeface="Calibri" charset="0"/>
                          <a:ea typeface="Calibri" charset="0"/>
                          <a:cs typeface="Arial" charset="0"/>
                        </a:rPr>
                        <a:t>, no. (%)</a:t>
                      </a:r>
                      <a:endParaRPr lang="en-US" sz="1600" b="1">
                        <a:solidFill>
                          <a:schemeClr val="bg1"/>
                        </a:solidFill>
                        <a:effectLst/>
                        <a:latin typeface="Calibri" charset="0"/>
                        <a:ea typeface="Calibri" charset="0"/>
                        <a:cs typeface="Times New Roman" charset="0"/>
                      </a:endParaRPr>
                    </a:p>
                  </a:txBody>
                  <a:tcPr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5">
                        <a:alpha val="10000"/>
                      </a:schemeClr>
                    </a:solidFill>
                  </a:tcPr>
                </a:tc>
                <a:tc>
                  <a:txBody>
                    <a:bodyPr/>
                    <a:lstStyle/>
                    <a:p>
                      <a:pPr marL="0" marR="0" algn="ctr">
                        <a:lnSpc>
                          <a:spcPts val="2200"/>
                        </a:lnSpc>
                        <a:spcBef>
                          <a:spcPts val="0"/>
                        </a:spcBef>
                        <a:spcAft>
                          <a:spcPts val="0"/>
                        </a:spcAft>
                      </a:pPr>
                      <a:r>
                        <a:rPr lang="en-US" sz="1800">
                          <a:solidFill>
                            <a:schemeClr val="bg1"/>
                          </a:solidFill>
                          <a:effectLst/>
                          <a:latin typeface="Calibri" charset="0"/>
                          <a:ea typeface="Calibri" charset="0"/>
                          <a:cs typeface="Arial" charset="0"/>
                        </a:rPr>
                        <a:t>113 (1.6)</a:t>
                      </a:r>
                      <a:endParaRPr lang="en-US" sz="1600">
                        <a:solidFill>
                          <a:schemeClr val="bg1"/>
                        </a:solidFill>
                        <a:effectLst/>
                        <a:latin typeface="Calibri" charset="0"/>
                        <a:ea typeface="Calibri" charset="0"/>
                        <a:cs typeface="Times New Roman" charset="0"/>
                      </a:endParaRPr>
                    </a:p>
                  </a:txBody>
                  <a:tcPr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5">
                        <a:alpha val="10000"/>
                      </a:schemeClr>
                    </a:solidFill>
                  </a:tcPr>
                </a:tc>
                <a:tc>
                  <a:txBody>
                    <a:bodyPr/>
                    <a:lstStyle/>
                    <a:p>
                      <a:pPr marL="0" marR="0" algn="ctr">
                        <a:lnSpc>
                          <a:spcPts val="2200"/>
                        </a:lnSpc>
                        <a:spcBef>
                          <a:spcPts val="0"/>
                        </a:spcBef>
                        <a:spcAft>
                          <a:spcPts val="0"/>
                        </a:spcAft>
                      </a:pPr>
                      <a:r>
                        <a:rPr lang="en-US" sz="1800">
                          <a:solidFill>
                            <a:schemeClr val="bg1"/>
                          </a:solidFill>
                          <a:effectLst/>
                          <a:latin typeface="Calibri" charset="0"/>
                          <a:ea typeface="Calibri" charset="0"/>
                          <a:cs typeface="Arial" charset="0"/>
                        </a:rPr>
                        <a:t>109 (1.6)</a:t>
                      </a:r>
                      <a:endParaRPr lang="en-US" sz="1600">
                        <a:solidFill>
                          <a:schemeClr val="bg1"/>
                        </a:solidFill>
                        <a:effectLst/>
                        <a:latin typeface="Calibri" charset="0"/>
                        <a:ea typeface="Calibri" charset="0"/>
                        <a:cs typeface="Times New Roman" charset="0"/>
                      </a:endParaRPr>
                    </a:p>
                  </a:txBody>
                  <a:tcPr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5">
                        <a:alpha val="10000"/>
                      </a:schemeClr>
                    </a:solidFill>
                  </a:tcPr>
                </a:tc>
                <a:tc>
                  <a:txBody>
                    <a:bodyPr/>
                    <a:lstStyle/>
                    <a:p>
                      <a:pPr marL="0" marR="0" algn="ctr">
                        <a:lnSpc>
                          <a:spcPts val="2200"/>
                        </a:lnSpc>
                        <a:spcBef>
                          <a:spcPts val="0"/>
                        </a:spcBef>
                        <a:spcAft>
                          <a:spcPts val="0"/>
                        </a:spcAft>
                      </a:pPr>
                      <a:r>
                        <a:rPr lang="en-US" sz="1800">
                          <a:solidFill>
                            <a:schemeClr val="bg1"/>
                          </a:solidFill>
                          <a:effectLst/>
                          <a:latin typeface="Calibri" charset="0"/>
                          <a:ea typeface="Calibri" charset="0"/>
                          <a:cs typeface="Arial" charset="0"/>
                        </a:rPr>
                        <a:t>1.10 (0.84–1.43)</a:t>
                      </a:r>
                      <a:endParaRPr lang="en-US" sz="1600">
                        <a:solidFill>
                          <a:schemeClr val="bg1"/>
                        </a:solidFill>
                        <a:effectLst/>
                        <a:latin typeface="Calibri" charset="0"/>
                        <a:ea typeface="Calibri" charset="0"/>
                        <a:cs typeface="Times New Roman" charset="0"/>
                      </a:endParaRPr>
                    </a:p>
                  </a:txBody>
                  <a:tcPr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5">
                        <a:alpha val="10000"/>
                      </a:schemeClr>
                    </a:solidFill>
                  </a:tcPr>
                </a:tc>
                <a:tc>
                  <a:txBody>
                    <a:bodyPr/>
                    <a:lstStyle/>
                    <a:p>
                      <a:pPr marL="0" marR="0" algn="ctr">
                        <a:lnSpc>
                          <a:spcPts val="2200"/>
                        </a:lnSpc>
                        <a:spcBef>
                          <a:spcPts val="0"/>
                        </a:spcBef>
                        <a:spcAft>
                          <a:spcPts val="0"/>
                        </a:spcAft>
                      </a:pPr>
                      <a:r>
                        <a:rPr lang="en-US" sz="1800">
                          <a:solidFill>
                            <a:schemeClr val="bg1"/>
                          </a:solidFill>
                          <a:effectLst/>
                          <a:latin typeface="Calibri" charset="0"/>
                          <a:ea typeface="Calibri" charset="0"/>
                          <a:cs typeface="Arial" charset="0"/>
                        </a:rPr>
                        <a:t>0.49</a:t>
                      </a:r>
                      <a:endParaRPr lang="en-US" sz="1600">
                        <a:solidFill>
                          <a:schemeClr val="bg1"/>
                        </a:solidFill>
                        <a:effectLst/>
                        <a:latin typeface="Calibri" charset="0"/>
                        <a:ea typeface="Calibri" charset="0"/>
                        <a:cs typeface="Times New Roman" charset="0"/>
                      </a:endParaRPr>
                    </a:p>
                  </a:txBody>
                  <a:tcPr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5">
                        <a:alpha val="10000"/>
                      </a:schemeClr>
                    </a:solidFill>
                  </a:tcPr>
                </a:tc>
                <a:extLst>
                  <a:ext uri="{0D108BD9-81ED-4DB2-BD59-A6C34878D82A}">
                    <a16:rowId xmlns:a16="http://schemas.microsoft.com/office/drawing/2014/main" xmlns="" val="10001"/>
                  </a:ext>
                </a:extLst>
              </a:tr>
              <a:tr h="457200">
                <a:tc>
                  <a:txBody>
                    <a:bodyPr/>
                    <a:lstStyle/>
                    <a:p>
                      <a:pPr marL="182880" marR="0">
                        <a:lnSpc>
                          <a:spcPts val="2200"/>
                        </a:lnSpc>
                        <a:spcBef>
                          <a:spcPts val="0"/>
                        </a:spcBef>
                        <a:spcAft>
                          <a:spcPts val="0"/>
                        </a:spcAft>
                      </a:pPr>
                      <a:r>
                        <a:rPr lang="en-US" sz="1800">
                          <a:solidFill>
                            <a:schemeClr val="bg1"/>
                          </a:solidFill>
                          <a:effectLst/>
                          <a:latin typeface="Calibri" charset="0"/>
                          <a:ea typeface="Calibri" charset="0"/>
                          <a:cs typeface="Arial" charset="0"/>
                        </a:rPr>
                        <a:t>Intracranial bleeding</a:t>
                      </a:r>
                      <a:endParaRPr lang="en-US" sz="1600">
                        <a:solidFill>
                          <a:schemeClr val="bg1"/>
                        </a:solidFill>
                        <a:effectLst/>
                        <a:latin typeface="Calibri" charset="0"/>
                        <a:ea typeface="Calibri" charset="0"/>
                        <a:cs typeface="Times New Roman" charset="0"/>
                      </a:endParaRPr>
                    </a:p>
                  </a:txBody>
                  <a:tcPr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5">
                        <a:alpha val="10000"/>
                      </a:schemeClr>
                    </a:solidFill>
                  </a:tcPr>
                </a:tc>
                <a:tc>
                  <a:txBody>
                    <a:bodyPr/>
                    <a:lstStyle/>
                    <a:p>
                      <a:pPr marL="0" marR="0" algn="ctr">
                        <a:lnSpc>
                          <a:spcPts val="2200"/>
                        </a:lnSpc>
                        <a:spcBef>
                          <a:spcPts val="0"/>
                        </a:spcBef>
                        <a:spcAft>
                          <a:spcPts val="0"/>
                        </a:spcAft>
                      </a:pPr>
                      <a:r>
                        <a:rPr lang="en-US" sz="1800">
                          <a:solidFill>
                            <a:schemeClr val="bg1"/>
                          </a:solidFill>
                          <a:effectLst/>
                          <a:latin typeface="Calibri" charset="0"/>
                          <a:ea typeface="Calibri" charset="0"/>
                          <a:cs typeface="Arial" charset="0"/>
                        </a:rPr>
                        <a:t>34 (0.5)</a:t>
                      </a:r>
                      <a:endParaRPr lang="en-US" sz="1600">
                        <a:solidFill>
                          <a:schemeClr val="bg1"/>
                        </a:solidFill>
                        <a:effectLst/>
                        <a:latin typeface="Calibri" charset="0"/>
                        <a:ea typeface="Calibri" charset="0"/>
                        <a:cs typeface="Times New Roman" charset="0"/>
                      </a:endParaRPr>
                    </a:p>
                  </a:txBody>
                  <a:tcPr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5">
                        <a:alpha val="10000"/>
                      </a:schemeClr>
                    </a:solidFill>
                  </a:tcPr>
                </a:tc>
                <a:tc>
                  <a:txBody>
                    <a:bodyPr/>
                    <a:lstStyle/>
                    <a:p>
                      <a:pPr marL="0" marR="0" algn="ctr">
                        <a:lnSpc>
                          <a:spcPts val="2200"/>
                        </a:lnSpc>
                        <a:spcBef>
                          <a:spcPts val="0"/>
                        </a:spcBef>
                        <a:spcAft>
                          <a:spcPts val="0"/>
                        </a:spcAft>
                      </a:pPr>
                      <a:r>
                        <a:rPr lang="en-US" sz="1800">
                          <a:solidFill>
                            <a:schemeClr val="bg1"/>
                          </a:solidFill>
                          <a:effectLst/>
                          <a:latin typeface="Calibri" charset="0"/>
                          <a:ea typeface="Calibri" charset="0"/>
                          <a:cs typeface="Arial" charset="0"/>
                        </a:rPr>
                        <a:t>34 (0.5)</a:t>
                      </a:r>
                      <a:endParaRPr lang="en-US" sz="1600">
                        <a:solidFill>
                          <a:schemeClr val="bg1"/>
                        </a:solidFill>
                        <a:effectLst/>
                        <a:latin typeface="Calibri" charset="0"/>
                        <a:ea typeface="Calibri" charset="0"/>
                        <a:cs typeface="Times New Roman" charset="0"/>
                      </a:endParaRPr>
                    </a:p>
                  </a:txBody>
                  <a:tcPr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5">
                        <a:alpha val="10000"/>
                      </a:schemeClr>
                    </a:solidFill>
                  </a:tcPr>
                </a:tc>
                <a:tc>
                  <a:txBody>
                    <a:bodyPr/>
                    <a:lstStyle/>
                    <a:p>
                      <a:pPr marL="0" marR="0" algn="ctr">
                        <a:lnSpc>
                          <a:spcPts val="2200"/>
                        </a:lnSpc>
                        <a:spcBef>
                          <a:spcPts val="0"/>
                        </a:spcBef>
                        <a:spcAft>
                          <a:spcPts val="0"/>
                        </a:spcAft>
                      </a:pPr>
                      <a:r>
                        <a:rPr lang="en-US" sz="1800">
                          <a:solidFill>
                            <a:schemeClr val="bg1"/>
                          </a:solidFill>
                          <a:effectLst/>
                          <a:latin typeface="Calibri" charset="0"/>
                          <a:ea typeface="Calibri" charset="0"/>
                          <a:cs typeface="Arial" charset="0"/>
                        </a:rPr>
                        <a:t>1.06 (0.66–1.70)</a:t>
                      </a:r>
                      <a:endParaRPr lang="en-US" sz="1600">
                        <a:solidFill>
                          <a:schemeClr val="bg1"/>
                        </a:solidFill>
                        <a:effectLst/>
                        <a:latin typeface="Calibri" charset="0"/>
                        <a:ea typeface="Calibri" charset="0"/>
                        <a:cs typeface="Times New Roman" charset="0"/>
                      </a:endParaRPr>
                    </a:p>
                  </a:txBody>
                  <a:tcPr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5">
                        <a:alpha val="10000"/>
                      </a:schemeClr>
                    </a:solidFill>
                  </a:tcPr>
                </a:tc>
                <a:tc>
                  <a:txBody>
                    <a:bodyPr/>
                    <a:lstStyle/>
                    <a:p>
                      <a:pPr marL="0" marR="0" algn="ctr">
                        <a:lnSpc>
                          <a:spcPts val="2200"/>
                        </a:lnSpc>
                        <a:spcBef>
                          <a:spcPts val="0"/>
                        </a:spcBef>
                        <a:spcAft>
                          <a:spcPts val="0"/>
                        </a:spcAft>
                      </a:pPr>
                      <a:r>
                        <a:rPr lang="en-US" sz="1800">
                          <a:solidFill>
                            <a:schemeClr val="bg1"/>
                          </a:solidFill>
                          <a:effectLst/>
                          <a:latin typeface="Calibri" charset="0"/>
                          <a:ea typeface="Calibri" charset="0"/>
                          <a:cs typeface="Arial" charset="0"/>
                        </a:rPr>
                        <a:t>0.82</a:t>
                      </a:r>
                      <a:endParaRPr lang="en-US" sz="1600">
                        <a:solidFill>
                          <a:schemeClr val="bg1"/>
                        </a:solidFill>
                        <a:effectLst/>
                        <a:latin typeface="Calibri" charset="0"/>
                        <a:ea typeface="Calibri" charset="0"/>
                        <a:cs typeface="Times New Roman" charset="0"/>
                      </a:endParaRPr>
                    </a:p>
                  </a:txBody>
                  <a:tcPr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5">
                        <a:alpha val="10000"/>
                      </a:schemeClr>
                    </a:solidFill>
                  </a:tcPr>
                </a:tc>
                <a:extLst>
                  <a:ext uri="{0D108BD9-81ED-4DB2-BD59-A6C34878D82A}">
                    <a16:rowId xmlns:a16="http://schemas.microsoft.com/office/drawing/2014/main" xmlns="" val="10002"/>
                  </a:ext>
                </a:extLst>
              </a:tr>
              <a:tr h="457200">
                <a:tc>
                  <a:txBody>
                    <a:bodyPr/>
                    <a:lstStyle/>
                    <a:p>
                      <a:pPr marL="182880" marR="0">
                        <a:lnSpc>
                          <a:spcPts val="2200"/>
                        </a:lnSpc>
                        <a:spcBef>
                          <a:spcPts val="0"/>
                        </a:spcBef>
                        <a:spcAft>
                          <a:spcPts val="0"/>
                        </a:spcAft>
                      </a:pPr>
                      <a:r>
                        <a:rPr lang="en-US" sz="1800">
                          <a:solidFill>
                            <a:schemeClr val="bg1"/>
                          </a:solidFill>
                          <a:effectLst/>
                          <a:latin typeface="Calibri" charset="0"/>
                          <a:ea typeface="Calibri" charset="0"/>
                          <a:cs typeface="Arial" charset="0"/>
                        </a:rPr>
                        <a:t>Fatal bleeding</a:t>
                      </a:r>
                      <a:endParaRPr lang="en-US" sz="1600">
                        <a:solidFill>
                          <a:schemeClr val="bg1"/>
                        </a:solidFill>
                        <a:effectLst/>
                        <a:latin typeface="Calibri" charset="0"/>
                        <a:ea typeface="Calibri" charset="0"/>
                        <a:cs typeface="Times New Roman" charset="0"/>
                      </a:endParaRPr>
                    </a:p>
                  </a:txBody>
                  <a:tcPr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accent5">
                        <a:alpha val="10000"/>
                      </a:schemeClr>
                    </a:solidFill>
                  </a:tcPr>
                </a:tc>
                <a:tc>
                  <a:txBody>
                    <a:bodyPr/>
                    <a:lstStyle/>
                    <a:p>
                      <a:pPr marL="0" marR="0" algn="ctr">
                        <a:lnSpc>
                          <a:spcPts val="2200"/>
                        </a:lnSpc>
                        <a:spcBef>
                          <a:spcPts val="0"/>
                        </a:spcBef>
                        <a:spcAft>
                          <a:spcPts val="0"/>
                        </a:spcAft>
                      </a:pPr>
                      <a:r>
                        <a:rPr lang="en-US" sz="1800">
                          <a:solidFill>
                            <a:schemeClr val="bg1"/>
                          </a:solidFill>
                          <a:effectLst/>
                          <a:latin typeface="Calibri" charset="0"/>
                          <a:ea typeface="Calibri" charset="0"/>
                          <a:cs typeface="Arial" charset="0"/>
                        </a:rPr>
                        <a:t>10 (0.1)</a:t>
                      </a:r>
                      <a:endParaRPr lang="en-US" sz="1600">
                        <a:solidFill>
                          <a:schemeClr val="bg1"/>
                        </a:solidFill>
                        <a:effectLst/>
                        <a:latin typeface="Calibri" charset="0"/>
                        <a:ea typeface="Calibri" charset="0"/>
                        <a:cs typeface="Times New Roman" charset="0"/>
                      </a:endParaRPr>
                    </a:p>
                  </a:txBody>
                  <a:tcPr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accent5">
                        <a:alpha val="10000"/>
                      </a:schemeClr>
                    </a:solidFill>
                  </a:tcPr>
                </a:tc>
                <a:tc>
                  <a:txBody>
                    <a:bodyPr/>
                    <a:lstStyle/>
                    <a:p>
                      <a:pPr marL="0" marR="0" algn="ctr">
                        <a:lnSpc>
                          <a:spcPts val="2200"/>
                        </a:lnSpc>
                        <a:spcBef>
                          <a:spcPts val="0"/>
                        </a:spcBef>
                        <a:spcAft>
                          <a:spcPts val="0"/>
                        </a:spcAft>
                      </a:pPr>
                      <a:r>
                        <a:rPr lang="en-US" sz="1800">
                          <a:solidFill>
                            <a:schemeClr val="bg1"/>
                          </a:solidFill>
                          <a:effectLst/>
                          <a:latin typeface="Calibri" charset="0"/>
                          <a:ea typeface="Calibri" charset="0"/>
                          <a:cs typeface="Arial" charset="0"/>
                        </a:rPr>
                        <a:t>20 (0.3)</a:t>
                      </a:r>
                      <a:endParaRPr lang="en-US" sz="1600">
                        <a:solidFill>
                          <a:schemeClr val="bg1"/>
                        </a:solidFill>
                        <a:effectLst/>
                        <a:latin typeface="Calibri" charset="0"/>
                        <a:ea typeface="Calibri" charset="0"/>
                        <a:cs typeface="Times New Roman" charset="0"/>
                      </a:endParaRPr>
                    </a:p>
                  </a:txBody>
                  <a:tcPr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accent5">
                        <a:alpha val="10000"/>
                      </a:schemeClr>
                    </a:solidFill>
                  </a:tcPr>
                </a:tc>
                <a:tc>
                  <a:txBody>
                    <a:bodyPr/>
                    <a:lstStyle/>
                    <a:p>
                      <a:pPr marL="0" marR="0" algn="ctr">
                        <a:lnSpc>
                          <a:spcPts val="2200"/>
                        </a:lnSpc>
                        <a:spcBef>
                          <a:spcPts val="0"/>
                        </a:spcBef>
                        <a:spcAft>
                          <a:spcPts val="0"/>
                        </a:spcAft>
                      </a:pPr>
                      <a:r>
                        <a:rPr lang="en-US" sz="1800">
                          <a:solidFill>
                            <a:schemeClr val="bg1"/>
                          </a:solidFill>
                          <a:effectLst/>
                          <a:latin typeface="Calibri" charset="0"/>
                          <a:ea typeface="Calibri" charset="0"/>
                          <a:cs typeface="Arial" charset="0"/>
                        </a:rPr>
                        <a:t>0.53 (0.25–1.13)</a:t>
                      </a:r>
                      <a:endParaRPr lang="en-US" sz="1600">
                        <a:solidFill>
                          <a:schemeClr val="bg1"/>
                        </a:solidFill>
                        <a:effectLst/>
                        <a:latin typeface="Calibri" charset="0"/>
                        <a:ea typeface="Calibri" charset="0"/>
                        <a:cs typeface="Times New Roman" charset="0"/>
                      </a:endParaRPr>
                    </a:p>
                  </a:txBody>
                  <a:tcPr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accent5">
                        <a:alpha val="10000"/>
                      </a:schemeClr>
                    </a:solidFill>
                  </a:tcPr>
                </a:tc>
                <a:tc>
                  <a:txBody>
                    <a:bodyPr/>
                    <a:lstStyle/>
                    <a:p>
                      <a:pPr marL="0" marR="0" algn="ctr">
                        <a:lnSpc>
                          <a:spcPts val="2200"/>
                        </a:lnSpc>
                        <a:spcBef>
                          <a:spcPts val="0"/>
                        </a:spcBef>
                        <a:spcAft>
                          <a:spcPts val="0"/>
                        </a:spcAft>
                      </a:pPr>
                      <a:r>
                        <a:rPr lang="en-US" sz="1800">
                          <a:solidFill>
                            <a:schemeClr val="bg1"/>
                          </a:solidFill>
                          <a:effectLst/>
                          <a:latin typeface="Calibri" charset="0"/>
                          <a:ea typeface="Calibri" charset="0"/>
                          <a:cs typeface="Arial" charset="0"/>
                        </a:rPr>
                        <a:t>0.10</a:t>
                      </a:r>
                      <a:endParaRPr lang="en-US" sz="1600">
                        <a:solidFill>
                          <a:schemeClr val="bg1"/>
                        </a:solidFill>
                        <a:effectLst/>
                        <a:latin typeface="Calibri" charset="0"/>
                        <a:ea typeface="Calibri" charset="0"/>
                        <a:cs typeface="Times New Roman" charset="0"/>
                      </a:endParaRPr>
                    </a:p>
                  </a:txBody>
                  <a:tcPr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accent5">
                        <a:alpha val="10000"/>
                      </a:schemeClr>
                    </a:solidFill>
                  </a:tcPr>
                </a:tc>
                <a:extLst>
                  <a:ext uri="{0D108BD9-81ED-4DB2-BD59-A6C34878D82A}">
                    <a16:rowId xmlns:a16="http://schemas.microsoft.com/office/drawing/2014/main" xmlns="" val="10003"/>
                  </a:ext>
                </a:extLst>
              </a:tr>
              <a:tr h="457200">
                <a:tc>
                  <a:txBody>
                    <a:bodyPr/>
                    <a:lstStyle/>
                    <a:p>
                      <a:pPr marL="0" marR="0">
                        <a:lnSpc>
                          <a:spcPts val="2200"/>
                        </a:lnSpc>
                        <a:spcBef>
                          <a:spcPts val="0"/>
                        </a:spcBef>
                        <a:spcAft>
                          <a:spcPts val="0"/>
                        </a:spcAft>
                      </a:pPr>
                      <a:r>
                        <a:rPr lang="en-US" sz="1800" b="1">
                          <a:solidFill>
                            <a:schemeClr val="bg1"/>
                          </a:solidFill>
                          <a:effectLst/>
                          <a:latin typeface="Calibri" charset="0"/>
                          <a:ea typeface="Calibri" charset="0"/>
                          <a:cs typeface="Arial" charset="0"/>
                        </a:rPr>
                        <a:t>TIMI minor bleeding</a:t>
                      </a:r>
                      <a:r>
                        <a:rPr lang="en-US" sz="1600" b="0">
                          <a:solidFill>
                            <a:schemeClr val="bg1"/>
                          </a:solidFill>
                          <a:effectLst/>
                          <a:latin typeface="Calibri" charset="0"/>
                          <a:ea typeface="Calibri" charset="0"/>
                          <a:cs typeface="Arial" charset="0"/>
                        </a:rPr>
                        <a:t>, no. (%)</a:t>
                      </a:r>
                      <a:endParaRPr lang="en-US" sz="1600" b="1">
                        <a:solidFill>
                          <a:schemeClr val="bg1"/>
                        </a:solidFill>
                        <a:effectLst/>
                        <a:latin typeface="Calibri" charset="0"/>
                        <a:ea typeface="Calibri" charset="0"/>
                        <a:cs typeface="Times New Roman" charset="0"/>
                      </a:endParaRPr>
                    </a:p>
                  </a:txBody>
                  <a:tcPr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bg2">
                        <a:alpha val="80000"/>
                      </a:schemeClr>
                    </a:solidFill>
                  </a:tcPr>
                </a:tc>
                <a:tc>
                  <a:txBody>
                    <a:bodyPr/>
                    <a:lstStyle/>
                    <a:p>
                      <a:pPr marL="0" marR="0" algn="ctr">
                        <a:lnSpc>
                          <a:spcPts val="2200"/>
                        </a:lnSpc>
                        <a:spcBef>
                          <a:spcPts val="0"/>
                        </a:spcBef>
                        <a:spcAft>
                          <a:spcPts val="0"/>
                        </a:spcAft>
                      </a:pPr>
                      <a:r>
                        <a:rPr lang="en-US" sz="1800">
                          <a:solidFill>
                            <a:schemeClr val="bg1"/>
                          </a:solidFill>
                          <a:effectLst/>
                          <a:latin typeface="Calibri" charset="0"/>
                          <a:ea typeface="Calibri" charset="0"/>
                          <a:cs typeface="Arial" charset="0"/>
                        </a:rPr>
                        <a:t>84 (1.2)</a:t>
                      </a:r>
                      <a:endParaRPr lang="en-US" sz="1600">
                        <a:solidFill>
                          <a:schemeClr val="bg1"/>
                        </a:solidFill>
                        <a:effectLst/>
                        <a:latin typeface="Calibri" charset="0"/>
                        <a:ea typeface="Calibri" charset="0"/>
                        <a:cs typeface="Times New Roman" charset="0"/>
                      </a:endParaRPr>
                    </a:p>
                  </a:txBody>
                  <a:tcPr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bg2">
                        <a:alpha val="80000"/>
                      </a:schemeClr>
                    </a:solidFill>
                  </a:tcPr>
                </a:tc>
                <a:tc>
                  <a:txBody>
                    <a:bodyPr/>
                    <a:lstStyle/>
                    <a:p>
                      <a:pPr marL="0" marR="0" algn="ctr">
                        <a:lnSpc>
                          <a:spcPts val="2200"/>
                        </a:lnSpc>
                        <a:spcBef>
                          <a:spcPts val="0"/>
                        </a:spcBef>
                        <a:spcAft>
                          <a:spcPts val="0"/>
                        </a:spcAft>
                      </a:pPr>
                      <a:r>
                        <a:rPr lang="en-US" sz="1800">
                          <a:solidFill>
                            <a:schemeClr val="bg1"/>
                          </a:solidFill>
                          <a:effectLst/>
                          <a:latin typeface="Calibri" charset="0"/>
                          <a:ea typeface="Calibri" charset="0"/>
                          <a:cs typeface="Arial" charset="0"/>
                        </a:rPr>
                        <a:t>67 (1.0)</a:t>
                      </a:r>
                      <a:endParaRPr lang="en-US" sz="1600">
                        <a:solidFill>
                          <a:schemeClr val="bg1"/>
                        </a:solidFill>
                        <a:effectLst/>
                        <a:latin typeface="Calibri" charset="0"/>
                        <a:ea typeface="Calibri" charset="0"/>
                        <a:cs typeface="Times New Roman" charset="0"/>
                      </a:endParaRPr>
                    </a:p>
                  </a:txBody>
                  <a:tcPr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bg2">
                        <a:alpha val="80000"/>
                      </a:schemeClr>
                    </a:solidFill>
                  </a:tcPr>
                </a:tc>
                <a:tc>
                  <a:txBody>
                    <a:bodyPr/>
                    <a:lstStyle/>
                    <a:p>
                      <a:pPr marL="0" marR="0" algn="ctr">
                        <a:lnSpc>
                          <a:spcPts val="2200"/>
                        </a:lnSpc>
                        <a:spcBef>
                          <a:spcPts val="0"/>
                        </a:spcBef>
                        <a:spcAft>
                          <a:spcPts val="0"/>
                        </a:spcAft>
                      </a:pPr>
                      <a:r>
                        <a:rPr lang="en-US" sz="1800">
                          <a:solidFill>
                            <a:schemeClr val="bg1"/>
                          </a:solidFill>
                          <a:effectLst/>
                          <a:latin typeface="Calibri" charset="0"/>
                          <a:ea typeface="Calibri" charset="0"/>
                          <a:cs typeface="Arial" charset="0"/>
                        </a:rPr>
                        <a:t>1.32 (0.96–1.83)</a:t>
                      </a:r>
                      <a:endParaRPr lang="en-US" sz="1600">
                        <a:solidFill>
                          <a:schemeClr val="bg1"/>
                        </a:solidFill>
                        <a:effectLst/>
                        <a:latin typeface="Calibri" charset="0"/>
                        <a:ea typeface="Calibri" charset="0"/>
                        <a:cs typeface="Times New Roman" charset="0"/>
                      </a:endParaRPr>
                    </a:p>
                  </a:txBody>
                  <a:tcPr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bg2">
                        <a:alpha val="80000"/>
                      </a:schemeClr>
                    </a:solidFill>
                  </a:tcPr>
                </a:tc>
                <a:tc>
                  <a:txBody>
                    <a:bodyPr/>
                    <a:lstStyle/>
                    <a:p>
                      <a:pPr marL="0" marR="0" algn="ctr">
                        <a:lnSpc>
                          <a:spcPts val="2200"/>
                        </a:lnSpc>
                        <a:spcBef>
                          <a:spcPts val="0"/>
                        </a:spcBef>
                        <a:spcAft>
                          <a:spcPts val="0"/>
                        </a:spcAft>
                      </a:pPr>
                      <a:r>
                        <a:rPr lang="en-US" sz="1800">
                          <a:solidFill>
                            <a:schemeClr val="bg1"/>
                          </a:solidFill>
                          <a:effectLst/>
                          <a:latin typeface="Calibri" charset="0"/>
                          <a:ea typeface="Calibri" charset="0"/>
                          <a:cs typeface="Arial" charset="0"/>
                        </a:rPr>
                        <a:t>0.09</a:t>
                      </a:r>
                      <a:endParaRPr lang="en-US" sz="1600">
                        <a:solidFill>
                          <a:schemeClr val="bg1"/>
                        </a:solidFill>
                        <a:effectLst/>
                        <a:latin typeface="Calibri" charset="0"/>
                        <a:ea typeface="Calibri" charset="0"/>
                        <a:cs typeface="Times New Roman" charset="0"/>
                      </a:endParaRPr>
                    </a:p>
                  </a:txBody>
                  <a:tcPr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bg2">
                        <a:alpha val="80000"/>
                      </a:schemeClr>
                    </a:solidFill>
                  </a:tcPr>
                </a:tc>
                <a:extLst>
                  <a:ext uri="{0D108BD9-81ED-4DB2-BD59-A6C34878D82A}">
                    <a16:rowId xmlns:a16="http://schemas.microsoft.com/office/drawing/2014/main" xmlns="" val="10004"/>
                  </a:ext>
                </a:extLst>
              </a:tr>
              <a:tr h="731520">
                <a:tc>
                  <a:txBody>
                    <a:bodyPr/>
                    <a:lstStyle/>
                    <a:p>
                      <a:pPr marL="0" marR="0">
                        <a:lnSpc>
                          <a:spcPts val="2200"/>
                        </a:lnSpc>
                        <a:spcBef>
                          <a:spcPts val="0"/>
                        </a:spcBef>
                        <a:spcAft>
                          <a:spcPts val="0"/>
                        </a:spcAft>
                      </a:pPr>
                      <a:r>
                        <a:rPr lang="en-US" sz="1800" b="1">
                          <a:solidFill>
                            <a:schemeClr val="bg1"/>
                          </a:solidFill>
                          <a:effectLst/>
                          <a:latin typeface="Calibri" charset="0"/>
                          <a:ea typeface="Calibri" charset="0"/>
                          <a:cs typeface="Arial" charset="0"/>
                        </a:rPr>
                        <a:t>Adverse events leading to </a:t>
                      </a:r>
                      <a:br>
                        <a:rPr lang="en-US" sz="1800" b="1">
                          <a:solidFill>
                            <a:schemeClr val="bg1"/>
                          </a:solidFill>
                          <a:effectLst/>
                          <a:latin typeface="Calibri" charset="0"/>
                          <a:ea typeface="Calibri" charset="0"/>
                          <a:cs typeface="Arial" charset="0"/>
                        </a:rPr>
                      </a:br>
                      <a:r>
                        <a:rPr lang="en-US" sz="1800" b="1">
                          <a:solidFill>
                            <a:schemeClr val="bg1"/>
                          </a:solidFill>
                          <a:effectLst/>
                          <a:latin typeface="Calibri" charset="0"/>
                          <a:ea typeface="Calibri" charset="0"/>
                          <a:cs typeface="Arial" charset="0"/>
                        </a:rPr>
                        <a:t>discontinuation</a:t>
                      </a:r>
                      <a:r>
                        <a:rPr lang="en-US" sz="1600" b="0">
                          <a:solidFill>
                            <a:schemeClr val="bg1"/>
                          </a:solidFill>
                          <a:effectLst/>
                          <a:latin typeface="Calibri" charset="0"/>
                          <a:ea typeface="Calibri" charset="0"/>
                          <a:cs typeface="Arial" charset="0"/>
                        </a:rPr>
                        <a:t>, no. (%)</a:t>
                      </a:r>
                      <a:endParaRPr lang="en-US" sz="1600" b="1">
                        <a:solidFill>
                          <a:schemeClr val="bg1"/>
                        </a:solidFill>
                        <a:effectLst/>
                        <a:latin typeface="Calibri" charset="0"/>
                        <a:ea typeface="Calibri" charset="0"/>
                        <a:cs typeface="Times New Roman" charset="0"/>
                      </a:endParaRPr>
                    </a:p>
                  </a:txBody>
                  <a:tcPr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5">
                        <a:alpha val="10000"/>
                      </a:schemeClr>
                    </a:solidFill>
                  </a:tcPr>
                </a:tc>
                <a:tc>
                  <a:txBody>
                    <a:bodyPr/>
                    <a:lstStyle/>
                    <a:p>
                      <a:pPr marL="0" marR="0" algn="ctr">
                        <a:lnSpc>
                          <a:spcPts val="2200"/>
                        </a:lnSpc>
                        <a:spcBef>
                          <a:spcPts val="0"/>
                        </a:spcBef>
                        <a:spcAft>
                          <a:spcPts val="0"/>
                        </a:spcAft>
                      </a:pPr>
                      <a:r>
                        <a:rPr lang="en-US" sz="1800">
                          <a:solidFill>
                            <a:schemeClr val="bg1"/>
                          </a:solidFill>
                          <a:effectLst/>
                          <a:latin typeface="Calibri" charset="0"/>
                          <a:ea typeface="Calibri" charset="0"/>
                          <a:cs typeface="Arial" charset="0"/>
                        </a:rPr>
                        <a:t>1063 (15.4)</a:t>
                      </a:r>
                      <a:endParaRPr lang="en-US" sz="1600">
                        <a:solidFill>
                          <a:schemeClr val="bg1"/>
                        </a:solidFill>
                        <a:effectLst/>
                        <a:latin typeface="Calibri" charset="0"/>
                        <a:ea typeface="Calibri" charset="0"/>
                        <a:cs typeface="Times New Roman" charset="0"/>
                      </a:endParaRPr>
                    </a:p>
                  </a:txBody>
                  <a:tcPr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5">
                        <a:alpha val="10000"/>
                      </a:schemeClr>
                    </a:solidFill>
                  </a:tcPr>
                </a:tc>
                <a:tc>
                  <a:txBody>
                    <a:bodyPr/>
                    <a:lstStyle/>
                    <a:p>
                      <a:pPr marL="0" marR="0" algn="ctr">
                        <a:lnSpc>
                          <a:spcPts val="2200"/>
                        </a:lnSpc>
                        <a:spcBef>
                          <a:spcPts val="0"/>
                        </a:spcBef>
                        <a:spcAft>
                          <a:spcPts val="0"/>
                        </a:spcAft>
                      </a:pPr>
                      <a:r>
                        <a:rPr lang="en-US" sz="1800">
                          <a:solidFill>
                            <a:schemeClr val="bg1"/>
                          </a:solidFill>
                          <a:effectLst/>
                          <a:latin typeface="Calibri" charset="0"/>
                          <a:ea typeface="Calibri" charset="0"/>
                          <a:cs typeface="Arial" charset="0"/>
                        </a:rPr>
                        <a:t>766 (11.1)</a:t>
                      </a:r>
                      <a:endParaRPr lang="en-US" sz="1600">
                        <a:solidFill>
                          <a:schemeClr val="bg1"/>
                        </a:solidFill>
                        <a:effectLst/>
                        <a:latin typeface="Calibri" charset="0"/>
                        <a:ea typeface="Calibri" charset="0"/>
                        <a:cs typeface="Times New Roman" charset="0"/>
                      </a:endParaRPr>
                    </a:p>
                  </a:txBody>
                  <a:tcPr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5">
                        <a:alpha val="10000"/>
                      </a:schemeClr>
                    </a:solidFill>
                  </a:tcPr>
                </a:tc>
                <a:tc>
                  <a:txBody>
                    <a:bodyPr/>
                    <a:lstStyle/>
                    <a:p>
                      <a:pPr marL="0" marR="0" algn="ctr">
                        <a:lnSpc>
                          <a:spcPts val="2200"/>
                        </a:lnSpc>
                        <a:spcBef>
                          <a:spcPts val="0"/>
                        </a:spcBef>
                        <a:spcAft>
                          <a:spcPts val="0"/>
                        </a:spcAft>
                      </a:pPr>
                      <a:r>
                        <a:rPr lang="en-US" sz="1800">
                          <a:solidFill>
                            <a:schemeClr val="bg1"/>
                          </a:solidFill>
                          <a:effectLst/>
                          <a:latin typeface="Calibri" charset="0"/>
                          <a:ea typeface="Calibri" charset="0"/>
                          <a:cs typeface="Arial" charset="0"/>
                        </a:rPr>
                        <a:t> </a:t>
                      </a:r>
                      <a:endParaRPr lang="en-US" sz="1600">
                        <a:solidFill>
                          <a:schemeClr val="bg1"/>
                        </a:solidFill>
                        <a:effectLst/>
                        <a:latin typeface="Calibri" charset="0"/>
                        <a:ea typeface="Calibri" charset="0"/>
                        <a:cs typeface="Times New Roman" charset="0"/>
                      </a:endParaRPr>
                    </a:p>
                  </a:txBody>
                  <a:tcPr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5">
                        <a:alpha val="10000"/>
                      </a:schemeClr>
                    </a:solidFill>
                  </a:tcPr>
                </a:tc>
                <a:tc>
                  <a:txBody>
                    <a:bodyPr/>
                    <a:lstStyle/>
                    <a:p>
                      <a:pPr marL="0" marR="0" algn="ctr">
                        <a:lnSpc>
                          <a:spcPts val="2200"/>
                        </a:lnSpc>
                        <a:spcBef>
                          <a:spcPts val="0"/>
                        </a:spcBef>
                        <a:spcAft>
                          <a:spcPts val="0"/>
                        </a:spcAft>
                      </a:pPr>
                      <a:r>
                        <a:rPr lang="en-US" sz="1800">
                          <a:solidFill>
                            <a:schemeClr val="bg1"/>
                          </a:solidFill>
                          <a:effectLst/>
                          <a:latin typeface="Calibri" charset="0"/>
                          <a:ea typeface="Calibri" charset="0"/>
                          <a:cs typeface="Arial" charset="0"/>
                        </a:rPr>
                        <a:t> </a:t>
                      </a:r>
                      <a:endParaRPr lang="en-US" sz="1600">
                        <a:solidFill>
                          <a:schemeClr val="bg1"/>
                        </a:solidFill>
                        <a:effectLst/>
                        <a:latin typeface="Calibri" charset="0"/>
                        <a:ea typeface="Calibri" charset="0"/>
                        <a:cs typeface="Times New Roman" charset="0"/>
                      </a:endParaRPr>
                    </a:p>
                  </a:txBody>
                  <a:tcPr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5">
                        <a:alpha val="10000"/>
                      </a:schemeClr>
                    </a:solidFill>
                  </a:tcPr>
                </a:tc>
                <a:extLst>
                  <a:ext uri="{0D108BD9-81ED-4DB2-BD59-A6C34878D82A}">
                    <a16:rowId xmlns:a16="http://schemas.microsoft.com/office/drawing/2014/main" xmlns="" val="10005"/>
                  </a:ext>
                </a:extLst>
              </a:tr>
              <a:tr h="457200">
                <a:tc>
                  <a:txBody>
                    <a:bodyPr/>
                    <a:lstStyle/>
                    <a:p>
                      <a:pPr marL="182880" marR="0">
                        <a:lnSpc>
                          <a:spcPts val="2200"/>
                        </a:lnSpc>
                        <a:spcBef>
                          <a:spcPts val="0"/>
                        </a:spcBef>
                        <a:spcAft>
                          <a:spcPts val="0"/>
                        </a:spcAft>
                      </a:pPr>
                      <a:r>
                        <a:rPr lang="en-US" sz="1800">
                          <a:solidFill>
                            <a:schemeClr val="bg1"/>
                          </a:solidFill>
                          <a:effectLst/>
                          <a:latin typeface="Calibri" charset="0"/>
                          <a:ea typeface="Calibri" charset="0"/>
                          <a:cs typeface="Arial" charset="0"/>
                        </a:rPr>
                        <a:t>Dyspnea leading to discontinuation</a:t>
                      </a:r>
                      <a:endParaRPr lang="en-US" sz="1600">
                        <a:solidFill>
                          <a:schemeClr val="bg1"/>
                        </a:solidFill>
                        <a:effectLst/>
                        <a:latin typeface="Calibri" charset="0"/>
                        <a:ea typeface="Calibri" charset="0"/>
                        <a:cs typeface="Times New Roman" charset="0"/>
                      </a:endParaRPr>
                    </a:p>
                  </a:txBody>
                  <a:tcPr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5">
                        <a:alpha val="10000"/>
                      </a:schemeClr>
                    </a:solidFill>
                  </a:tcPr>
                </a:tc>
                <a:tc>
                  <a:txBody>
                    <a:bodyPr/>
                    <a:lstStyle/>
                    <a:p>
                      <a:pPr marL="0" marR="0" algn="ctr">
                        <a:lnSpc>
                          <a:spcPts val="2200"/>
                        </a:lnSpc>
                        <a:spcBef>
                          <a:spcPts val="0"/>
                        </a:spcBef>
                        <a:spcAft>
                          <a:spcPts val="0"/>
                        </a:spcAft>
                      </a:pPr>
                      <a:r>
                        <a:rPr lang="en-US" sz="1800">
                          <a:solidFill>
                            <a:schemeClr val="bg1"/>
                          </a:solidFill>
                          <a:effectLst/>
                          <a:latin typeface="Calibri" charset="0"/>
                          <a:ea typeface="Calibri" charset="0"/>
                          <a:cs typeface="Arial" charset="0"/>
                        </a:rPr>
                        <a:t>330 (4.8)</a:t>
                      </a:r>
                      <a:endParaRPr lang="en-US" sz="1600">
                        <a:solidFill>
                          <a:schemeClr val="bg1"/>
                        </a:solidFill>
                        <a:effectLst/>
                        <a:latin typeface="Calibri" charset="0"/>
                        <a:ea typeface="Calibri" charset="0"/>
                        <a:cs typeface="Times New Roman" charset="0"/>
                      </a:endParaRPr>
                    </a:p>
                  </a:txBody>
                  <a:tcPr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5">
                        <a:alpha val="10000"/>
                      </a:schemeClr>
                    </a:solidFill>
                  </a:tcPr>
                </a:tc>
                <a:tc>
                  <a:txBody>
                    <a:bodyPr/>
                    <a:lstStyle/>
                    <a:p>
                      <a:pPr marL="0" marR="0" algn="ctr">
                        <a:lnSpc>
                          <a:spcPts val="2200"/>
                        </a:lnSpc>
                        <a:spcBef>
                          <a:spcPts val="0"/>
                        </a:spcBef>
                        <a:spcAft>
                          <a:spcPts val="0"/>
                        </a:spcAft>
                      </a:pPr>
                      <a:r>
                        <a:rPr lang="en-US" sz="1800">
                          <a:solidFill>
                            <a:schemeClr val="bg1"/>
                          </a:solidFill>
                          <a:effectLst/>
                          <a:latin typeface="Calibri" charset="0"/>
                          <a:ea typeface="Calibri" charset="0"/>
                          <a:cs typeface="Arial" charset="0"/>
                        </a:rPr>
                        <a:t>52 (0.8)</a:t>
                      </a:r>
                      <a:endParaRPr lang="en-US" sz="1600">
                        <a:solidFill>
                          <a:schemeClr val="bg1"/>
                        </a:solidFill>
                        <a:effectLst/>
                        <a:latin typeface="Calibri" charset="0"/>
                        <a:ea typeface="Calibri" charset="0"/>
                        <a:cs typeface="Times New Roman" charset="0"/>
                      </a:endParaRPr>
                    </a:p>
                  </a:txBody>
                  <a:tcPr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5">
                        <a:alpha val="10000"/>
                      </a:schemeClr>
                    </a:solidFill>
                  </a:tcPr>
                </a:tc>
                <a:tc>
                  <a:txBody>
                    <a:bodyPr/>
                    <a:lstStyle/>
                    <a:p>
                      <a:pPr marL="0" marR="0" algn="ctr">
                        <a:lnSpc>
                          <a:spcPts val="2200"/>
                        </a:lnSpc>
                        <a:spcBef>
                          <a:spcPts val="0"/>
                        </a:spcBef>
                        <a:spcAft>
                          <a:spcPts val="0"/>
                        </a:spcAft>
                      </a:pPr>
                      <a:r>
                        <a:rPr lang="en-US" sz="1800">
                          <a:solidFill>
                            <a:schemeClr val="bg1"/>
                          </a:solidFill>
                          <a:effectLst/>
                          <a:latin typeface="Calibri" charset="0"/>
                          <a:ea typeface="Calibri" charset="0"/>
                          <a:cs typeface="Arial" charset="0"/>
                        </a:rPr>
                        <a:t> </a:t>
                      </a:r>
                      <a:endParaRPr lang="en-US" sz="1600">
                        <a:solidFill>
                          <a:schemeClr val="bg1"/>
                        </a:solidFill>
                        <a:effectLst/>
                        <a:latin typeface="Calibri" charset="0"/>
                        <a:ea typeface="Calibri" charset="0"/>
                        <a:cs typeface="Times New Roman" charset="0"/>
                      </a:endParaRPr>
                    </a:p>
                  </a:txBody>
                  <a:tcPr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5">
                        <a:alpha val="10000"/>
                      </a:schemeClr>
                    </a:solidFill>
                  </a:tcPr>
                </a:tc>
                <a:tc>
                  <a:txBody>
                    <a:bodyPr/>
                    <a:lstStyle/>
                    <a:p>
                      <a:pPr marL="0" marR="0" algn="ctr">
                        <a:lnSpc>
                          <a:spcPts val="2200"/>
                        </a:lnSpc>
                        <a:spcBef>
                          <a:spcPts val="0"/>
                        </a:spcBef>
                        <a:spcAft>
                          <a:spcPts val="0"/>
                        </a:spcAft>
                      </a:pPr>
                      <a:r>
                        <a:rPr lang="en-US" sz="1800">
                          <a:solidFill>
                            <a:schemeClr val="bg1"/>
                          </a:solidFill>
                          <a:effectLst/>
                          <a:latin typeface="Calibri" charset="0"/>
                          <a:ea typeface="Calibri" charset="0"/>
                          <a:cs typeface="Arial" charset="0"/>
                        </a:rPr>
                        <a:t>&lt;0.001</a:t>
                      </a:r>
                      <a:endParaRPr lang="en-US" sz="1600">
                        <a:solidFill>
                          <a:schemeClr val="bg1"/>
                        </a:solidFill>
                        <a:effectLst/>
                        <a:latin typeface="Calibri" charset="0"/>
                        <a:ea typeface="Calibri" charset="0"/>
                        <a:cs typeface="Times New Roman" charset="0"/>
                      </a:endParaRPr>
                    </a:p>
                  </a:txBody>
                  <a:tcPr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accent5">
                        <a:alpha val="10000"/>
                      </a:schemeClr>
                    </a:solidFill>
                  </a:tcPr>
                </a:tc>
                <a:extLst>
                  <a:ext uri="{0D108BD9-81ED-4DB2-BD59-A6C34878D82A}">
                    <a16:rowId xmlns:a16="http://schemas.microsoft.com/office/drawing/2014/main" xmlns="" val="10006"/>
                  </a:ext>
                </a:extLst>
              </a:tr>
              <a:tr h="457200">
                <a:tc>
                  <a:txBody>
                    <a:bodyPr/>
                    <a:lstStyle/>
                    <a:p>
                      <a:pPr marL="182880" marR="0">
                        <a:lnSpc>
                          <a:spcPts val="2200"/>
                        </a:lnSpc>
                        <a:spcBef>
                          <a:spcPts val="0"/>
                        </a:spcBef>
                        <a:spcAft>
                          <a:spcPts val="0"/>
                        </a:spcAft>
                      </a:pPr>
                      <a:r>
                        <a:rPr lang="en-US" sz="1800">
                          <a:solidFill>
                            <a:schemeClr val="bg1"/>
                          </a:solidFill>
                          <a:effectLst/>
                          <a:latin typeface="Calibri" charset="0"/>
                          <a:ea typeface="Calibri" charset="0"/>
                          <a:cs typeface="Arial" charset="0"/>
                        </a:rPr>
                        <a:t>Bleeding leading to discontinuation</a:t>
                      </a:r>
                      <a:endParaRPr lang="en-US" sz="1600">
                        <a:solidFill>
                          <a:schemeClr val="bg1"/>
                        </a:solidFill>
                        <a:effectLst/>
                        <a:latin typeface="Calibri" charset="0"/>
                        <a:ea typeface="Calibri" charset="0"/>
                        <a:cs typeface="Times New Roman" charset="0"/>
                      </a:endParaRPr>
                    </a:p>
                  </a:txBody>
                  <a:tcPr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accent5">
                        <a:alpha val="10000"/>
                      </a:schemeClr>
                    </a:solidFill>
                  </a:tcPr>
                </a:tc>
                <a:tc>
                  <a:txBody>
                    <a:bodyPr/>
                    <a:lstStyle/>
                    <a:p>
                      <a:pPr marL="0" marR="0" algn="ctr">
                        <a:lnSpc>
                          <a:spcPts val="2200"/>
                        </a:lnSpc>
                        <a:spcBef>
                          <a:spcPts val="0"/>
                        </a:spcBef>
                        <a:spcAft>
                          <a:spcPts val="0"/>
                        </a:spcAft>
                      </a:pPr>
                      <a:r>
                        <a:rPr lang="en-US" sz="1800">
                          <a:solidFill>
                            <a:schemeClr val="bg1"/>
                          </a:solidFill>
                          <a:effectLst/>
                          <a:latin typeface="Calibri" charset="0"/>
                          <a:ea typeface="Calibri" charset="0"/>
                          <a:cs typeface="Arial" charset="0"/>
                        </a:rPr>
                        <a:t>168 (2.4)</a:t>
                      </a:r>
                      <a:endParaRPr lang="en-US" sz="1600">
                        <a:solidFill>
                          <a:schemeClr val="bg1"/>
                        </a:solidFill>
                        <a:effectLst/>
                        <a:latin typeface="Calibri" charset="0"/>
                        <a:ea typeface="Calibri" charset="0"/>
                        <a:cs typeface="Times New Roman" charset="0"/>
                      </a:endParaRPr>
                    </a:p>
                  </a:txBody>
                  <a:tcPr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accent5">
                        <a:alpha val="10000"/>
                      </a:schemeClr>
                    </a:solidFill>
                  </a:tcPr>
                </a:tc>
                <a:tc>
                  <a:txBody>
                    <a:bodyPr/>
                    <a:lstStyle/>
                    <a:p>
                      <a:pPr marL="0" marR="0" algn="ctr">
                        <a:lnSpc>
                          <a:spcPts val="2200"/>
                        </a:lnSpc>
                        <a:spcBef>
                          <a:spcPts val="0"/>
                        </a:spcBef>
                        <a:spcAft>
                          <a:spcPts val="0"/>
                        </a:spcAft>
                      </a:pPr>
                      <a:r>
                        <a:rPr lang="en-US" sz="1800">
                          <a:solidFill>
                            <a:schemeClr val="bg1"/>
                          </a:solidFill>
                          <a:effectLst/>
                          <a:latin typeface="Calibri" charset="0"/>
                          <a:ea typeface="Calibri" charset="0"/>
                          <a:cs typeface="Arial" charset="0"/>
                        </a:rPr>
                        <a:t>112 (1.6)</a:t>
                      </a:r>
                      <a:endParaRPr lang="en-US" sz="1600">
                        <a:solidFill>
                          <a:schemeClr val="bg1"/>
                        </a:solidFill>
                        <a:effectLst/>
                        <a:latin typeface="Calibri" charset="0"/>
                        <a:ea typeface="Calibri" charset="0"/>
                        <a:cs typeface="Times New Roman" charset="0"/>
                      </a:endParaRPr>
                    </a:p>
                  </a:txBody>
                  <a:tcPr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accent5">
                        <a:alpha val="10000"/>
                      </a:schemeClr>
                    </a:solidFill>
                  </a:tcPr>
                </a:tc>
                <a:tc>
                  <a:txBody>
                    <a:bodyPr/>
                    <a:lstStyle/>
                    <a:p>
                      <a:pPr marL="0" marR="0" algn="ctr">
                        <a:lnSpc>
                          <a:spcPts val="2200"/>
                        </a:lnSpc>
                        <a:spcBef>
                          <a:spcPts val="0"/>
                        </a:spcBef>
                        <a:spcAft>
                          <a:spcPts val="0"/>
                        </a:spcAft>
                      </a:pPr>
                      <a:r>
                        <a:rPr lang="en-US" sz="1800">
                          <a:solidFill>
                            <a:schemeClr val="bg1"/>
                          </a:solidFill>
                          <a:effectLst/>
                          <a:latin typeface="Calibri" charset="0"/>
                          <a:ea typeface="Calibri" charset="0"/>
                          <a:cs typeface="Arial" charset="0"/>
                        </a:rPr>
                        <a:t> </a:t>
                      </a:r>
                      <a:endParaRPr lang="en-US" sz="1600">
                        <a:solidFill>
                          <a:schemeClr val="bg1"/>
                        </a:solidFill>
                        <a:effectLst/>
                        <a:latin typeface="Calibri" charset="0"/>
                        <a:ea typeface="Calibri" charset="0"/>
                        <a:cs typeface="Times New Roman" charset="0"/>
                      </a:endParaRPr>
                    </a:p>
                  </a:txBody>
                  <a:tcPr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accent5">
                        <a:alpha val="10000"/>
                      </a:schemeClr>
                    </a:solidFill>
                  </a:tcPr>
                </a:tc>
                <a:tc>
                  <a:txBody>
                    <a:bodyPr/>
                    <a:lstStyle/>
                    <a:p>
                      <a:pPr marL="0" marR="0" algn="ctr">
                        <a:lnSpc>
                          <a:spcPts val="2200"/>
                        </a:lnSpc>
                        <a:spcBef>
                          <a:spcPts val="0"/>
                        </a:spcBef>
                        <a:spcAft>
                          <a:spcPts val="0"/>
                        </a:spcAft>
                      </a:pPr>
                      <a:r>
                        <a:rPr lang="en-US" sz="1800">
                          <a:solidFill>
                            <a:schemeClr val="bg1"/>
                          </a:solidFill>
                          <a:effectLst/>
                          <a:latin typeface="Calibri" charset="0"/>
                          <a:ea typeface="Calibri" charset="0"/>
                          <a:cs typeface="Arial" charset="0"/>
                        </a:rPr>
                        <a:t>&lt;0.001</a:t>
                      </a:r>
                      <a:endParaRPr lang="en-US" sz="1600">
                        <a:solidFill>
                          <a:schemeClr val="bg1"/>
                        </a:solidFill>
                        <a:effectLst/>
                        <a:latin typeface="Calibri" charset="0"/>
                        <a:ea typeface="Calibri" charset="0"/>
                        <a:cs typeface="Times New Roman" charset="0"/>
                      </a:endParaRPr>
                    </a:p>
                  </a:txBody>
                  <a:tcPr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chemeClr val="accent5">
                        <a:alpha val="10000"/>
                      </a:schemeClr>
                    </a:solidFill>
                  </a:tcPr>
                </a:tc>
                <a:extLst>
                  <a:ext uri="{0D108BD9-81ED-4DB2-BD59-A6C34878D82A}">
                    <a16:rowId xmlns:a16="http://schemas.microsoft.com/office/drawing/2014/main" xmlns="" val="10007"/>
                  </a:ext>
                </a:extLst>
              </a:tr>
            </a:tbl>
          </a:graphicData>
        </a:graphic>
      </p:graphicFrame>
      <p:sp>
        <p:nvSpPr>
          <p:cNvPr id="7" name="Rectangle 6"/>
          <p:cNvSpPr/>
          <p:nvPr/>
        </p:nvSpPr>
        <p:spPr>
          <a:xfrm>
            <a:off x="969264" y="5943602"/>
            <a:ext cx="10134600" cy="169277"/>
          </a:xfrm>
          <a:prstGeom prst="rect">
            <a:avLst/>
          </a:prstGeom>
        </p:spPr>
        <p:txBody>
          <a:bodyPr wrap="square" lIns="0" tIns="0" rIns="0" bIns="0">
            <a:spAutoFit/>
          </a:bodyPr>
          <a:lstStyle/>
          <a:p>
            <a:pPr>
              <a:lnSpc>
                <a:spcPct val="90000"/>
              </a:lnSpc>
              <a:spcBef>
                <a:spcPts val="300"/>
              </a:spcBef>
            </a:pPr>
            <a:r>
              <a:rPr lang="en-US" sz="1200" b="0">
                <a:latin typeface="+mj-lt"/>
              </a:rPr>
              <a:t>CI indicates confidence interval; HR, hazard ratio; TIMI, Thrombolysis in Myocardial Infarction.</a:t>
            </a:r>
          </a:p>
        </p:txBody>
      </p:sp>
    </p:spTree>
    <p:extLst>
      <p:ext uri="{BB962C8B-B14F-4D97-AF65-F5344CB8AC3E}">
        <p14:creationId xmlns:p14="http://schemas.microsoft.com/office/powerpoint/2010/main" val="1409610103"/>
      </p:ext>
    </p:extLst>
  </p:cSld>
  <p:clrMapOvr>
    <a:masterClrMapping/>
  </p:clrMapOvr>
  <p:transition xmlns:p14="http://schemas.microsoft.com/office/powerpoint/2010/mai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077736"/>
            <a:ext cx="8414074" cy="5627864"/>
          </a:xfrm>
          <a:prstGeom prst="rect">
            <a:avLst/>
          </a:prstGeom>
        </p:spPr>
      </p:pic>
      <p:sp>
        <p:nvSpPr>
          <p:cNvPr id="100354" name="Title 1"/>
          <p:cNvSpPr>
            <a:spLocks noGrp="1"/>
          </p:cNvSpPr>
          <p:nvPr>
            <p:ph type="title"/>
          </p:nvPr>
        </p:nvSpPr>
        <p:spPr/>
        <p:txBody>
          <a:bodyPr/>
          <a:lstStyle/>
          <a:p>
            <a:r>
              <a:rPr lang="en-US" altLang="en-US" dirty="0"/>
              <a:t>Primary Efficacy Endpoint</a:t>
            </a:r>
          </a:p>
        </p:txBody>
      </p:sp>
      <p:sp>
        <p:nvSpPr>
          <p:cNvPr id="3" name="Rectangle 2"/>
          <p:cNvSpPr/>
          <p:nvPr/>
        </p:nvSpPr>
        <p:spPr>
          <a:xfrm>
            <a:off x="3657600" y="6324600"/>
            <a:ext cx="1066800" cy="381000"/>
          </a:xfrm>
          <a:prstGeom prst="rect">
            <a:avLst/>
          </a:prstGeom>
          <a:solidFill>
            <a:schemeClr val="accent4"/>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3657600" y="6274713"/>
            <a:ext cx="1066800" cy="430887"/>
          </a:xfrm>
          <a:prstGeom prst="rect">
            <a:avLst/>
          </a:prstGeom>
          <a:noFill/>
        </p:spPr>
        <p:txBody>
          <a:bodyPr wrap="square" rtlCol="0">
            <a:spAutoFit/>
          </a:bodyPr>
          <a:lstStyle/>
          <a:p>
            <a:r>
              <a:rPr lang="en-US" sz="1100" dirty="0">
                <a:solidFill>
                  <a:schemeClr val="bg2"/>
                </a:solidFill>
              </a:rPr>
              <a:t>Ticagrelor better</a:t>
            </a:r>
          </a:p>
        </p:txBody>
      </p:sp>
    </p:spTree>
    <p:extLst>
      <p:ext uri="{BB962C8B-B14F-4D97-AF65-F5344CB8AC3E}">
        <p14:creationId xmlns:p14="http://schemas.microsoft.com/office/powerpoint/2010/main" val="292016861"/>
      </p:ext>
    </p:extLst>
  </p:cSld>
  <p:clrMapOvr>
    <a:masterClrMapping/>
  </p:clrMapOvr>
  <p:transition xmlns:p14="http://schemas.microsoft.com/office/powerpoint/2010/mai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r>
              <a:rPr lang="en-US" altLang="en-US"/>
              <a:t>Conclusions</a:t>
            </a:r>
          </a:p>
        </p:txBody>
      </p:sp>
      <p:sp>
        <p:nvSpPr>
          <p:cNvPr id="108547" name="Content Placeholder 2"/>
          <p:cNvSpPr>
            <a:spLocks noGrp="1"/>
          </p:cNvSpPr>
          <p:nvPr>
            <p:ph idx="1"/>
          </p:nvPr>
        </p:nvSpPr>
        <p:spPr/>
        <p:txBody>
          <a:bodyPr/>
          <a:lstStyle/>
          <a:p>
            <a:pPr marL="0" indent="0">
              <a:buNone/>
            </a:pPr>
            <a:r>
              <a:rPr lang="en-GB" altLang="en-US" b="1"/>
              <a:t>In patients with symptomatic peripheral artery disease:</a:t>
            </a:r>
          </a:p>
          <a:p>
            <a:r>
              <a:rPr lang="en-GB" altLang="en-US"/>
              <a:t>Ticagrelor was not superior to clopidogrel for the reduction of cardiovascular events; </a:t>
            </a:r>
          </a:p>
          <a:p>
            <a:r>
              <a:rPr lang="en-GB" altLang="en-US"/>
              <a:t>Major bleeding occurred at similar rates in patients treated with ticagrelor and clopidogrel.</a:t>
            </a:r>
            <a:r>
              <a:rPr lang="en-US" altLang="en-US"/>
              <a:t> </a:t>
            </a:r>
          </a:p>
        </p:txBody>
      </p:sp>
    </p:spTree>
    <p:extLst>
      <p:ext uri="{BB962C8B-B14F-4D97-AF65-F5344CB8AC3E}">
        <p14:creationId xmlns:p14="http://schemas.microsoft.com/office/powerpoint/2010/main" val="1424941837"/>
      </p:ext>
    </p:extLst>
  </p:cSld>
  <p:clrMapOvr>
    <a:masterClrMapping/>
  </p:clrMapOvr>
  <p:transition xmlns:p14="http://schemas.microsoft.com/office/powerpoint/2010/mai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altLang="en-US" dirty="0"/>
              <a:t>Disclosures</a:t>
            </a:r>
          </a:p>
        </p:txBody>
      </p:sp>
      <p:sp>
        <p:nvSpPr>
          <p:cNvPr id="76803" name="Content Placeholder 2"/>
          <p:cNvSpPr>
            <a:spLocks noGrp="1"/>
          </p:cNvSpPr>
          <p:nvPr>
            <p:ph idx="1"/>
          </p:nvPr>
        </p:nvSpPr>
        <p:spPr>
          <a:xfrm>
            <a:off x="762000" y="1219200"/>
            <a:ext cx="10744200" cy="4525963"/>
          </a:xfrm>
        </p:spPr>
        <p:txBody>
          <a:bodyPr/>
          <a:lstStyle/>
          <a:p>
            <a:pPr marL="0" indent="0">
              <a:buNone/>
            </a:pPr>
            <a:r>
              <a:rPr lang="en-US" altLang="en-US" b="1" dirty="0">
                <a:solidFill>
                  <a:schemeClr val="tx2"/>
                </a:solidFill>
              </a:rPr>
              <a:t>Member of Executive Committee:</a:t>
            </a:r>
            <a:r>
              <a:rPr lang="en-US" altLang="en-US" dirty="0"/>
              <a:t> EUCLID trial</a:t>
            </a:r>
          </a:p>
          <a:p>
            <a:pPr marL="0" indent="0">
              <a:buNone/>
            </a:pPr>
            <a:r>
              <a:rPr lang="en-US" altLang="en-US" b="1" dirty="0">
                <a:solidFill>
                  <a:schemeClr val="tx2"/>
                </a:solidFill>
              </a:rPr>
              <a:t>Research Support:</a:t>
            </a:r>
            <a:r>
              <a:rPr lang="en-US" altLang="en-US" dirty="0"/>
              <a:t> AstraZeneca, CSL, </a:t>
            </a:r>
            <a:r>
              <a:rPr lang="en-US" altLang="en-US" dirty="0" err="1"/>
              <a:t>HeartFlow</a:t>
            </a:r>
            <a:r>
              <a:rPr lang="en-US" altLang="en-US" dirty="0"/>
              <a:t>, Janssen Research &amp; Development, Johnson &amp; Johnson, </a:t>
            </a:r>
            <a:r>
              <a:rPr lang="en-US" altLang="en-US" dirty="0" err="1"/>
              <a:t>Maquet</a:t>
            </a:r>
            <a:r>
              <a:rPr lang="en-US" altLang="en-US" dirty="0"/>
              <a:t>, Medtronic, National Heart, Lung, &amp; Blood Institute</a:t>
            </a:r>
          </a:p>
          <a:p>
            <a:pPr marL="0" indent="0">
              <a:buNone/>
            </a:pPr>
            <a:r>
              <a:rPr lang="en-US" altLang="en-US" b="1" dirty="0">
                <a:solidFill>
                  <a:schemeClr val="tx2"/>
                </a:solidFill>
              </a:rPr>
              <a:t>Consulting/Advisory Board:</a:t>
            </a:r>
            <a:r>
              <a:rPr lang="en-US" altLang="en-US" dirty="0"/>
              <a:t> AstraZeneca, CSL, Genzyme, Bayer Corporation, Janssen Research &amp; Development, Medtronic, Merck &amp; Co.</a:t>
            </a:r>
          </a:p>
          <a:p>
            <a:pPr marL="0" indent="0">
              <a:buNone/>
            </a:pPr>
            <a:r>
              <a:rPr lang="en-US" altLang="en-US" dirty="0"/>
              <a:t>EUCLID was sponsored by AstraZeneca</a:t>
            </a:r>
          </a:p>
        </p:txBody>
      </p:sp>
    </p:spTree>
    <p:extLst>
      <p:ext uri="{BB962C8B-B14F-4D97-AF65-F5344CB8AC3E}">
        <p14:creationId xmlns:p14="http://schemas.microsoft.com/office/powerpoint/2010/main" val="519334318"/>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p:txBody>
          <a:bodyPr/>
          <a:lstStyle/>
          <a:p>
            <a:r>
              <a:rPr lang="en-US" altLang="en-US"/>
              <a:t>Clinical Interpretation and Future Directions</a:t>
            </a:r>
          </a:p>
        </p:txBody>
      </p:sp>
      <p:sp>
        <p:nvSpPr>
          <p:cNvPr id="109571" name="Content Placeholder 2"/>
          <p:cNvSpPr>
            <a:spLocks noGrp="1"/>
          </p:cNvSpPr>
          <p:nvPr>
            <p:ph idx="1"/>
          </p:nvPr>
        </p:nvSpPr>
        <p:spPr>
          <a:xfrm>
            <a:off x="762000" y="1219200"/>
            <a:ext cx="10439400" cy="4525963"/>
          </a:xfrm>
        </p:spPr>
        <p:txBody>
          <a:bodyPr/>
          <a:lstStyle/>
          <a:p>
            <a:r>
              <a:rPr lang="en-US" altLang="en-US" dirty="0"/>
              <a:t>Limited antithrombotic medical options for patients with PAD.</a:t>
            </a:r>
          </a:p>
          <a:p>
            <a:r>
              <a:rPr lang="en-US" altLang="en-US" dirty="0"/>
              <a:t>The active comparator in this trial, clopidogrel monotherapy, is effective antiplatelet therapy in PAD.</a:t>
            </a:r>
          </a:p>
          <a:p>
            <a:pPr lvl="1"/>
            <a:r>
              <a:rPr lang="en-US" altLang="en-US" dirty="0"/>
              <a:t>Ticagrelor has comparable efficacy and </a:t>
            </a:r>
            <a:r>
              <a:rPr lang="en-US" altLang="en-US"/>
              <a:t>safety </a:t>
            </a:r>
          </a:p>
          <a:p>
            <a:r>
              <a:rPr lang="en-US" altLang="en-US"/>
              <a:t>Caution </a:t>
            </a:r>
            <a:r>
              <a:rPr lang="en-US" altLang="en-US" dirty="0"/>
              <a:t>extrapolating evidence from coronary artery disease patients to peripheral artery disease: </a:t>
            </a:r>
          </a:p>
          <a:p>
            <a:pPr lvl="1"/>
            <a:r>
              <a:rPr lang="en-US" altLang="en-US" dirty="0"/>
              <a:t>Individual studies in PAD patients are needed.</a:t>
            </a:r>
          </a:p>
        </p:txBody>
      </p:sp>
    </p:spTree>
    <p:extLst>
      <p:ext uri="{BB962C8B-B14F-4D97-AF65-F5344CB8AC3E}">
        <p14:creationId xmlns:p14="http://schemas.microsoft.com/office/powerpoint/2010/main" val="259823115"/>
      </p:ext>
    </p:extLst>
  </p:cSld>
  <p:clrMapOvr>
    <a:masterClrMapping/>
  </p:clrMapOvr>
  <p:transition xmlns:p14="http://schemas.microsoft.com/office/powerpoint/2010/mai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EUCLID Study Committees</a:t>
            </a:r>
            <a:endParaRPr lang="en-GB" dirty="0"/>
          </a:p>
        </p:txBody>
      </p:sp>
      <p:sp>
        <p:nvSpPr>
          <p:cNvPr id="111620" name="TextBox 1"/>
          <p:cNvSpPr txBox="1">
            <a:spLocks noChangeArrowheads="1"/>
          </p:cNvSpPr>
          <p:nvPr/>
        </p:nvSpPr>
        <p:spPr bwMode="auto">
          <a:xfrm>
            <a:off x="4066737" y="5721407"/>
            <a:ext cx="70584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bg1"/>
                </a:solidFill>
                <a:latin typeface="Calibri" charset="0"/>
                <a:ea typeface="MS PGothic" charset="-128"/>
              </a:defRPr>
            </a:lvl1pPr>
            <a:lvl2pPr marL="742950" indent="-285750">
              <a:spcBef>
                <a:spcPct val="20000"/>
              </a:spcBef>
              <a:buFont typeface="Arial" charset="0"/>
              <a:buChar char="–"/>
              <a:defRPr sz="2800">
                <a:solidFill>
                  <a:schemeClr val="bg1"/>
                </a:solidFill>
                <a:latin typeface="Calibri" charset="0"/>
                <a:ea typeface="MS PGothic" charset="-128"/>
              </a:defRPr>
            </a:lvl2pPr>
            <a:lvl3pPr marL="1143000" indent="-228600">
              <a:spcBef>
                <a:spcPct val="20000"/>
              </a:spcBef>
              <a:buFont typeface="Arial" charset="0"/>
              <a:buChar char="•"/>
              <a:defRPr sz="2400">
                <a:solidFill>
                  <a:schemeClr val="bg1"/>
                </a:solidFill>
                <a:latin typeface="Calibri" charset="0"/>
                <a:ea typeface="MS PGothic" charset="-128"/>
              </a:defRPr>
            </a:lvl3pPr>
            <a:lvl4pPr marL="1600200" indent="-228600">
              <a:spcBef>
                <a:spcPct val="20000"/>
              </a:spcBef>
              <a:buFont typeface="Arial" charset="0"/>
              <a:buChar char="–"/>
              <a:defRPr sz="2000">
                <a:solidFill>
                  <a:schemeClr val="bg1"/>
                </a:solidFill>
                <a:latin typeface="Calibri" charset="0"/>
                <a:ea typeface="MS PGothic" charset="-128"/>
              </a:defRPr>
            </a:lvl4pPr>
            <a:lvl5pPr marL="2057400" indent="-228600">
              <a:spcBef>
                <a:spcPct val="20000"/>
              </a:spcBef>
              <a:buFont typeface="Arial" charset="0"/>
              <a:buChar char="»"/>
              <a:defRPr sz="2000">
                <a:solidFill>
                  <a:schemeClr val="bg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bg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bg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bg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bg1"/>
                </a:solidFill>
                <a:latin typeface="Calibri" charset="0"/>
                <a:ea typeface="MS PGothic" charset="-128"/>
              </a:defRPr>
            </a:lvl9pPr>
          </a:lstStyle>
          <a:p>
            <a:pPr algn="ctr" eaLnBrk="1" hangingPunct="1">
              <a:spcBef>
                <a:spcPct val="0"/>
              </a:spcBef>
              <a:buFontTx/>
              <a:buNone/>
            </a:pPr>
            <a:r>
              <a:rPr lang="en-US" altLang="en-US" sz="1800">
                <a:solidFill>
                  <a:schemeClr val="tx2"/>
                </a:solidFill>
                <a:latin typeface="Arial" charset="0"/>
              </a:rPr>
              <a:t>Thank you to the Team and Patients who agreed to participate!</a:t>
            </a:r>
          </a:p>
        </p:txBody>
      </p:sp>
      <p:sp>
        <p:nvSpPr>
          <p:cNvPr id="5" name="TextBox 4"/>
          <p:cNvSpPr txBox="1"/>
          <p:nvPr/>
        </p:nvSpPr>
        <p:spPr>
          <a:xfrm>
            <a:off x="988258" y="1066800"/>
            <a:ext cx="2821743" cy="374112"/>
          </a:xfrm>
          <a:prstGeom prst="rect">
            <a:avLst/>
          </a:prstGeom>
          <a:solidFill>
            <a:schemeClr val="tx2"/>
          </a:solidFill>
          <a:ln w="12700">
            <a:solidFill>
              <a:schemeClr val="accent6">
                <a:lumMod val="65000"/>
              </a:schemeClr>
            </a:solidFill>
          </a:ln>
        </p:spPr>
        <p:txBody>
          <a:bodyPr wrap="square" rtlCol="0">
            <a:noAutofit/>
          </a:bodyPr>
          <a:lstStyle/>
          <a:p>
            <a:pPr algn="ctr"/>
            <a:r>
              <a:rPr lang="en-US" sz="1600" dirty="0" err="1">
                <a:solidFill>
                  <a:schemeClr val="bg2"/>
                </a:solidFill>
                <a:latin typeface="+mn-lt"/>
              </a:rPr>
              <a:t>Data Monitoring Committee</a:t>
            </a:r>
            <a:endParaRPr lang="en-US" sz="1600" dirty="0">
              <a:solidFill>
                <a:schemeClr val="bg2"/>
              </a:solidFill>
              <a:latin typeface="+mn-lt"/>
            </a:endParaRPr>
          </a:p>
        </p:txBody>
      </p:sp>
      <p:sp>
        <p:nvSpPr>
          <p:cNvPr id="6" name="TextBox 5"/>
          <p:cNvSpPr txBox="1"/>
          <p:nvPr/>
        </p:nvSpPr>
        <p:spPr>
          <a:xfrm>
            <a:off x="988258" y="1440912"/>
            <a:ext cx="2821743" cy="1481138"/>
          </a:xfrm>
          <a:prstGeom prst="rect">
            <a:avLst/>
          </a:prstGeom>
          <a:solidFill>
            <a:schemeClr val="tx2">
              <a:lumMod val="20000"/>
              <a:lumOff val="80000"/>
            </a:schemeClr>
          </a:solidFill>
          <a:ln w="12700">
            <a:solidFill>
              <a:schemeClr val="bg2"/>
            </a:solidFill>
          </a:ln>
        </p:spPr>
        <p:txBody>
          <a:bodyPr wrap="square">
            <a:noAutofit/>
          </a:bodyPr>
          <a:lstStyle>
            <a:defPPr>
              <a:defRPr lang="en-GB"/>
            </a:defPPr>
            <a:lvl1pPr marL="177800" indent="-177800" eaLnBrk="1" hangingPunct="1">
              <a:tabLst>
                <a:tab pos="2727325" algn="l"/>
              </a:tabLst>
              <a:defRPr sz="1600" b="0">
                <a:solidFill>
                  <a:srgbClr val="000000"/>
                </a:solidFill>
                <a:latin typeface="Calibri"/>
                <a:ea typeface="ＭＳ Ｐゴシック" charset="0"/>
                <a:cs typeface="Arial" charset="0"/>
              </a:defRPr>
            </a:lvl1pPr>
          </a:lstStyle>
          <a:p>
            <a:pPr algn="ctr"/>
            <a:r>
              <a:rPr lang="en-US" dirty="0"/>
              <a:t>Jonathan L. Halperin (Chair)</a:t>
            </a:r>
          </a:p>
          <a:p>
            <a:pPr algn="ctr"/>
            <a:r>
              <a:rPr lang="en-US" dirty="0"/>
              <a:t>Colin Baigent </a:t>
            </a:r>
          </a:p>
          <a:p>
            <a:pPr algn="ctr"/>
            <a:r>
              <a:rPr lang="en-US" dirty="0"/>
              <a:t>David DeMets </a:t>
            </a:r>
          </a:p>
          <a:p>
            <a:pPr algn="ctr"/>
            <a:r>
              <a:rPr lang="en-US" dirty="0"/>
              <a:t>Ralph Sacco </a:t>
            </a:r>
          </a:p>
          <a:p>
            <a:pPr algn="ctr"/>
            <a:r>
              <a:rPr lang="en-US" dirty="0"/>
              <a:t>John Dormandy </a:t>
            </a:r>
          </a:p>
        </p:txBody>
      </p:sp>
      <p:sp>
        <p:nvSpPr>
          <p:cNvPr id="10" name="TextBox 9"/>
          <p:cNvSpPr txBox="1"/>
          <p:nvPr/>
        </p:nvSpPr>
        <p:spPr>
          <a:xfrm>
            <a:off x="988258" y="3067929"/>
            <a:ext cx="2821743" cy="374112"/>
          </a:xfrm>
          <a:prstGeom prst="rect">
            <a:avLst/>
          </a:prstGeom>
          <a:solidFill>
            <a:schemeClr val="accent4"/>
          </a:solidFill>
          <a:ln w="12700">
            <a:solidFill>
              <a:schemeClr val="accent6">
                <a:lumMod val="65000"/>
              </a:schemeClr>
            </a:solidFill>
          </a:ln>
        </p:spPr>
        <p:txBody>
          <a:bodyPr wrap="square" rtlCol="0">
            <a:noAutofit/>
          </a:bodyPr>
          <a:lstStyle/>
          <a:p>
            <a:pPr algn="ctr"/>
            <a:r>
              <a:rPr lang="en-US" sz="1600" dirty="0" err="1">
                <a:solidFill>
                  <a:schemeClr val="bg2"/>
                </a:solidFill>
                <a:latin typeface="+mn-lt"/>
              </a:rPr>
              <a:t>Executive Committee</a:t>
            </a:r>
            <a:endParaRPr lang="en-US" sz="1600" dirty="0">
              <a:solidFill>
                <a:schemeClr val="bg2"/>
              </a:solidFill>
              <a:latin typeface="+mn-lt"/>
            </a:endParaRPr>
          </a:p>
        </p:txBody>
      </p:sp>
      <p:sp>
        <p:nvSpPr>
          <p:cNvPr id="11" name="TextBox 10"/>
          <p:cNvSpPr txBox="1"/>
          <p:nvPr/>
        </p:nvSpPr>
        <p:spPr>
          <a:xfrm>
            <a:off x="988258" y="3442043"/>
            <a:ext cx="2821743" cy="2604209"/>
          </a:xfrm>
          <a:prstGeom prst="rect">
            <a:avLst/>
          </a:prstGeom>
          <a:solidFill>
            <a:schemeClr val="accent4">
              <a:lumMod val="20000"/>
              <a:lumOff val="80000"/>
            </a:schemeClr>
          </a:solidFill>
          <a:ln w="12700">
            <a:solidFill>
              <a:schemeClr val="bg2"/>
            </a:solidFill>
          </a:ln>
        </p:spPr>
        <p:txBody>
          <a:bodyPr wrap="square">
            <a:noAutofit/>
          </a:bodyPr>
          <a:lstStyle>
            <a:defPPr>
              <a:defRPr lang="en-GB"/>
            </a:defPPr>
            <a:lvl1pPr marL="177800" indent="-177800" eaLnBrk="1" hangingPunct="1">
              <a:tabLst>
                <a:tab pos="2727325" algn="l"/>
              </a:tabLst>
              <a:defRPr sz="1600" b="0">
                <a:solidFill>
                  <a:srgbClr val="000000"/>
                </a:solidFill>
                <a:latin typeface="Calibri"/>
                <a:ea typeface="ＭＳ Ｐゴシック" charset="0"/>
                <a:cs typeface="Arial" charset="0"/>
              </a:defRPr>
            </a:lvl1pPr>
          </a:lstStyle>
          <a:p>
            <a:pPr algn="ctr"/>
            <a:r>
              <a:rPr lang="en-US" dirty="0"/>
              <a:t>William R. Hiatt (Chair)</a:t>
            </a:r>
          </a:p>
          <a:p>
            <a:pPr algn="ctr"/>
            <a:r>
              <a:rPr lang="en-US" dirty="0"/>
              <a:t>F. Gerry Fowkes (Co-chair) </a:t>
            </a:r>
          </a:p>
          <a:p>
            <a:pPr algn="ctr"/>
            <a:r>
              <a:rPr lang="en-US" dirty="0"/>
              <a:t>Iris Baumgartner </a:t>
            </a:r>
          </a:p>
          <a:p>
            <a:pPr algn="ctr"/>
            <a:r>
              <a:rPr lang="en-US" dirty="0"/>
              <a:t>Jeffrey S. Berger </a:t>
            </a:r>
          </a:p>
          <a:p>
            <a:pPr algn="ctr"/>
            <a:r>
              <a:rPr lang="en-US" dirty="0"/>
              <a:t>Mark Creager (Inactive)</a:t>
            </a:r>
          </a:p>
          <a:p>
            <a:pPr algn="ctr"/>
            <a:r>
              <a:rPr lang="en-US" dirty="0"/>
              <a:t>Peter Held (AstraZeneca)</a:t>
            </a:r>
          </a:p>
          <a:p>
            <a:pPr algn="ctr"/>
            <a:r>
              <a:rPr lang="en-US" dirty="0"/>
              <a:t>Brian Katona (AstraZeneca)</a:t>
            </a:r>
          </a:p>
          <a:p>
            <a:pPr algn="ctr"/>
            <a:r>
              <a:rPr lang="en-US" dirty="0"/>
              <a:t>Kenneth W. Mahaffey </a:t>
            </a:r>
          </a:p>
          <a:p>
            <a:pPr algn="ctr"/>
            <a:r>
              <a:rPr lang="en-US" dirty="0"/>
              <a:t>Lars Norgren </a:t>
            </a:r>
          </a:p>
          <a:p>
            <a:pPr algn="ctr"/>
            <a:r>
              <a:rPr lang="en-US" dirty="0"/>
              <a:t>Manesh R. Patel </a:t>
            </a:r>
          </a:p>
        </p:txBody>
      </p:sp>
      <p:sp>
        <p:nvSpPr>
          <p:cNvPr id="12" name="TextBox 11"/>
          <p:cNvSpPr txBox="1"/>
          <p:nvPr/>
        </p:nvSpPr>
        <p:spPr>
          <a:xfrm>
            <a:off x="4066738" y="1066800"/>
            <a:ext cx="7058463" cy="374112"/>
          </a:xfrm>
          <a:prstGeom prst="rect">
            <a:avLst/>
          </a:prstGeom>
          <a:solidFill>
            <a:schemeClr val="accent5"/>
          </a:solidFill>
          <a:ln w="12700">
            <a:solidFill>
              <a:schemeClr val="accent6">
                <a:lumMod val="65000"/>
              </a:schemeClr>
            </a:solidFill>
          </a:ln>
        </p:spPr>
        <p:txBody>
          <a:bodyPr wrap="square" rtlCol="0">
            <a:noAutofit/>
          </a:bodyPr>
          <a:lstStyle/>
          <a:p>
            <a:pPr algn="ctr"/>
            <a:r>
              <a:rPr lang="en-US" sz="1600" dirty="0" err="1">
                <a:solidFill>
                  <a:schemeClr val="bg2"/>
                </a:solidFill>
                <a:latin typeface="+mn-lt"/>
              </a:rPr>
              <a:t>International Steering Committee</a:t>
            </a:r>
            <a:endParaRPr lang="en-US" sz="1600" dirty="0">
              <a:solidFill>
                <a:schemeClr val="bg2"/>
              </a:solidFill>
              <a:latin typeface="+mn-lt"/>
            </a:endParaRPr>
          </a:p>
        </p:txBody>
      </p:sp>
      <p:sp>
        <p:nvSpPr>
          <p:cNvPr id="14" name="TextBox 13"/>
          <p:cNvSpPr txBox="1"/>
          <p:nvPr/>
        </p:nvSpPr>
        <p:spPr>
          <a:xfrm>
            <a:off x="4066738" y="1440912"/>
            <a:ext cx="7058463" cy="4091048"/>
          </a:xfrm>
          <a:prstGeom prst="rect">
            <a:avLst/>
          </a:prstGeom>
          <a:solidFill>
            <a:schemeClr val="accent5">
              <a:lumMod val="20000"/>
              <a:lumOff val="80000"/>
            </a:schemeClr>
          </a:solidFill>
          <a:ln w="12700">
            <a:solidFill>
              <a:schemeClr val="bg2"/>
            </a:solidFill>
          </a:ln>
        </p:spPr>
        <p:txBody>
          <a:bodyPr wrap="square">
            <a:noAutofit/>
          </a:bodyPr>
          <a:lstStyle>
            <a:defPPr>
              <a:defRPr lang="en-GB"/>
            </a:defPPr>
            <a:lvl1pPr marL="177800" indent="-177800" eaLnBrk="1" hangingPunct="1">
              <a:tabLst>
                <a:tab pos="2727325" algn="l"/>
              </a:tabLst>
              <a:defRPr sz="1600" b="0">
                <a:solidFill>
                  <a:srgbClr val="000000"/>
                </a:solidFill>
                <a:latin typeface="Calibri"/>
                <a:ea typeface="ＭＳ Ｐゴシック" charset="0"/>
                <a:cs typeface="Arial" charset="0"/>
              </a:defRPr>
            </a:lvl1pPr>
          </a:lstStyle>
          <a:p>
            <a:pPr marL="0" lvl="0" indent="-12700">
              <a:spcBef>
                <a:spcPts val="600"/>
              </a:spcBef>
            </a:pPr>
            <a:r>
              <a:rPr lang="en-US" dirty="0" err="1"/>
              <a:t>Manesh</a:t>
            </a:r>
            <a:r>
              <a:rPr lang="en-US" dirty="0"/>
              <a:t> R. Patel (Chair)</a:t>
            </a:r>
            <a:endParaRPr lang="en-US" dirty="0">
              <a:latin typeface="Arial"/>
              <a:ea typeface="ＭＳ Ｐゴシック"/>
            </a:endParaRPr>
          </a:p>
          <a:p>
            <a:pPr marL="0" lvl="0" indent="-12700">
              <a:spcBef>
                <a:spcPts val="600"/>
              </a:spcBef>
            </a:pPr>
            <a:r>
              <a:rPr lang="en-US" dirty="0" err="1"/>
              <a:t>Juuso</a:t>
            </a:r>
            <a:r>
              <a:rPr lang="en-US" dirty="0"/>
              <a:t> </a:t>
            </a:r>
            <a:r>
              <a:rPr lang="en-US" dirty="0" err="1"/>
              <a:t>Blomster</a:t>
            </a:r>
            <a:r>
              <a:rPr lang="en-US" dirty="0"/>
              <a:t> (Co-chair, 2014–present)</a:t>
            </a:r>
          </a:p>
          <a:p>
            <a:pPr marL="0" lvl="0" indent="-12700">
              <a:spcBef>
                <a:spcPts val="600"/>
              </a:spcBef>
            </a:pPr>
            <a:r>
              <a:rPr lang="en-US" dirty="0" err="1"/>
              <a:t>Hakan</a:t>
            </a:r>
            <a:r>
              <a:rPr lang="en-US" dirty="0"/>
              <a:t> </a:t>
            </a:r>
            <a:r>
              <a:rPr lang="en-US" dirty="0" err="1"/>
              <a:t>Emanuelsson</a:t>
            </a:r>
            <a:r>
              <a:rPr lang="en-US" dirty="0"/>
              <a:t> (Co-chair, 2012–2014)</a:t>
            </a:r>
          </a:p>
          <a:p>
            <a:pPr marL="0" lvl="0" indent="-12700">
              <a:spcBef>
                <a:spcPts val="600"/>
              </a:spcBef>
            </a:pPr>
            <a:r>
              <a:rPr lang="en-US" b="1" dirty="0"/>
              <a:t>Argentina:</a:t>
            </a:r>
            <a:r>
              <a:rPr lang="en-US" dirty="0"/>
              <a:t> Fernando </a:t>
            </a:r>
            <a:r>
              <a:rPr lang="en-US" dirty="0" err="1"/>
              <a:t>Cura</a:t>
            </a:r>
            <a:r>
              <a:rPr lang="en-US" dirty="0"/>
              <a:t>, </a:t>
            </a:r>
            <a:r>
              <a:rPr lang="en-US" b="1" dirty="0"/>
              <a:t>Brazil:</a:t>
            </a:r>
            <a:r>
              <a:rPr lang="en-US" dirty="0"/>
              <a:t> Renato D. Lopes, </a:t>
            </a:r>
            <a:r>
              <a:rPr lang="en-US" b="1" dirty="0"/>
              <a:t>Bulgaria:</a:t>
            </a:r>
            <a:r>
              <a:rPr lang="en-US" dirty="0"/>
              <a:t> </a:t>
            </a:r>
            <a:r>
              <a:rPr lang="en-US" dirty="0" err="1"/>
              <a:t>Nadelin</a:t>
            </a:r>
            <a:r>
              <a:rPr lang="en-US" dirty="0"/>
              <a:t> </a:t>
            </a:r>
            <a:r>
              <a:rPr lang="en-US" dirty="0" err="1"/>
              <a:t>Nikolov</a:t>
            </a:r>
            <a:r>
              <a:rPr lang="en-US" dirty="0"/>
              <a:t>, </a:t>
            </a:r>
            <a:r>
              <a:rPr lang="en-US" b="1" dirty="0"/>
              <a:t>Canada:</a:t>
            </a:r>
            <a:r>
              <a:rPr lang="en-US" dirty="0"/>
              <a:t> Beth Abramson, </a:t>
            </a:r>
            <a:r>
              <a:rPr lang="en-US" b="1" dirty="0"/>
              <a:t>Chile:</a:t>
            </a:r>
            <a:r>
              <a:rPr lang="en-US" dirty="0"/>
              <a:t> Juan Carlos Prieto, </a:t>
            </a:r>
            <a:r>
              <a:rPr lang="en-US" b="1" dirty="0"/>
              <a:t>China:</a:t>
            </a:r>
            <a:r>
              <a:rPr lang="en-US" dirty="0"/>
              <a:t> Wang </a:t>
            </a:r>
            <a:r>
              <a:rPr lang="en-US" dirty="0" err="1"/>
              <a:t>Yuqi</a:t>
            </a:r>
            <a:r>
              <a:rPr lang="en-US" dirty="0"/>
              <a:t>, </a:t>
            </a:r>
            <a:br>
              <a:rPr lang="en-US" dirty="0"/>
            </a:br>
            <a:r>
              <a:rPr lang="en-US" b="1" dirty="0"/>
              <a:t>Czech Republic:</a:t>
            </a:r>
            <a:r>
              <a:rPr lang="en-US" dirty="0"/>
              <a:t> Debora </a:t>
            </a:r>
            <a:r>
              <a:rPr lang="en-US" dirty="0" err="1"/>
              <a:t>Karetova</a:t>
            </a:r>
            <a:r>
              <a:rPr lang="en-US" dirty="0"/>
              <a:t>, </a:t>
            </a:r>
            <a:r>
              <a:rPr lang="en-US" b="1" dirty="0"/>
              <a:t>France:</a:t>
            </a:r>
            <a:r>
              <a:rPr lang="en-US" dirty="0"/>
              <a:t> Philippe </a:t>
            </a:r>
            <a:r>
              <a:rPr lang="en-US" dirty="0" err="1"/>
              <a:t>Lacroix</a:t>
            </a:r>
            <a:r>
              <a:rPr lang="en-US" dirty="0"/>
              <a:t>, </a:t>
            </a:r>
            <a:br>
              <a:rPr lang="en-US" dirty="0"/>
            </a:br>
            <a:r>
              <a:rPr lang="en-US" b="1" dirty="0"/>
              <a:t>Germany:</a:t>
            </a:r>
            <a:r>
              <a:rPr lang="en-US" dirty="0"/>
              <a:t> Ulrich Hoffmann, Jan </a:t>
            </a:r>
            <a:r>
              <a:rPr lang="en-US" dirty="0" err="1"/>
              <a:t>Brunkwall</a:t>
            </a:r>
            <a:r>
              <a:rPr lang="en-US" dirty="0"/>
              <a:t>, </a:t>
            </a:r>
            <a:r>
              <a:rPr lang="en-US" b="1" dirty="0"/>
              <a:t>Hungary:</a:t>
            </a:r>
            <a:r>
              <a:rPr lang="en-US" dirty="0"/>
              <a:t> </a:t>
            </a:r>
            <a:r>
              <a:rPr lang="en-US" dirty="0" err="1"/>
              <a:t>Farkas</a:t>
            </a:r>
            <a:r>
              <a:rPr lang="en-US" dirty="0"/>
              <a:t> </a:t>
            </a:r>
            <a:r>
              <a:rPr lang="en-US" dirty="0" err="1"/>
              <a:t>Katalin</a:t>
            </a:r>
            <a:r>
              <a:rPr lang="en-US" dirty="0"/>
              <a:t>, </a:t>
            </a:r>
            <a:br>
              <a:rPr lang="en-US" dirty="0"/>
            </a:br>
            <a:r>
              <a:rPr lang="en-US" b="1" dirty="0"/>
              <a:t>Italy:</a:t>
            </a:r>
            <a:r>
              <a:rPr lang="en-US" dirty="0"/>
              <a:t> Giovanni Di </a:t>
            </a:r>
            <a:r>
              <a:rPr lang="en-US" dirty="0" err="1"/>
              <a:t>Minno</a:t>
            </a:r>
            <a:r>
              <a:rPr lang="en-US" dirty="0"/>
              <a:t>, </a:t>
            </a:r>
            <a:r>
              <a:rPr lang="en-US" b="1" dirty="0"/>
              <a:t>Japan:</a:t>
            </a:r>
            <a:r>
              <a:rPr lang="en-US" dirty="0"/>
              <a:t> Hiroshi </a:t>
            </a:r>
            <a:r>
              <a:rPr lang="en-US" dirty="0" err="1"/>
              <a:t>Shigematsu</a:t>
            </a:r>
            <a:r>
              <a:rPr lang="en-US" dirty="0"/>
              <a:t>, Masato Nakamura,  </a:t>
            </a:r>
            <a:br>
              <a:rPr lang="en-US" dirty="0"/>
            </a:br>
            <a:r>
              <a:rPr lang="en-US" b="1" dirty="0"/>
              <a:t>Mexico:</a:t>
            </a:r>
            <a:r>
              <a:rPr lang="en-US" dirty="0"/>
              <a:t> José Luis </a:t>
            </a:r>
            <a:r>
              <a:rPr lang="en-US" dirty="0" err="1"/>
              <a:t>Leiva</a:t>
            </a:r>
            <a:r>
              <a:rPr lang="en-US" dirty="0"/>
              <a:t> Pons, </a:t>
            </a:r>
            <a:r>
              <a:rPr lang="en-US" b="1" dirty="0"/>
              <a:t>Netherlands:</a:t>
            </a:r>
            <a:r>
              <a:rPr lang="en-US" dirty="0"/>
              <a:t> John </a:t>
            </a:r>
            <a:r>
              <a:rPr lang="en-US" dirty="0" err="1"/>
              <a:t>Kastelein</a:t>
            </a:r>
            <a:r>
              <a:rPr lang="en-US" dirty="0"/>
              <a:t>, </a:t>
            </a:r>
            <a:br>
              <a:rPr lang="en-US" dirty="0"/>
            </a:br>
            <a:r>
              <a:rPr lang="en-US" b="1" dirty="0"/>
              <a:t>Philippines:</a:t>
            </a:r>
            <a:r>
              <a:rPr lang="en-US" dirty="0"/>
              <a:t> Fatima </a:t>
            </a:r>
            <a:r>
              <a:rPr lang="en-US" dirty="0" err="1"/>
              <a:t>Collado</a:t>
            </a:r>
            <a:r>
              <a:rPr lang="en-US" dirty="0"/>
              <a:t>, </a:t>
            </a:r>
            <a:r>
              <a:rPr lang="en-US" b="1" dirty="0"/>
              <a:t>Poland:</a:t>
            </a:r>
            <a:r>
              <a:rPr lang="en-US" dirty="0"/>
              <a:t> </a:t>
            </a:r>
            <a:r>
              <a:rPr lang="en-US" dirty="0" err="1"/>
              <a:t>Arkadiusz</a:t>
            </a:r>
            <a:r>
              <a:rPr lang="en-US" dirty="0"/>
              <a:t> </a:t>
            </a:r>
            <a:r>
              <a:rPr lang="en-US" dirty="0" err="1"/>
              <a:t>Jawień</a:t>
            </a:r>
            <a:r>
              <a:rPr lang="en-US" dirty="0"/>
              <a:t>, </a:t>
            </a:r>
            <a:r>
              <a:rPr lang="en-US" b="1" dirty="0"/>
              <a:t>Romania: </a:t>
            </a:r>
            <a:r>
              <a:rPr lang="en-US" dirty="0" err="1"/>
              <a:t>Doina</a:t>
            </a:r>
            <a:r>
              <a:rPr lang="en-US" dirty="0"/>
              <a:t> </a:t>
            </a:r>
            <a:r>
              <a:rPr lang="en-US" dirty="0" err="1"/>
              <a:t>Dimulescu</a:t>
            </a:r>
            <a:r>
              <a:rPr lang="en-US" dirty="0"/>
              <a:t>, </a:t>
            </a:r>
            <a:r>
              <a:rPr lang="en-US" b="1" dirty="0"/>
              <a:t>Russia:</a:t>
            </a:r>
            <a:r>
              <a:rPr lang="en-US" dirty="0"/>
              <a:t> German </a:t>
            </a:r>
            <a:r>
              <a:rPr lang="en-US" dirty="0" err="1"/>
              <a:t>Sokurenko</a:t>
            </a:r>
            <a:r>
              <a:rPr lang="en-US" dirty="0"/>
              <a:t>, </a:t>
            </a:r>
            <a:r>
              <a:rPr lang="en-US" b="1" dirty="0"/>
              <a:t>Slovakia:</a:t>
            </a:r>
            <a:r>
              <a:rPr lang="en-US" dirty="0"/>
              <a:t> </a:t>
            </a:r>
            <a:r>
              <a:rPr lang="en-US" dirty="0" err="1"/>
              <a:t>Juraj</a:t>
            </a:r>
            <a:r>
              <a:rPr lang="en-US" dirty="0"/>
              <a:t> </a:t>
            </a:r>
            <a:r>
              <a:rPr lang="en-US" dirty="0" err="1"/>
              <a:t>Maďarič</a:t>
            </a:r>
            <a:r>
              <a:rPr lang="en-US" dirty="0"/>
              <a:t>, </a:t>
            </a:r>
            <a:r>
              <a:rPr lang="en-US" b="1" dirty="0"/>
              <a:t>South Korea:</a:t>
            </a:r>
            <a:r>
              <a:rPr lang="en-US" dirty="0"/>
              <a:t> Yang </a:t>
            </a:r>
            <a:r>
              <a:rPr lang="en-US" dirty="0" err="1"/>
              <a:t>Soo</a:t>
            </a:r>
            <a:r>
              <a:rPr lang="en-US" dirty="0"/>
              <a:t> Jang, </a:t>
            </a:r>
            <a:r>
              <a:rPr lang="en-US" b="1" dirty="0"/>
              <a:t>Spain:</a:t>
            </a:r>
            <a:r>
              <a:rPr lang="en-US" dirty="0"/>
              <a:t> Marc </a:t>
            </a:r>
            <a:r>
              <a:rPr lang="en-US" dirty="0" err="1"/>
              <a:t>Cairols</a:t>
            </a:r>
            <a:r>
              <a:rPr lang="en-US" dirty="0"/>
              <a:t>, </a:t>
            </a:r>
            <a:r>
              <a:rPr lang="en-US" b="1" dirty="0"/>
              <a:t>Sweden:</a:t>
            </a:r>
            <a:r>
              <a:rPr lang="en-US" dirty="0"/>
              <a:t> Martin </a:t>
            </a:r>
            <a:r>
              <a:rPr lang="en-US" dirty="0" err="1"/>
              <a:t>Björck</a:t>
            </a:r>
            <a:r>
              <a:rPr lang="en-US" dirty="0"/>
              <a:t>, </a:t>
            </a:r>
            <a:r>
              <a:rPr lang="en-US" b="1" dirty="0"/>
              <a:t>Thailand:</a:t>
            </a:r>
            <a:r>
              <a:rPr lang="en-US" dirty="0"/>
              <a:t> </a:t>
            </a:r>
            <a:r>
              <a:rPr lang="en-US" dirty="0" err="1"/>
              <a:t>Pramook</a:t>
            </a:r>
            <a:r>
              <a:rPr lang="en-US" dirty="0"/>
              <a:t> </a:t>
            </a:r>
            <a:r>
              <a:rPr lang="en-US" dirty="0" err="1"/>
              <a:t>Mutirangura</a:t>
            </a:r>
            <a:r>
              <a:rPr lang="en-US" dirty="0"/>
              <a:t>, </a:t>
            </a:r>
            <a:r>
              <a:rPr lang="en-US" b="1" dirty="0"/>
              <a:t>Turkey:</a:t>
            </a:r>
            <a:r>
              <a:rPr lang="en-US" dirty="0"/>
              <a:t> </a:t>
            </a:r>
            <a:r>
              <a:rPr lang="en-US" dirty="0" err="1"/>
              <a:t>Kürşat</a:t>
            </a:r>
            <a:r>
              <a:rPr lang="en-US" dirty="0"/>
              <a:t> </a:t>
            </a:r>
            <a:r>
              <a:rPr lang="en-US" dirty="0" err="1"/>
              <a:t>Bozkurt</a:t>
            </a:r>
            <a:r>
              <a:rPr lang="en-US" dirty="0"/>
              <a:t>, </a:t>
            </a:r>
            <a:r>
              <a:rPr lang="en-US" b="1" dirty="0"/>
              <a:t>Ukraine:</a:t>
            </a:r>
            <a:r>
              <a:rPr lang="en-US" dirty="0"/>
              <a:t> </a:t>
            </a:r>
            <a:r>
              <a:rPr lang="en-US" dirty="0" err="1"/>
              <a:t>Sergiy</a:t>
            </a:r>
            <a:r>
              <a:rPr lang="en-US" dirty="0"/>
              <a:t> </a:t>
            </a:r>
            <a:r>
              <a:rPr lang="en-US" dirty="0" err="1"/>
              <a:t>Vasyliuk</a:t>
            </a:r>
            <a:r>
              <a:rPr lang="en-US" dirty="0"/>
              <a:t>, </a:t>
            </a:r>
            <a:br>
              <a:rPr lang="en-US" dirty="0"/>
            </a:br>
            <a:r>
              <a:rPr lang="en-US" b="1" dirty="0"/>
              <a:t>United Kingdom: </a:t>
            </a:r>
            <a:r>
              <a:rPr lang="en-US" dirty="0"/>
              <a:t>Andrew Bradbury, </a:t>
            </a:r>
            <a:r>
              <a:rPr lang="en-US" b="1" dirty="0"/>
              <a:t>United States:</a:t>
            </a:r>
            <a:r>
              <a:rPr lang="en-US" dirty="0"/>
              <a:t> Jeffrey Olin, Michael Conte, Christopher White, Alan Hirsch, </a:t>
            </a:r>
            <a:r>
              <a:rPr lang="en-US" b="1" dirty="0"/>
              <a:t>Vietnam: </a:t>
            </a:r>
            <a:r>
              <a:rPr lang="en-US" dirty="0" err="1"/>
              <a:t>Dinh</a:t>
            </a:r>
            <a:r>
              <a:rPr lang="en-US" dirty="0"/>
              <a:t> </a:t>
            </a:r>
            <a:r>
              <a:rPr lang="en-US" dirty="0" err="1"/>
              <a:t>Thi</a:t>
            </a:r>
            <a:r>
              <a:rPr lang="en-US" dirty="0"/>
              <a:t> Thu </a:t>
            </a:r>
            <a:r>
              <a:rPr lang="en-US" dirty="0" err="1"/>
              <a:t>Huong</a:t>
            </a:r>
            <a:endParaRPr lang="en-US" dirty="0"/>
          </a:p>
        </p:txBody>
      </p:sp>
    </p:spTree>
    <p:extLst>
      <p:ext uri="{BB962C8B-B14F-4D97-AF65-F5344CB8AC3E}">
        <p14:creationId xmlns:p14="http://schemas.microsoft.com/office/powerpoint/2010/main" val="1837317256"/>
      </p:ext>
    </p:extLst>
  </p:cSld>
  <p:clrMapOvr>
    <a:masterClrMapping/>
  </p:clrMapOvr>
  <p:transition xmlns:p14="http://schemas.microsoft.com/office/powerpoint/2010/mai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943254" y="6207760"/>
            <a:ext cx="184666" cy="369332"/>
          </a:xfrm>
          <a:prstGeom prst="rect">
            <a:avLst/>
          </a:prstGeom>
          <a:noFill/>
        </p:spPr>
        <p:txBody>
          <a:bodyPr wrap="none" rtlCol="0">
            <a:spAutoFit/>
          </a:bodyPr>
          <a:lstStyle/>
          <a:p>
            <a:endParaRPr lang="en-US" dirty="0"/>
          </a:p>
        </p:txBody>
      </p:sp>
      <p:pic>
        <p:nvPicPr>
          <p:cNvPr id="3" name="Picture 2" descr="Meeting_Hiatt_300dpi.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0800"/>
            <a:ext cx="12192000" cy="6735994"/>
          </a:xfrm>
          <a:prstGeom prst="rect">
            <a:avLst/>
          </a:prstGeom>
        </p:spPr>
      </p:pic>
    </p:spTree>
    <p:extLst>
      <p:ext uri="{BB962C8B-B14F-4D97-AF65-F5344CB8AC3E}">
        <p14:creationId xmlns:p14="http://schemas.microsoft.com/office/powerpoint/2010/main" val="3253917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TextBox 7"/>
          <p:cNvSpPr txBox="1">
            <a:spLocks noChangeArrowheads="1"/>
          </p:cNvSpPr>
          <p:nvPr/>
        </p:nvSpPr>
        <p:spPr bwMode="auto">
          <a:xfrm>
            <a:off x="6003668" y="1844677"/>
            <a:ext cx="184666"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Aft>
                <a:spcPts val="600"/>
              </a:spcAft>
              <a:buClr>
                <a:srgbClr val="830051"/>
              </a:buClr>
              <a:buFont typeface="Wingdings" charset="2"/>
              <a:buChar char="Ø"/>
              <a:defRPr sz="2400">
                <a:solidFill>
                  <a:schemeClr val="tx1"/>
                </a:solidFill>
                <a:latin typeface="Arial" charset="0"/>
                <a:ea typeface="MS PGothic" charset="-128"/>
                <a:cs typeface="Arial" charset="0"/>
              </a:defRPr>
            </a:lvl1pPr>
            <a:lvl2pPr marL="742950" indent="-285750">
              <a:spcAft>
                <a:spcPts val="600"/>
              </a:spcAft>
              <a:buClr>
                <a:srgbClr val="830051"/>
              </a:buClr>
              <a:buFont typeface="Wingdings" charset="2"/>
              <a:buChar char="§"/>
              <a:defRPr sz="2400">
                <a:solidFill>
                  <a:schemeClr val="tx1"/>
                </a:solidFill>
                <a:latin typeface="Arial" charset="0"/>
                <a:ea typeface="Arial" charset="0"/>
                <a:cs typeface="Arial" charset="0"/>
              </a:defRPr>
            </a:lvl2pPr>
            <a:lvl3pPr marL="1143000" indent="-228600">
              <a:spcAft>
                <a:spcPts val="600"/>
              </a:spcAft>
              <a:buClr>
                <a:srgbClr val="830051"/>
              </a:buClr>
              <a:buChar char="•"/>
              <a:defRPr sz="2400">
                <a:solidFill>
                  <a:schemeClr val="tx1"/>
                </a:solidFill>
                <a:latin typeface="Arial" charset="0"/>
                <a:ea typeface="Arial" charset="0"/>
                <a:cs typeface="Arial" charset="0"/>
              </a:defRPr>
            </a:lvl3pPr>
            <a:lvl4pPr marL="1600200" indent="-228600">
              <a:spcAft>
                <a:spcPts val="600"/>
              </a:spcAft>
              <a:buClr>
                <a:srgbClr val="830051"/>
              </a:buClr>
              <a:buChar char="–"/>
              <a:defRPr sz="2000">
                <a:solidFill>
                  <a:schemeClr val="tx1"/>
                </a:solidFill>
                <a:latin typeface="Arial" charset="0"/>
                <a:ea typeface="Arial" charset="0"/>
                <a:cs typeface="Arial" charset="0"/>
              </a:defRPr>
            </a:lvl4pPr>
            <a:lvl5pPr marL="2057400" indent="-228600">
              <a:spcAft>
                <a:spcPts val="600"/>
              </a:spcAft>
              <a:buClr>
                <a:srgbClr val="830051"/>
              </a:buClr>
              <a:buChar char="»"/>
              <a:defRPr sz="2000">
                <a:solidFill>
                  <a:schemeClr val="tx1"/>
                </a:solidFill>
                <a:latin typeface="Arial" charset="0"/>
                <a:ea typeface="Arial" charset="0"/>
                <a:cs typeface="Arial" charset="0"/>
              </a:defRPr>
            </a:lvl5pPr>
            <a:lvl6pPr marL="2514600" indent="-228600" eaLnBrk="0" fontAlgn="base" hangingPunct="0">
              <a:spcBef>
                <a:spcPct val="0"/>
              </a:spcBef>
              <a:spcAft>
                <a:spcPts val="600"/>
              </a:spcAft>
              <a:buClr>
                <a:srgbClr val="830051"/>
              </a:buClr>
              <a:buChar char="»"/>
              <a:defRPr sz="2000">
                <a:solidFill>
                  <a:schemeClr val="tx1"/>
                </a:solidFill>
                <a:latin typeface="Arial" charset="0"/>
                <a:ea typeface="Arial" charset="0"/>
                <a:cs typeface="Arial" charset="0"/>
              </a:defRPr>
            </a:lvl6pPr>
            <a:lvl7pPr marL="2971800" indent="-228600" eaLnBrk="0" fontAlgn="base" hangingPunct="0">
              <a:spcBef>
                <a:spcPct val="0"/>
              </a:spcBef>
              <a:spcAft>
                <a:spcPts val="600"/>
              </a:spcAft>
              <a:buClr>
                <a:srgbClr val="830051"/>
              </a:buClr>
              <a:buChar char="»"/>
              <a:defRPr sz="2000">
                <a:solidFill>
                  <a:schemeClr val="tx1"/>
                </a:solidFill>
                <a:latin typeface="Arial" charset="0"/>
                <a:ea typeface="Arial" charset="0"/>
                <a:cs typeface="Arial" charset="0"/>
              </a:defRPr>
            </a:lvl7pPr>
            <a:lvl8pPr marL="3429000" indent="-228600" eaLnBrk="0" fontAlgn="base" hangingPunct="0">
              <a:spcBef>
                <a:spcPct val="0"/>
              </a:spcBef>
              <a:spcAft>
                <a:spcPts val="600"/>
              </a:spcAft>
              <a:buClr>
                <a:srgbClr val="830051"/>
              </a:buClr>
              <a:buChar char="»"/>
              <a:defRPr sz="2000">
                <a:solidFill>
                  <a:schemeClr val="tx1"/>
                </a:solidFill>
                <a:latin typeface="Arial" charset="0"/>
                <a:ea typeface="Arial" charset="0"/>
                <a:cs typeface="Arial" charset="0"/>
              </a:defRPr>
            </a:lvl8pPr>
            <a:lvl9pPr marL="3886200" indent="-228600" eaLnBrk="0" fontAlgn="base" hangingPunct="0">
              <a:spcBef>
                <a:spcPct val="0"/>
              </a:spcBef>
              <a:spcAft>
                <a:spcPts val="600"/>
              </a:spcAft>
              <a:buClr>
                <a:srgbClr val="830051"/>
              </a:buClr>
              <a:buChar char="»"/>
              <a:defRPr sz="2000">
                <a:solidFill>
                  <a:schemeClr val="tx1"/>
                </a:solidFill>
                <a:latin typeface="Arial" charset="0"/>
                <a:ea typeface="Arial" charset="0"/>
                <a:cs typeface="Arial" charset="0"/>
              </a:defRPr>
            </a:lvl9pPr>
          </a:lstStyle>
          <a:p>
            <a:pPr algn="ctr" eaLnBrk="1" hangingPunct="1">
              <a:spcAft>
                <a:spcPct val="0"/>
              </a:spcAft>
              <a:buClrTx/>
              <a:buFontTx/>
              <a:buNone/>
            </a:pPr>
            <a:r>
              <a:rPr lang="en-GB" altLang="en-US" sz="4400" dirty="0">
                <a:solidFill>
                  <a:srgbClr val="000000"/>
                </a:solidFill>
                <a:latin typeface="Calibri" charset="0"/>
              </a:rPr>
              <a:t/>
            </a:r>
            <a:br>
              <a:rPr lang="en-GB" altLang="en-US" sz="4400" dirty="0">
                <a:solidFill>
                  <a:srgbClr val="000000"/>
                </a:solidFill>
                <a:latin typeface="Calibri" charset="0"/>
              </a:rPr>
            </a:br>
            <a:endParaRPr lang="en-GB" altLang="en-US" sz="4400" dirty="0">
              <a:solidFill>
                <a:srgbClr val="000000"/>
              </a:solidFill>
              <a:latin typeface="Calibri" charset="0"/>
            </a:endParaRPr>
          </a:p>
        </p:txBody>
      </p:sp>
      <p:sp>
        <p:nvSpPr>
          <p:cNvPr id="3" name="Title 2"/>
          <p:cNvSpPr>
            <a:spLocks noGrp="1"/>
          </p:cNvSpPr>
          <p:nvPr>
            <p:ph type="title"/>
          </p:nvPr>
        </p:nvSpPr>
        <p:spPr>
          <a:xfrm>
            <a:off x="2971800" y="1981200"/>
            <a:ext cx="8915400" cy="1752600"/>
          </a:xfrm>
        </p:spPr>
        <p:txBody>
          <a:bodyPr/>
          <a:lstStyle/>
          <a:p>
            <a:r>
              <a:rPr lang="en-GB" altLang="en-US" sz="3200" b="0" dirty="0">
                <a:solidFill>
                  <a:srgbClr val="000000"/>
                </a:solidFill>
              </a:rPr>
              <a:t>Iris Baumgartner, MD on behalf of the</a:t>
            </a:r>
            <a:br>
              <a:rPr lang="en-GB" altLang="en-US" sz="3200" b="0" dirty="0">
                <a:solidFill>
                  <a:srgbClr val="000000"/>
                </a:solidFill>
              </a:rPr>
            </a:br>
            <a:r>
              <a:rPr lang="en-GB" altLang="en-US" sz="3200" b="0" dirty="0">
                <a:solidFill>
                  <a:srgbClr val="000000"/>
                </a:solidFill>
              </a:rPr>
              <a:t>EUCLID Executive and Steering Committee and Investigators</a:t>
            </a:r>
            <a:r>
              <a:rPr lang="en-GB" altLang="en-US" dirty="0">
                <a:solidFill>
                  <a:srgbClr val="000000"/>
                </a:solidFill>
              </a:rPr>
              <a:t/>
            </a:r>
            <a:br>
              <a:rPr lang="en-GB" altLang="en-US" dirty="0">
                <a:solidFill>
                  <a:srgbClr val="000000"/>
                </a:solidFill>
              </a:rPr>
            </a:br>
            <a:r>
              <a:rPr lang="en-GB" altLang="en-US" dirty="0">
                <a:solidFill>
                  <a:srgbClr val="000000"/>
                </a:solidFill>
              </a:rPr>
              <a:t/>
            </a:r>
            <a:br>
              <a:rPr lang="en-GB" altLang="en-US" dirty="0">
                <a:solidFill>
                  <a:srgbClr val="000000"/>
                </a:solidFill>
              </a:rPr>
            </a:br>
            <a:r>
              <a:rPr lang="en-GB" altLang="en-US" sz="3200" dirty="0">
                <a:solidFill>
                  <a:srgbClr val="000000"/>
                </a:solidFill>
              </a:rPr>
              <a:t>EUCLID Prior Revascularization Criterion Outcomes</a:t>
            </a:r>
            <a:br>
              <a:rPr lang="en-GB" altLang="en-US" sz="3200" dirty="0">
                <a:solidFill>
                  <a:srgbClr val="000000"/>
                </a:solidFill>
              </a:rPr>
            </a:br>
            <a:r>
              <a:rPr lang="en-GB" altLang="en-US" sz="3200" dirty="0">
                <a:solidFill>
                  <a:srgbClr val="000000"/>
                </a:solidFill>
              </a:rPr>
              <a:t>Late Breaking Clinical Trial Presentation</a:t>
            </a:r>
            <a:br>
              <a:rPr lang="en-GB" altLang="en-US" sz="3200" dirty="0">
                <a:solidFill>
                  <a:srgbClr val="000000"/>
                </a:solidFill>
              </a:rPr>
            </a:br>
            <a:r>
              <a:rPr lang="en-GB" altLang="en-US" sz="3200" dirty="0">
                <a:solidFill>
                  <a:srgbClr val="000000"/>
                </a:solidFill>
              </a:rPr>
              <a:t>American Heart Association 2016</a:t>
            </a:r>
            <a:br>
              <a:rPr lang="en-GB" altLang="en-US" sz="3200" dirty="0">
                <a:solidFill>
                  <a:srgbClr val="000000"/>
                </a:solidFill>
              </a:rPr>
            </a:br>
            <a:r>
              <a:rPr lang="en-GB" altLang="en-US" sz="3200" dirty="0">
                <a:solidFill>
                  <a:srgbClr val="000000"/>
                </a:solidFill>
              </a:rPr>
              <a:t>November 13</a:t>
            </a:r>
            <a:r>
              <a:rPr lang="en-GB" altLang="en-US" sz="3200" baseline="30000" dirty="0">
                <a:solidFill>
                  <a:srgbClr val="000000"/>
                </a:solidFill>
              </a:rPr>
              <a:t>th</a:t>
            </a:r>
            <a:r>
              <a:rPr lang="en-GB" altLang="en-US" sz="3200" dirty="0">
                <a:solidFill>
                  <a:srgbClr val="000000"/>
                </a:solidFill>
              </a:rPr>
              <a:t> 2016</a:t>
            </a:r>
            <a:endParaRPr lang="en-US" sz="3200" dirty="0"/>
          </a:p>
        </p:txBody>
      </p:sp>
    </p:spTree>
    <p:extLst>
      <p:ext uri="{BB962C8B-B14F-4D97-AF65-F5344CB8AC3E}">
        <p14:creationId xmlns:p14="http://schemas.microsoft.com/office/powerpoint/2010/main" val="772935437"/>
      </p:ext>
    </p:extLst>
  </p:cSld>
  <p:clrMapOvr>
    <a:masterClrMapping/>
  </p:clrMapOvr>
  <p:transition xmlns:p14="http://schemas.microsoft.com/office/powerpoint/2010/mai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altLang="en-US" dirty="0"/>
              <a:t>Disclosures</a:t>
            </a:r>
          </a:p>
        </p:txBody>
      </p:sp>
      <p:sp>
        <p:nvSpPr>
          <p:cNvPr id="76803" name="Content Placeholder 2"/>
          <p:cNvSpPr>
            <a:spLocks noGrp="1"/>
          </p:cNvSpPr>
          <p:nvPr>
            <p:ph idx="1"/>
          </p:nvPr>
        </p:nvSpPr>
        <p:spPr>
          <a:xfrm>
            <a:off x="762000" y="1219200"/>
            <a:ext cx="10744200" cy="4525963"/>
          </a:xfrm>
        </p:spPr>
        <p:txBody>
          <a:bodyPr/>
          <a:lstStyle/>
          <a:p>
            <a:pPr marL="0" indent="0">
              <a:buNone/>
            </a:pPr>
            <a:r>
              <a:rPr lang="en-US" altLang="en-US" b="1" dirty="0">
                <a:solidFill>
                  <a:schemeClr val="tx2"/>
                </a:solidFill>
              </a:rPr>
              <a:t>Member of Executive Committee:</a:t>
            </a:r>
            <a:r>
              <a:rPr lang="en-US" altLang="en-US" dirty="0"/>
              <a:t> EUCLID trial</a:t>
            </a:r>
          </a:p>
          <a:p>
            <a:pPr marL="0" indent="0">
              <a:buNone/>
            </a:pPr>
            <a:r>
              <a:rPr lang="en-US" altLang="en-US" b="1" dirty="0">
                <a:solidFill>
                  <a:schemeClr val="tx2"/>
                </a:solidFill>
              </a:rPr>
              <a:t>Research Support:</a:t>
            </a:r>
            <a:r>
              <a:rPr lang="en-US" altLang="en-US" dirty="0"/>
              <a:t> Abbott Vascular, Cook, </a:t>
            </a:r>
            <a:r>
              <a:rPr lang="en-US" altLang="en-US" dirty="0" err="1"/>
              <a:t>Optimed</a:t>
            </a:r>
            <a:r>
              <a:rPr lang="en-US" altLang="en-US"/>
              <a:t>, Terumo, </a:t>
            </a:r>
            <a:r>
              <a:rPr lang="en-US" altLang="en-US" err="1"/>
              <a:t>Promedics</a:t>
            </a:r>
            <a:r>
              <a:rPr lang="en-US" altLang="en-US"/>
              <a:t>, Amgen, Boston Scientific</a:t>
            </a:r>
          </a:p>
          <a:p>
            <a:pPr marL="0" indent="0">
              <a:buNone/>
            </a:pPr>
            <a:r>
              <a:rPr lang="en-US" altLang="en-US" b="1">
                <a:solidFill>
                  <a:schemeClr val="tx2"/>
                </a:solidFill>
              </a:rPr>
              <a:t>Advisory Board:</a:t>
            </a:r>
            <a:r>
              <a:rPr lang="en-US" altLang="en-US"/>
              <a:t> Bayer, AstraZeneca, Sanofi</a:t>
            </a:r>
          </a:p>
          <a:p>
            <a:pPr marL="0" indent="0">
              <a:buNone/>
            </a:pPr>
            <a:r>
              <a:rPr lang="en-US" altLang="en-US"/>
              <a:t>EUCLID was sponsored by AstraZeneca</a:t>
            </a:r>
          </a:p>
        </p:txBody>
      </p:sp>
    </p:spTree>
    <p:extLst>
      <p:ext uri="{BB962C8B-B14F-4D97-AF65-F5344CB8AC3E}">
        <p14:creationId xmlns:p14="http://schemas.microsoft.com/office/powerpoint/2010/main" val="1308318009"/>
      </p:ext>
    </p:extLst>
  </p:cSld>
  <p:clrMapOvr>
    <a:masterClrMapping/>
  </p:clrMapOvr>
  <p:transition xmlns:p14="http://schemas.microsoft.com/office/powerpoint/2010/mai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10363200" cy="1143000"/>
          </a:xfrm>
        </p:spPr>
        <p:txBody>
          <a:bodyPr/>
          <a:lstStyle/>
          <a:p>
            <a:r>
              <a:rPr lang="en-US"/>
              <a:t>Background on PAD revascularization and Anti-platelet therapy</a:t>
            </a:r>
          </a:p>
        </p:txBody>
      </p:sp>
      <p:sp>
        <p:nvSpPr>
          <p:cNvPr id="3" name="Content Placeholder 2"/>
          <p:cNvSpPr>
            <a:spLocks noGrp="1"/>
          </p:cNvSpPr>
          <p:nvPr>
            <p:ph idx="1"/>
          </p:nvPr>
        </p:nvSpPr>
        <p:spPr>
          <a:xfrm>
            <a:off x="762000" y="1828800"/>
            <a:ext cx="11125200" cy="2316163"/>
          </a:xfrm>
        </p:spPr>
        <p:txBody>
          <a:bodyPr/>
          <a:lstStyle/>
          <a:p>
            <a:r>
              <a:rPr lang="en-GB" dirty="0"/>
              <a:t>Patients undergoing peripheral revascularization have increased cardiovascular and local event rates </a:t>
            </a:r>
            <a:r>
              <a:rPr lang="en-GB" b="1" dirty="0"/>
              <a:t>early on</a:t>
            </a:r>
            <a:r>
              <a:rPr lang="en-GB" baseline="30000" dirty="0"/>
              <a:t>1</a:t>
            </a:r>
          </a:p>
        </p:txBody>
      </p:sp>
      <p:sp>
        <p:nvSpPr>
          <p:cNvPr id="6" name="Content Placeholder 2"/>
          <p:cNvSpPr txBox="1">
            <a:spLocks/>
          </p:cNvSpPr>
          <p:nvPr/>
        </p:nvSpPr>
        <p:spPr bwMode="auto">
          <a:xfrm>
            <a:off x="762000" y="3124200"/>
            <a:ext cx="11201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182880" tIns="45720" rIns="91440" bIns="45720" numCol="1" anchor="t" anchorCtr="0" compatLnSpc="1">
            <a:prstTxWarp prst="textNoShape">
              <a:avLst/>
            </a:prstTxWarp>
          </a:bodyPr>
          <a:lstStyle>
            <a:lvl1pPr marL="342900" indent="-342900" algn="l" rtl="0" eaLnBrk="0" fontAlgn="base" hangingPunct="0">
              <a:spcBef>
                <a:spcPts val="1800"/>
              </a:spcBef>
              <a:spcAft>
                <a:spcPct val="0"/>
              </a:spcAft>
              <a:buFont typeface="Arial" charset="0"/>
              <a:buChar char="•"/>
              <a:defRPr sz="3200" kern="1200">
                <a:solidFill>
                  <a:schemeClr val="bg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b="0" dirty="0">
                <a:solidFill>
                  <a:srgbClr val="000000"/>
                </a:solidFill>
                <a:latin typeface="Calibri"/>
              </a:rPr>
              <a:t>It remains to be defined whether this continues in a </a:t>
            </a:r>
            <a:r>
              <a:rPr lang="en-GB" dirty="0">
                <a:solidFill>
                  <a:srgbClr val="000000"/>
                </a:solidFill>
                <a:latin typeface="Calibri"/>
              </a:rPr>
              <a:t>mid-term perspective </a:t>
            </a:r>
            <a:r>
              <a:rPr lang="en-GB" b="0" dirty="0">
                <a:solidFill>
                  <a:srgbClr val="000000"/>
                </a:solidFill>
                <a:latin typeface="Calibri"/>
              </a:rPr>
              <a:t>compared to the overall PAD population</a:t>
            </a:r>
            <a:endParaRPr lang="de-CH" b="0" baseline="30000" dirty="0">
              <a:solidFill>
                <a:srgbClr val="000000"/>
              </a:solidFill>
              <a:latin typeface="Calibri"/>
            </a:endParaRPr>
          </a:p>
        </p:txBody>
      </p:sp>
      <p:sp>
        <p:nvSpPr>
          <p:cNvPr id="7" name="Content Placeholder 2"/>
          <p:cNvSpPr txBox="1">
            <a:spLocks/>
          </p:cNvSpPr>
          <p:nvPr/>
        </p:nvSpPr>
        <p:spPr bwMode="auto">
          <a:xfrm>
            <a:off x="762000" y="4495801"/>
            <a:ext cx="11201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182880" tIns="45720" rIns="91440" bIns="45720" numCol="1" anchor="t" anchorCtr="0" compatLnSpc="1">
            <a:prstTxWarp prst="textNoShape">
              <a:avLst/>
            </a:prstTxWarp>
          </a:bodyPr>
          <a:lstStyle>
            <a:lvl1pPr marL="342900" indent="-342900" algn="l" rtl="0" eaLnBrk="0" fontAlgn="base" hangingPunct="0">
              <a:spcBef>
                <a:spcPts val="1800"/>
              </a:spcBef>
              <a:spcAft>
                <a:spcPct val="0"/>
              </a:spcAft>
              <a:buFont typeface="Arial" charset="0"/>
              <a:buChar char="•"/>
              <a:defRPr sz="3200" kern="1200">
                <a:solidFill>
                  <a:schemeClr val="bg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0" dirty="0">
                <a:solidFill>
                  <a:srgbClr val="000000"/>
                </a:solidFill>
                <a:latin typeface="Calibri"/>
              </a:rPr>
              <a:t>Antithrombotic regimens for </a:t>
            </a:r>
            <a:r>
              <a:rPr lang="en-US" dirty="0">
                <a:solidFill>
                  <a:srgbClr val="000000"/>
                </a:solidFill>
                <a:latin typeface="Calibri"/>
              </a:rPr>
              <a:t>long-term </a:t>
            </a:r>
            <a:r>
              <a:rPr lang="en-US" b="0" dirty="0">
                <a:solidFill>
                  <a:srgbClr val="000000"/>
                </a:solidFill>
                <a:latin typeface="Calibri"/>
              </a:rPr>
              <a:t>management of PAD patients after prior revascularization is not defined</a:t>
            </a:r>
            <a:r>
              <a:rPr lang="en-US" b="0" baseline="30000" dirty="0">
                <a:solidFill>
                  <a:srgbClr val="000000"/>
                </a:solidFill>
                <a:latin typeface="Calibri"/>
              </a:rPr>
              <a:t>2,3</a:t>
            </a:r>
          </a:p>
        </p:txBody>
      </p:sp>
      <p:sp>
        <p:nvSpPr>
          <p:cNvPr id="8" name="Rechteck 7"/>
          <p:cNvSpPr/>
          <p:nvPr/>
        </p:nvSpPr>
        <p:spPr>
          <a:xfrm>
            <a:off x="3429000" y="5943600"/>
            <a:ext cx="8610600" cy="584775"/>
          </a:xfrm>
          <a:prstGeom prst="rect">
            <a:avLst/>
          </a:prstGeom>
        </p:spPr>
        <p:txBody>
          <a:bodyPr wrap="square">
            <a:spAutoFit/>
          </a:bodyPr>
          <a:lstStyle/>
          <a:p>
            <a:r>
              <a:rPr lang="en-GB" sz="1600" b="0">
                <a:solidFill>
                  <a:srgbClr val="000000"/>
                </a:solidFill>
                <a:latin typeface="Calibri"/>
              </a:rPr>
              <a:t> 1. J </a:t>
            </a:r>
            <a:r>
              <a:rPr lang="en-GB" sz="1600" b="0" err="1">
                <a:solidFill>
                  <a:srgbClr val="000000"/>
                </a:solidFill>
                <a:latin typeface="Calibri"/>
              </a:rPr>
              <a:t>Vasc</a:t>
            </a:r>
            <a:r>
              <a:rPr lang="en-GB" sz="1600" b="0">
                <a:solidFill>
                  <a:srgbClr val="000000"/>
                </a:solidFill>
                <a:latin typeface="Calibri"/>
              </a:rPr>
              <a:t> </a:t>
            </a:r>
            <a:r>
              <a:rPr lang="en-GB" sz="1600" b="0" err="1">
                <a:solidFill>
                  <a:srgbClr val="000000"/>
                </a:solidFill>
                <a:latin typeface="Calibri"/>
              </a:rPr>
              <a:t>Surg</a:t>
            </a:r>
            <a:r>
              <a:rPr lang="en-GB" sz="1600" b="0">
                <a:solidFill>
                  <a:srgbClr val="000000"/>
                </a:solidFill>
                <a:latin typeface="Calibri"/>
              </a:rPr>
              <a:t> 64,1009-1017,2016; 2. </a:t>
            </a:r>
            <a:r>
              <a:rPr lang="en-US" sz="1600" b="0">
                <a:solidFill>
                  <a:srgbClr val="000000"/>
                </a:solidFill>
                <a:latin typeface="Calibri"/>
              </a:rPr>
              <a:t>Circulation 126(4),491-500,2012; 3.</a:t>
            </a:r>
            <a:r>
              <a:rPr lang="de-DE" sz="1600" b="0">
                <a:solidFill>
                  <a:srgbClr val="000000"/>
                </a:solidFill>
                <a:latin typeface="Calibri"/>
              </a:rPr>
              <a:t> </a:t>
            </a:r>
            <a:r>
              <a:rPr lang="en-US" sz="1600" b="0">
                <a:solidFill>
                  <a:srgbClr val="000000"/>
                </a:solidFill>
                <a:latin typeface="Calibri"/>
              </a:rPr>
              <a:t>Am Heart J 175,86-93,2016</a:t>
            </a:r>
            <a:r>
              <a:rPr lang="de-CH" sz="1600" b="0">
                <a:solidFill>
                  <a:srgbClr val="000000"/>
                </a:solidFill>
                <a:latin typeface="Calibri"/>
              </a:rPr>
              <a:t> </a:t>
            </a:r>
          </a:p>
          <a:p>
            <a:r>
              <a:rPr lang="en-GB" sz="1600" b="0">
                <a:solidFill>
                  <a:srgbClr val="000000"/>
                </a:solidFill>
                <a:latin typeface="Calibri"/>
              </a:rPr>
              <a:t> </a:t>
            </a:r>
          </a:p>
        </p:txBody>
      </p:sp>
    </p:spTree>
    <p:extLst>
      <p:ext uri="{BB962C8B-B14F-4D97-AF65-F5344CB8AC3E}">
        <p14:creationId xmlns:p14="http://schemas.microsoft.com/office/powerpoint/2010/main" val="1924033985"/>
      </p:ext>
    </p:extLst>
  </p:cSld>
  <p:clrMapOvr>
    <a:masterClrMapping/>
  </p:clrMapOvr>
  <p:transition xmlns:p14="http://schemas.microsoft.com/office/powerpoint/2010/mai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81000"/>
            <a:ext cx="11049000" cy="533400"/>
          </a:xfrm>
        </p:spPr>
        <p:txBody>
          <a:bodyPr/>
          <a:lstStyle/>
          <a:p>
            <a:r>
              <a:rPr lang="de-DE" err="1">
                <a:solidFill>
                  <a:srgbClr val="000000"/>
                </a:solidFill>
              </a:rPr>
              <a:t>Efficacy</a:t>
            </a:r>
            <a:r>
              <a:rPr lang="de-DE">
                <a:solidFill>
                  <a:srgbClr val="000000"/>
                </a:solidFill>
              </a:rPr>
              <a:t> &amp; </a:t>
            </a:r>
            <a:r>
              <a:rPr lang="de-DE" err="1">
                <a:solidFill>
                  <a:srgbClr val="000000"/>
                </a:solidFill>
              </a:rPr>
              <a:t>Safety</a:t>
            </a:r>
            <a:r>
              <a:rPr lang="de-DE">
                <a:solidFill>
                  <a:srgbClr val="000000"/>
                </a:solidFill>
              </a:rPr>
              <a:t> </a:t>
            </a:r>
            <a:r>
              <a:rPr lang="de-DE" err="1">
                <a:solidFill>
                  <a:srgbClr val="000000"/>
                </a:solidFill>
              </a:rPr>
              <a:t>of</a:t>
            </a:r>
            <a:r>
              <a:rPr lang="de-DE">
                <a:solidFill>
                  <a:srgbClr val="000000"/>
                </a:solidFill>
              </a:rPr>
              <a:t> </a:t>
            </a:r>
            <a:r>
              <a:rPr lang="de-DE" err="1">
                <a:solidFill>
                  <a:srgbClr val="000000"/>
                </a:solidFill>
              </a:rPr>
              <a:t>Antiplatelet</a:t>
            </a:r>
            <a:r>
              <a:rPr lang="de-DE">
                <a:solidFill>
                  <a:srgbClr val="000000"/>
                </a:solidFill>
              </a:rPr>
              <a:t> </a:t>
            </a:r>
            <a:r>
              <a:rPr lang="de-DE" err="1">
                <a:solidFill>
                  <a:srgbClr val="000000"/>
                </a:solidFill>
              </a:rPr>
              <a:t>Agents</a:t>
            </a:r>
            <a:r>
              <a:rPr lang="de-DE">
                <a:solidFill>
                  <a:srgbClr val="000000"/>
                </a:solidFill>
              </a:rPr>
              <a:t> </a:t>
            </a:r>
            <a:r>
              <a:rPr lang="de-DE" err="1">
                <a:solidFill>
                  <a:srgbClr val="000000"/>
                </a:solidFill>
              </a:rPr>
              <a:t>for</a:t>
            </a:r>
            <a:r>
              <a:rPr lang="de-DE">
                <a:solidFill>
                  <a:srgbClr val="000000"/>
                </a:solidFill>
              </a:rPr>
              <a:t> </a:t>
            </a:r>
            <a:r>
              <a:rPr lang="de-DE" err="1">
                <a:solidFill>
                  <a:srgbClr val="000000"/>
                </a:solidFill>
              </a:rPr>
              <a:t>Prevention</a:t>
            </a:r>
            <a:r>
              <a:rPr lang="de-DE">
                <a:solidFill>
                  <a:srgbClr val="000000"/>
                </a:solidFill>
              </a:rPr>
              <a:t> </a:t>
            </a:r>
            <a:r>
              <a:rPr lang="de-DE" err="1">
                <a:solidFill>
                  <a:srgbClr val="000000"/>
                </a:solidFill>
              </a:rPr>
              <a:t>of</a:t>
            </a:r>
            <a:r>
              <a:rPr lang="de-DE">
                <a:solidFill>
                  <a:srgbClr val="000000"/>
                </a:solidFill>
              </a:rPr>
              <a:t> MACE </a:t>
            </a:r>
            <a:r>
              <a:rPr lang="de-DE" err="1">
                <a:solidFill>
                  <a:srgbClr val="000000"/>
                </a:solidFill>
              </a:rPr>
              <a:t>and</a:t>
            </a:r>
            <a:r>
              <a:rPr lang="de-DE">
                <a:solidFill>
                  <a:srgbClr val="000000"/>
                </a:solidFill>
              </a:rPr>
              <a:t> Leg </a:t>
            </a:r>
            <a:r>
              <a:rPr lang="de-DE" err="1">
                <a:solidFill>
                  <a:srgbClr val="000000"/>
                </a:solidFill>
              </a:rPr>
              <a:t>Amputations</a:t>
            </a:r>
            <a:r>
              <a:rPr lang="de-DE">
                <a:solidFill>
                  <a:srgbClr val="000000"/>
                </a:solidFill>
              </a:rPr>
              <a:t> in PAD</a:t>
            </a:r>
            <a:br>
              <a:rPr lang="de-DE">
                <a:solidFill>
                  <a:srgbClr val="000000"/>
                </a:solidFill>
              </a:rPr>
            </a:br>
            <a:r>
              <a:rPr lang="de-DE" sz="2400" err="1"/>
              <a:t>Systematic</a:t>
            </a:r>
            <a:r>
              <a:rPr lang="de-DE" sz="2400"/>
              <a:t> Review </a:t>
            </a:r>
            <a:r>
              <a:rPr lang="de-DE" sz="2400" err="1"/>
              <a:t>and</a:t>
            </a:r>
            <a:r>
              <a:rPr lang="de-DE" sz="2400"/>
              <a:t> Network Meta- Analysis (49 RCT)</a:t>
            </a:r>
            <a:br>
              <a:rPr lang="de-DE" sz="2400"/>
            </a:br>
            <a:r>
              <a:rPr lang="de-DE">
                <a:solidFill>
                  <a:srgbClr val="000000"/>
                </a:solidFill>
              </a:rPr>
              <a:t/>
            </a:r>
            <a:br>
              <a:rPr lang="de-DE">
                <a:solidFill>
                  <a:srgbClr val="000000"/>
                </a:solidFill>
              </a:rPr>
            </a:br>
            <a:endParaRPr lang="de-DE">
              <a:solidFill>
                <a:srgbClr val="000000"/>
              </a:solidFill>
            </a:endParaRPr>
          </a:p>
        </p:txBody>
      </p:sp>
      <p:sp>
        <p:nvSpPr>
          <p:cNvPr id="4" name="Rechteck 3"/>
          <p:cNvSpPr/>
          <p:nvPr/>
        </p:nvSpPr>
        <p:spPr>
          <a:xfrm>
            <a:off x="9448800" y="5943600"/>
            <a:ext cx="2667000" cy="338554"/>
          </a:xfrm>
          <a:prstGeom prst="rect">
            <a:avLst/>
          </a:prstGeom>
        </p:spPr>
        <p:txBody>
          <a:bodyPr wrap="square">
            <a:spAutoFit/>
          </a:bodyPr>
          <a:lstStyle/>
          <a:p>
            <a:r>
              <a:rPr lang="hr-HR" sz="1600" b="0">
                <a:solidFill>
                  <a:srgbClr val="000000"/>
                </a:solidFill>
                <a:latin typeface="Calibri"/>
              </a:rPr>
              <a:t>PLOS ONE 10 (8),1-19,2015 </a:t>
            </a:r>
          </a:p>
        </p:txBody>
      </p:sp>
      <p:pic>
        <p:nvPicPr>
          <p:cNvPr id="5" name="Bild 4"/>
          <p:cNvPicPr>
            <a:picLocks noChangeAspect="1"/>
          </p:cNvPicPr>
          <p:nvPr/>
        </p:nvPicPr>
        <p:blipFill>
          <a:blip r:embed="rId3"/>
          <a:stretch>
            <a:fillRect/>
          </a:stretch>
        </p:blipFill>
        <p:spPr>
          <a:xfrm>
            <a:off x="1149855" y="1905000"/>
            <a:ext cx="5505774" cy="4190999"/>
          </a:xfrm>
          <a:prstGeom prst="rect">
            <a:avLst/>
          </a:prstGeom>
        </p:spPr>
      </p:pic>
      <p:sp>
        <p:nvSpPr>
          <p:cNvPr id="6" name="Rechteck 5"/>
          <p:cNvSpPr/>
          <p:nvPr/>
        </p:nvSpPr>
        <p:spPr>
          <a:xfrm rot="16200000">
            <a:off x="-1906489" y="3914745"/>
            <a:ext cx="6096000" cy="400110"/>
          </a:xfrm>
          <a:prstGeom prst="rect">
            <a:avLst/>
          </a:prstGeom>
        </p:spPr>
        <p:txBody>
          <a:bodyPr wrap="square">
            <a:spAutoFit/>
          </a:bodyPr>
          <a:lstStyle/>
          <a:p>
            <a:pPr algn="ctr"/>
            <a:r>
              <a:rPr lang="de-DE" sz="2000" b="0" err="1">
                <a:solidFill>
                  <a:srgbClr val="000000"/>
                </a:solidFill>
                <a:latin typeface="Calibri"/>
              </a:rPr>
              <a:t>Benefit</a:t>
            </a:r>
            <a:r>
              <a:rPr lang="de-DE" sz="2000" b="0">
                <a:solidFill>
                  <a:srgbClr val="000000"/>
                </a:solidFill>
                <a:latin typeface="Calibri"/>
              </a:rPr>
              <a:t> (MACE) - </a:t>
            </a:r>
            <a:r>
              <a:rPr lang="de-DE" sz="2000" b="0" err="1">
                <a:solidFill>
                  <a:srgbClr val="000000"/>
                </a:solidFill>
                <a:latin typeface="Calibri"/>
              </a:rPr>
              <a:t>harm</a:t>
            </a:r>
            <a:r>
              <a:rPr lang="de-DE" sz="2000" b="0">
                <a:solidFill>
                  <a:srgbClr val="000000"/>
                </a:solidFill>
                <a:latin typeface="Calibri"/>
              </a:rPr>
              <a:t> (</a:t>
            </a:r>
            <a:r>
              <a:rPr lang="de-DE" sz="2000" b="0" err="1">
                <a:solidFill>
                  <a:srgbClr val="000000"/>
                </a:solidFill>
                <a:latin typeface="Calibri"/>
              </a:rPr>
              <a:t>bleeding</a:t>
            </a:r>
            <a:r>
              <a:rPr lang="de-DE" sz="2000" b="0">
                <a:solidFill>
                  <a:srgbClr val="000000"/>
                </a:solidFill>
                <a:latin typeface="Calibri"/>
              </a:rPr>
              <a:t>) </a:t>
            </a:r>
            <a:r>
              <a:rPr lang="de-DE" sz="2000" b="0" err="1">
                <a:solidFill>
                  <a:srgbClr val="000000"/>
                </a:solidFill>
                <a:latin typeface="Calibri"/>
              </a:rPr>
              <a:t>profil</a:t>
            </a:r>
            <a:endParaRPr lang="de-DE" sz="2000" b="0">
              <a:solidFill>
                <a:srgbClr val="000000"/>
              </a:solidFill>
              <a:latin typeface="Calibri"/>
            </a:endParaRPr>
          </a:p>
        </p:txBody>
      </p:sp>
      <p:sp>
        <p:nvSpPr>
          <p:cNvPr id="9" name="Rechteck 8"/>
          <p:cNvSpPr/>
          <p:nvPr/>
        </p:nvSpPr>
        <p:spPr>
          <a:xfrm>
            <a:off x="6705600" y="2438400"/>
            <a:ext cx="5334000" cy="2877711"/>
          </a:xfrm>
          <a:prstGeom prst="rect">
            <a:avLst/>
          </a:prstGeom>
          <a:solidFill>
            <a:schemeClr val="bg2"/>
          </a:solidFill>
          <a:ln>
            <a:solidFill>
              <a:schemeClr val="accent1"/>
            </a:solidFill>
          </a:ln>
        </p:spPr>
        <p:txBody>
          <a:bodyPr wrap="square">
            <a:spAutoFit/>
          </a:bodyPr>
          <a:lstStyle/>
          <a:p>
            <a:r>
              <a:rPr lang="de-DE" sz="2800" b="0" err="1">
                <a:solidFill>
                  <a:srgbClr val="000000"/>
                </a:solidFill>
                <a:latin typeface="Calibri"/>
              </a:rPr>
              <a:t>surgical</a:t>
            </a:r>
            <a:r>
              <a:rPr lang="de-DE" sz="2800" b="0">
                <a:solidFill>
                  <a:srgbClr val="000000"/>
                </a:solidFill>
                <a:latin typeface="Calibri"/>
              </a:rPr>
              <a:t> &amp; </a:t>
            </a:r>
            <a:r>
              <a:rPr lang="de-DE" sz="2800" b="0" err="1">
                <a:solidFill>
                  <a:srgbClr val="000000"/>
                </a:solidFill>
                <a:latin typeface="Calibri"/>
              </a:rPr>
              <a:t>endovascular</a:t>
            </a:r>
            <a:r>
              <a:rPr lang="de-DE" sz="2800" b="0">
                <a:solidFill>
                  <a:srgbClr val="000000"/>
                </a:solidFill>
                <a:latin typeface="Calibri"/>
              </a:rPr>
              <a:t> </a:t>
            </a:r>
            <a:r>
              <a:rPr lang="de-DE" sz="2800" b="0" err="1">
                <a:solidFill>
                  <a:srgbClr val="000000"/>
                </a:solidFill>
                <a:latin typeface="Calibri"/>
              </a:rPr>
              <a:t>revascularization</a:t>
            </a:r>
            <a:r>
              <a:rPr lang="de-DE" sz="2800" b="0">
                <a:solidFill>
                  <a:srgbClr val="000000"/>
                </a:solidFill>
                <a:latin typeface="Calibri"/>
              </a:rPr>
              <a:t> </a:t>
            </a:r>
          </a:p>
          <a:p>
            <a:endParaRPr lang="de-DE" sz="800" b="0">
              <a:solidFill>
                <a:srgbClr val="000000"/>
              </a:solidFill>
              <a:latin typeface="Calibri"/>
            </a:endParaRPr>
          </a:p>
          <a:p>
            <a:pPr marL="285750" indent="-285750">
              <a:buFont typeface="Arial" charset="0"/>
              <a:buChar char="•"/>
            </a:pPr>
            <a:r>
              <a:rPr lang="de-DE" b="0" i="1">
                <a:solidFill>
                  <a:srgbClr val="000000"/>
                </a:solidFill>
                <a:latin typeface="Calibri"/>
              </a:rPr>
              <a:t>3 RCT (</a:t>
            </a:r>
            <a:r>
              <a:rPr lang="de-DE" b="0" i="1" err="1">
                <a:solidFill>
                  <a:srgbClr val="000000"/>
                </a:solidFill>
                <a:latin typeface="Calibri"/>
              </a:rPr>
              <a:t>of</a:t>
            </a:r>
            <a:r>
              <a:rPr lang="de-DE" b="0" i="1">
                <a:solidFill>
                  <a:srgbClr val="000000"/>
                </a:solidFill>
                <a:latin typeface="Calibri"/>
              </a:rPr>
              <a:t> 49 RCT </a:t>
            </a:r>
            <a:r>
              <a:rPr lang="de-DE" b="0" i="1" err="1">
                <a:solidFill>
                  <a:srgbClr val="000000"/>
                </a:solidFill>
                <a:latin typeface="Calibri"/>
              </a:rPr>
              <a:t>analysed</a:t>
            </a:r>
            <a:r>
              <a:rPr lang="de-DE" b="0" i="1">
                <a:solidFill>
                  <a:srgbClr val="000000"/>
                </a:solidFill>
                <a:latin typeface="Calibri"/>
              </a:rPr>
              <a:t>)</a:t>
            </a:r>
          </a:p>
          <a:p>
            <a:pPr marL="285750" indent="-285750">
              <a:buFont typeface="Arial" charset="0"/>
              <a:buChar char="•"/>
            </a:pPr>
            <a:r>
              <a:rPr lang="de-DE" b="0" i="1">
                <a:solidFill>
                  <a:srgbClr val="000000"/>
                </a:solidFill>
                <a:latin typeface="Calibri"/>
              </a:rPr>
              <a:t>3.527 </a:t>
            </a:r>
            <a:r>
              <a:rPr lang="de-DE" b="0" i="1" err="1">
                <a:solidFill>
                  <a:srgbClr val="000000"/>
                </a:solidFill>
                <a:latin typeface="Calibri"/>
              </a:rPr>
              <a:t>patients</a:t>
            </a:r>
            <a:endParaRPr lang="de-DE" b="0" i="1">
              <a:solidFill>
                <a:srgbClr val="000000"/>
              </a:solidFill>
              <a:latin typeface="Calibri"/>
            </a:endParaRPr>
          </a:p>
          <a:p>
            <a:pPr marL="285750" indent="-285750">
              <a:buFont typeface="Arial" charset="0"/>
              <a:buChar char="•"/>
            </a:pPr>
            <a:r>
              <a:rPr lang="de-DE" b="0" i="1">
                <a:solidFill>
                  <a:srgbClr val="000000"/>
                </a:solidFill>
                <a:latin typeface="Calibri"/>
              </a:rPr>
              <a:t>&gt; 8.000 </a:t>
            </a:r>
            <a:r>
              <a:rPr lang="de-DE" b="0" i="1" err="1">
                <a:solidFill>
                  <a:srgbClr val="000000"/>
                </a:solidFill>
                <a:latin typeface="Calibri"/>
              </a:rPr>
              <a:t>person-years</a:t>
            </a:r>
            <a:r>
              <a:rPr lang="de-DE" b="0" i="1">
                <a:solidFill>
                  <a:srgbClr val="000000"/>
                </a:solidFill>
                <a:latin typeface="Calibri"/>
              </a:rPr>
              <a:t> </a:t>
            </a:r>
            <a:r>
              <a:rPr lang="de-DE" b="0" i="1" err="1">
                <a:solidFill>
                  <a:srgbClr val="000000"/>
                </a:solidFill>
                <a:latin typeface="Calibri"/>
              </a:rPr>
              <a:t>of</a:t>
            </a:r>
            <a:r>
              <a:rPr lang="de-DE" b="0" i="1">
                <a:solidFill>
                  <a:srgbClr val="000000"/>
                </a:solidFill>
                <a:latin typeface="Calibri"/>
              </a:rPr>
              <a:t> follow </a:t>
            </a:r>
            <a:r>
              <a:rPr lang="de-DE" b="0" i="1" err="1">
                <a:solidFill>
                  <a:srgbClr val="000000"/>
                </a:solidFill>
                <a:latin typeface="Calibri"/>
              </a:rPr>
              <a:t>up</a:t>
            </a:r>
            <a:endParaRPr lang="de-DE" b="0" i="1">
              <a:solidFill>
                <a:srgbClr val="000000"/>
              </a:solidFill>
              <a:latin typeface="Calibri"/>
            </a:endParaRPr>
          </a:p>
          <a:p>
            <a:pPr marL="342900" indent="-342900">
              <a:buFont typeface="Arial" charset="0"/>
              <a:buChar char="•"/>
            </a:pPr>
            <a:endParaRPr lang="de-DE" sz="700" b="0">
              <a:solidFill>
                <a:srgbClr val="000000"/>
              </a:solidFill>
              <a:latin typeface="Calibri"/>
            </a:endParaRPr>
          </a:p>
          <a:p>
            <a:r>
              <a:rPr lang="de-DE" sz="2800" err="1">
                <a:solidFill>
                  <a:srgbClr val="000000"/>
                </a:solidFill>
                <a:latin typeface="Calibri"/>
              </a:rPr>
              <a:t>short</a:t>
            </a:r>
            <a:r>
              <a:rPr lang="de-DE" sz="2800">
                <a:solidFill>
                  <a:srgbClr val="000000"/>
                </a:solidFill>
                <a:latin typeface="Calibri"/>
              </a:rPr>
              <a:t>-term </a:t>
            </a:r>
            <a:r>
              <a:rPr lang="de-DE" sz="2800">
                <a:solidFill>
                  <a:srgbClr val="000000"/>
                </a:solidFill>
                <a:latin typeface="Calibri"/>
                <a:ea typeface="MS PGothic" panose="020B0600070205080204" pitchFamily="34" charset="-128"/>
                <a:cs typeface="ＭＳ Ｐゴシック" charset="0"/>
              </a:rPr>
              <a:t>DAPT </a:t>
            </a:r>
            <a:r>
              <a:rPr lang="de-DE" sz="2800" b="0" err="1">
                <a:solidFill>
                  <a:srgbClr val="000000"/>
                </a:solidFill>
                <a:latin typeface="Calibri"/>
                <a:ea typeface="MS PGothic" panose="020B0600070205080204" pitchFamily="34" charset="-128"/>
                <a:cs typeface="ＭＳ Ｐゴシック" charset="0"/>
              </a:rPr>
              <a:t>reduces</a:t>
            </a:r>
            <a:r>
              <a:rPr lang="de-DE" sz="2800" b="0">
                <a:solidFill>
                  <a:srgbClr val="000000"/>
                </a:solidFill>
                <a:latin typeface="Calibri"/>
                <a:ea typeface="MS PGothic" panose="020B0600070205080204" pitchFamily="34" charset="-128"/>
                <a:cs typeface="ＭＳ Ｐゴシック" charset="0"/>
              </a:rPr>
              <a:t> </a:t>
            </a:r>
            <a:r>
              <a:rPr lang="de-DE" sz="2800" b="0" err="1">
                <a:solidFill>
                  <a:srgbClr val="000000"/>
                </a:solidFill>
                <a:latin typeface="Calibri"/>
                <a:ea typeface="MS PGothic" panose="020B0600070205080204" pitchFamily="34" charset="-128"/>
                <a:cs typeface="ＭＳ Ｐゴシック" charset="0"/>
              </a:rPr>
              <a:t>major</a:t>
            </a:r>
            <a:r>
              <a:rPr lang="de-DE" sz="2800" b="0">
                <a:solidFill>
                  <a:srgbClr val="000000"/>
                </a:solidFill>
                <a:latin typeface="Calibri"/>
                <a:ea typeface="MS PGothic" panose="020B0600070205080204" pitchFamily="34" charset="-128"/>
                <a:cs typeface="ＭＳ Ｐゴシック" charset="0"/>
              </a:rPr>
              <a:t> </a:t>
            </a:r>
            <a:r>
              <a:rPr lang="de-DE" sz="2800" b="0" err="1">
                <a:solidFill>
                  <a:srgbClr val="000000"/>
                </a:solidFill>
                <a:latin typeface="Calibri"/>
                <a:ea typeface="MS PGothic" panose="020B0600070205080204" pitchFamily="34" charset="-128"/>
                <a:cs typeface="ＭＳ Ｐゴシック" charset="0"/>
              </a:rPr>
              <a:t>amputations</a:t>
            </a:r>
            <a:r>
              <a:rPr lang="de-DE" sz="2800" b="0">
                <a:solidFill>
                  <a:srgbClr val="000000"/>
                </a:solidFill>
                <a:latin typeface="Calibri"/>
                <a:ea typeface="MS PGothic" panose="020B0600070205080204" pitchFamily="34" charset="-128"/>
                <a:cs typeface="ＭＳ Ｐゴシック" charset="0"/>
              </a:rPr>
              <a:t> after </a:t>
            </a:r>
            <a:r>
              <a:rPr lang="de-DE" sz="2800" b="0" err="1">
                <a:solidFill>
                  <a:srgbClr val="000000"/>
                </a:solidFill>
                <a:latin typeface="Calibri"/>
                <a:ea typeface="MS PGothic" panose="020B0600070205080204" pitchFamily="34" charset="-128"/>
                <a:cs typeface="ＭＳ Ｐゴシック" charset="0"/>
              </a:rPr>
              <a:t>revascularization</a:t>
            </a:r>
            <a:r>
              <a:rPr lang="de-DE" sz="2800" b="0">
                <a:solidFill>
                  <a:srgbClr val="000000"/>
                </a:solidFill>
                <a:latin typeface="Calibri"/>
                <a:ea typeface="MS PGothic" panose="020B0600070205080204" pitchFamily="34" charset="-128"/>
                <a:cs typeface="ＭＳ Ｐゴシック" charset="0"/>
              </a:rPr>
              <a:t> </a:t>
            </a:r>
          </a:p>
        </p:txBody>
      </p:sp>
      <p:sp>
        <p:nvSpPr>
          <p:cNvPr id="7" name="Rechteck 6"/>
          <p:cNvSpPr/>
          <p:nvPr/>
        </p:nvSpPr>
        <p:spPr>
          <a:xfrm>
            <a:off x="1371600" y="5715000"/>
            <a:ext cx="1752600" cy="430887"/>
          </a:xfrm>
          <a:prstGeom prst="rect">
            <a:avLst/>
          </a:prstGeom>
        </p:spPr>
        <p:txBody>
          <a:bodyPr wrap="square">
            <a:spAutoFit/>
          </a:bodyPr>
          <a:lstStyle/>
          <a:p>
            <a:r>
              <a:rPr lang="de-DE" sz="1100" b="0">
                <a:solidFill>
                  <a:srgbClr val="000000"/>
                </a:solidFill>
                <a:latin typeface="Calibri"/>
              </a:rPr>
              <a:t>*SUCRA </a:t>
            </a:r>
            <a:r>
              <a:rPr lang="de-DE" sz="1100" b="0" err="1">
                <a:solidFill>
                  <a:srgbClr val="000000"/>
                </a:solidFill>
                <a:latin typeface="Calibri"/>
              </a:rPr>
              <a:t>cumulative</a:t>
            </a:r>
            <a:r>
              <a:rPr lang="de-DE" sz="1100" b="0">
                <a:solidFill>
                  <a:srgbClr val="000000"/>
                </a:solidFill>
                <a:latin typeface="Calibri"/>
              </a:rPr>
              <a:t> rank </a:t>
            </a:r>
            <a:r>
              <a:rPr lang="de-DE" sz="1100" b="0" err="1">
                <a:solidFill>
                  <a:srgbClr val="000000"/>
                </a:solidFill>
                <a:latin typeface="Calibri"/>
              </a:rPr>
              <a:t>probabilities</a:t>
            </a:r>
            <a:endParaRPr lang="de-DE" sz="1100" b="0">
              <a:solidFill>
                <a:srgbClr val="000000"/>
              </a:solidFill>
              <a:latin typeface="Calibri"/>
            </a:endParaRPr>
          </a:p>
        </p:txBody>
      </p:sp>
      <p:sp>
        <p:nvSpPr>
          <p:cNvPr id="10" name="Abgerundetes Rechteck 9"/>
          <p:cNvSpPr/>
          <p:nvPr/>
        </p:nvSpPr>
        <p:spPr>
          <a:xfrm>
            <a:off x="4800600" y="3048000"/>
            <a:ext cx="9144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0000"/>
              </a:solidFill>
              <a:latin typeface="Calibri"/>
            </a:endParaRPr>
          </a:p>
        </p:txBody>
      </p:sp>
    </p:spTree>
    <p:extLst>
      <p:ext uri="{BB962C8B-B14F-4D97-AF65-F5344CB8AC3E}">
        <p14:creationId xmlns:p14="http://schemas.microsoft.com/office/powerpoint/2010/main" val="1618307355"/>
      </p:ext>
    </p:extLst>
  </p:cSld>
  <p:clrMapOvr>
    <a:masterClrMapping/>
  </p:clrMapOvr>
  <p:transition xmlns:p14="http://schemas.microsoft.com/office/powerpoint/2010/mai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a:t>EUCLID Study Design</a:t>
            </a:r>
          </a:p>
        </p:txBody>
      </p:sp>
      <p:sp>
        <p:nvSpPr>
          <p:cNvPr id="16" name="Rectangle 14"/>
          <p:cNvSpPr>
            <a:spLocks noChangeArrowheads="1"/>
          </p:cNvSpPr>
          <p:nvPr/>
        </p:nvSpPr>
        <p:spPr bwMode="auto">
          <a:xfrm>
            <a:off x="990600" y="4801137"/>
            <a:ext cx="10820400" cy="770991"/>
          </a:xfrm>
          <a:prstGeom prst="rect">
            <a:avLst/>
          </a:prstGeom>
          <a:solidFill>
            <a:schemeClr val="tx2"/>
          </a:solidFill>
          <a:ln>
            <a:noFill/>
          </a:ln>
        </p:spPr>
        <p:style>
          <a:lnRef idx="2">
            <a:schemeClr val="accent3"/>
          </a:lnRef>
          <a:fillRef idx="1">
            <a:schemeClr val="lt1"/>
          </a:fillRef>
          <a:effectRef idx="0">
            <a:schemeClr val="accent3"/>
          </a:effectRef>
          <a:fontRef idx="minor">
            <a:schemeClr val="dk1"/>
          </a:fontRef>
        </p:style>
        <p:txBody>
          <a:bodyPr anchor="ctr" anchorCtr="0"/>
          <a:lstStyle/>
          <a:p>
            <a:pPr algn="ctr" eaLnBrk="1" hangingPunct="1">
              <a:lnSpc>
                <a:spcPct val="90000"/>
              </a:lnSpc>
              <a:defRPr/>
            </a:pPr>
            <a:r>
              <a:rPr lang="en-US" sz="2000">
                <a:solidFill>
                  <a:srgbClr val="FFFFFF"/>
                </a:solidFill>
                <a:latin typeface="Calibri"/>
              </a:rPr>
              <a:t>Primary Endpoint: cardiovascular death, myocardial infarction, or ischemic stroke</a:t>
            </a:r>
          </a:p>
          <a:p>
            <a:pPr algn="ctr" eaLnBrk="1" hangingPunct="1">
              <a:lnSpc>
                <a:spcPct val="90000"/>
              </a:lnSpc>
              <a:defRPr/>
            </a:pPr>
            <a:r>
              <a:rPr lang="en-GB" sz="2000">
                <a:solidFill>
                  <a:srgbClr val="FFFFFF"/>
                </a:solidFill>
                <a:latin typeface="Calibri"/>
              </a:rPr>
              <a:t>Key Secondary Endpoints: primary composite endpoint plus acute limb ischemia</a:t>
            </a:r>
            <a:r>
              <a:rPr lang="de-DE" sz="2000">
                <a:solidFill>
                  <a:srgbClr val="FFFFFF"/>
                </a:solidFill>
                <a:latin typeface="Calibri"/>
              </a:rPr>
              <a:t> </a:t>
            </a:r>
            <a:r>
              <a:rPr lang="en-US" sz="2000">
                <a:solidFill>
                  <a:srgbClr val="FFFFFF"/>
                </a:solidFill>
                <a:latin typeface="Calibri"/>
              </a:rPr>
              <a:t> </a:t>
            </a:r>
          </a:p>
        </p:txBody>
      </p:sp>
      <p:sp>
        <p:nvSpPr>
          <p:cNvPr id="84996" name="TextBox 18"/>
          <p:cNvSpPr txBox="1">
            <a:spLocks noChangeArrowheads="1"/>
          </p:cNvSpPr>
          <p:nvPr/>
        </p:nvSpPr>
        <p:spPr bwMode="auto">
          <a:xfrm>
            <a:off x="8835229" y="1676400"/>
            <a:ext cx="2975771" cy="2031325"/>
          </a:xfrm>
          <a:prstGeom prst="rect">
            <a:avLst/>
          </a:prstGeom>
          <a:noFill/>
          <a:ln w="9525">
            <a:solidFill>
              <a:schemeClr val="bg2"/>
            </a:solidFill>
          </a:ln>
        </p:spPr>
        <p:txBody>
          <a:bodyPr wrap="square">
            <a:spAutoFit/>
          </a:bodyPr>
          <a:lstStyle>
            <a:lvl1pPr>
              <a:spcBef>
                <a:spcPct val="20000"/>
              </a:spcBef>
              <a:buFont typeface="Arial" charset="0"/>
              <a:buChar char="•"/>
              <a:defRPr sz="3200">
                <a:solidFill>
                  <a:schemeClr val="bg1"/>
                </a:solidFill>
                <a:latin typeface="Calibri" charset="0"/>
                <a:ea typeface="MS PGothic" charset="-128"/>
              </a:defRPr>
            </a:lvl1pPr>
            <a:lvl2pPr marL="742950" indent="-285750">
              <a:spcBef>
                <a:spcPct val="20000"/>
              </a:spcBef>
              <a:buFont typeface="Arial" charset="0"/>
              <a:buChar char="–"/>
              <a:defRPr sz="2800">
                <a:solidFill>
                  <a:schemeClr val="bg1"/>
                </a:solidFill>
                <a:latin typeface="Calibri" charset="0"/>
                <a:ea typeface="MS PGothic" charset="-128"/>
              </a:defRPr>
            </a:lvl2pPr>
            <a:lvl3pPr marL="1143000" indent="-228600">
              <a:spcBef>
                <a:spcPct val="20000"/>
              </a:spcBef>
              <a:buFont typeface="Arial" charset="0"/>
              <a:buChar char="•"/>
              <a:defRPr sz="2400">
                <a:solidFill>
                  <a:schemeClr val="bg1"/>
                </a:solidFill>
                <a:latin typeface="Calibri" charset="0"/>
                <a:ea typeface="MS PGothic" charset="-128"/>
              </a:defRPr>
            </a:lvl3pPr>
            <a:lvl4pPr marL="1600200" indent="-228600">
              <a:spcBef>
                <a:spcPct val="20000"/>
              </a:spcBef>
              <a:buFont typeface="Arial" charset="0"/>
              <a:buChar char="–"/>
              <a:defRPr sz="2000">
                <a:solidFill>
                  <a:schemeClr val="bg1"/>
                </a:solidFill>
                <a:latin typeface="Calibri" charset="0"/>
                <a:ea typeface="MS PGothic" charset="-128"/>
              </a:defRPr>
            </a:lvl4pPr>
            <a:lvl5pPr marL="2057400" indent="-228600">
              <a:spcBef>
                <a:spcPct val="20000"/>
              </a:spcBef>
              <a:buFont typeface="Arial" charset="0"/>
              <a:buChar char="»"/>
              <a:defRPr sz="2000">
                <a:solidFill>
                  <a:schemeClr val="bg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bg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bg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bg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bg1"/>
                </a:solidFill>
                <a:latin typeface="Calibri" charset="0"/>
                <a:ea typeface="MS PGothic" charset="-128"/>
              </a:defRPr>
            </a:lvl9pPr>
          </a:lstStyle>
          <a:p>
            <a:pPr eaLnBrk="1" hangingPunct="1">
              <a:spcBef>
                <a:spcPct val="0"/>
              </a:spcBef>
              <a:buFontTx/>
              <a:buNone/>
            </a:pPr>
            <a:r>
              <a:rPr lang="en-US" altLang="en-US" sz="1800" dirty="0">
                <a:solidFill>
                  <a:srgbClr val="000000"/>
                </a:solidFill>
                <a:latin typeface="Calibri"/>
              </a:rPr>
              <a:t>Inclusion criteria:</a:t>
            </a:r>
          </a:p>
          <a:p>
            <a:pPr eaLnBrk="1" hangingPunct="1">
              <a:spcBef>
                <a:spcPct val="0"/>
              </a:spcBef>
              <a:buFontTx/>
              <a:buNone/>
            </a:pPr>
            <a:r>
              <a:rPr lang="en-US" altLang="en-US" sz="1800" b="0" dirty="0">
                <a:solidFill>
                  <a:srgbClr val="000000"/>
                </a:solidFill>
                <a:latin typeface="Calibri"/>
              </a:rPr>
              <a:t>One of the following:</a:t>
            </a:r>
          </a:p>
          <a:p>
            <a:pPr marL="279400" indent="-279400" eaLnBrk="1" hangingPunct="1">
              <a:spcBef>
                <a:spcPct val="0"/>
              </a:spcBef>
              <a:buClr>
                <a:srgbClr val="FCB040">
                  <a:lumMod val="75000"/>
                </a:srgbClr>
              </a:buClr>
              <a:buFont typeface="Arial" charset="0"/>
              <a:buNone/>
            </a:pPr>
            <a:r>
              <a:rPr lang="en-US" altLang="en-US" sz="1800" dirty="0">
                <a:solidFill>
                  <a:srgbClr val="FCB040">
                    <a:lumMod val="75000"/>
                  </a:srgbClr>
                </a:solidFill>
                <a:latin typeface="Calibri"/>
              </a:rPr>
              <a:t>A.</a:t>
            </a:r>
            <a:r>
              <a:rPr lang="en-US" altLang="en-US" sz="1800" b="0" dirty="0">
                <a:solidFill>
                  <a:srgbClr val="000000"/>
                </a:solidFill>
                <a:latin typeface="Calibri"/>
              </a:rPr>
              <a:t>	ABI ≤0.80 at Visit 1 ≤0.85 at Visit 2  </a:t>
            </a:r>
            <a:br>
              <a:rPr lang="en-US" altLang="en-US" sz="1800" b="0" dirty="0">
                <a:solidFill>
                  <a:srgbClr val="000000"/>
                </a:solidFill>
                <a:latin typeface="Calibri"/>
              </a:rPr>
            </a:br>
            <a:r>
              <a:rPr lang="en-US" altLang="en-US" sz="1800" dirty="0">
                <a:solidFill>
                  <a:srgbClr val="000000"/>
                </a:solidFill>
                <a:latin typeface="Calibri"/>
              </a:rPr>
              <a:t>OR</a:t>
            </a:r>
          </a:p>
          <a:p>
            <a:pPr marL="279400" indent="-279400" eaLnBrk="1" hangingPunct="1">
              <a:spcBef>
                <a:spcPct val="0"/>
              </a:spcBef>
              <a:buClr>
                <a:srgbClr val="FCB040">
                  <a:lumMod val="75000"/>
                </a:srgbClr>
              </a:buClr>
              <a:buFont typeface="Arial" charset="0"/>
              <a:buNone/>
            </a:pPr>
            <a:r>
              <a:rPr lang="en-US" altLang="en-US" sz="1800" dirty="0">
                <a:solidFill>
                  <a:srgbClr val="FCB040">
                    <a:lumMod val="75000"/>
                  </a:srgbClr>
                </a:solidFill>
              </a:rPr>
              <a:t>B.</a:t>
            </a:r>
            <a:r>
              <a:rPr lang="en-US" altLang="en-US" sz="1800" b="0" dirty="0">
                <a:solidFill>
                  <a:srgbClr val="000000"/>
                </a:solidFill>
              </a:rPr>
              <a:t>	</a:t>
            </a:r>
            <a:r>
              <a:rPr lang="en-US" altLang="en-US" sz="1800" b="0" dirty="0">
                <a:solidFill>
                  <a:srgbClr val="000000"/>
                </a:solidFill>
                <a:latin typeface="Calibri"/>
              </a:rPr>
              <a:t>Prior lower extremity revascularization &gt; 30 days</a:t>
            </a:r>
          </a:p>
        </p:txBody>
      </p:sp>
      <p:sp>
        <p:nvSpPr>
          <p:cNvPr id="21" name="TextBox 20"/>
          <p:cNvSpPr txBox="1"/>
          <p:nvPr/>
        </p:nvSpPr>
        <p:spPr>
          <a:xfrm>
            <a:off x="838200" y="1828801"/>
            <a:ext cx="2518569" cy="1477328"/>
          </a:xfrm>
          <a:prstGeom prst="rect">
            <a:avLst/>
          </a:prstGeom>
          <a:noFill/>
          <a:ln w="9525">
            <a:solidFill>
              <a:schemeClr val="bg2"/>
            </a:solidFill>
          </a:ln>
        </p:spPr>
        <p:txBody>
          <a:bodyPr wrap="square">
            <a:spAutoFit/>
          </a:bodyPr>
          <a:lstStyle/>
          <a:p>
            <a:pPr marL="177800" indent="-177800" eaLnBrk="1" hangingPunct="1">
              <a:defRPr/>
            </a:pPr>
            <a:r>
              <a:rPr lang="en-US">
                <a:solidFill>
                  <a:srgbClr val="000000"/>
                </a:solidFill>
                <a:latin typeface="Calibri"/>
                <a:ea typeface="ＭＳ Ｐゴシック" charset="0"/>
                <a:cs typeface="Arial" charset="0"/>
              </a:rPr>
              <a:t>Key exclusion criteria:</a:t>
            </a:r>
          </a:p>
          <a:p>
            <a:pPr marL="177800" indent="-177800" eaLnBrk="1" hangingPunct="1">
              <a:buClr>
                <a:srgbClr val="93B02C"/>
              </a:buClr>
              <a:buSzPct val="100000"/>
              <a:buFont typeface="Wingdings" charset="2"/>
              <a:buChar char="§"/>
              <a:defRPr/>
            </a:pPr>
            <a:r>
              <a:rPr lang="en-US" b="0">
                <a:solidFill>
                  <a:srgbClr val="000000"/>
                </a:solidFill>
                <a:latin typeface="Calibri"/>
                <a:ea typeface="ＭＳ Ｐゴシック" charset="0"/>
                <a:cs typeface="Arial" charset="0"/>
              </a:rPr>
              <a:t>Poor metabolizer for CYP2C19</a:t>
            </a:r>
          </a:p>
          <a:p>
            <a:pPr marL="177800" indent="-177800" eaLnBrk="1" hangingPunct="1">
              <a:buClr>
                <a:srgbClr val="93B02C"/>
              </a:buClr>
              <a:buFont typeface="Wingdings" charset="2"/>
              <a:buChar char="§"/>
              <a:defRPr/>
            </a:pPr>
            <a:r>
              <a:rPr lang="en-US" b="0">
                <a:solidFill>
                  <a:srgbClr val="000000"/>
                </a:solidFill>
                <a:latin typeface="Calibri"/>
                <a:ea typeface="ＭＳ Ｐゴシック" charset="0"/>
                <a:cs typeface="Arial" charset="0"/>
              </a:rPr>
              <a:t>Patients requiring dual anti-platelet therapy</a:t>
            </a:r>
          </a:p>
        </p:txBody>
      </p:sp>
      <p:sp>
        <p:nvSpPr>
          <p:cNvPr id="22" name="Rectangle 3"/>
          <p:cNvSpPr>
            <a:spLocks noChangeArrowheads="1"/>
          </p:cNvSpPr>
          <p:nvPr/>
        </p:nvSpPr>
        <p:spPr bwMode="auto">
          <a:xfrm>
            <a:off x="3581400" y="1219200"/>
            <a:ext cx="5024437" cy="381000"/>
          </a:xfrm>
          <a:prstGeom prst="rect">
            <a:avLst/>
          </a:prstGeom>
          <a:solidFill>
            <a:schemeClr val="bg2"/>
          </a:solidFill>
          <a:ln>
            <a:solidFill>
              <a:schemeClr val="accent6">
                <a:lumMod val="65000"/>
              </a:schemeClr>
            </a:solidFill>
            <a:headEnd type="none" w="sm" len="sm"/>
            <a:tailEnd type="none" w="sm" len="sm"/>
          </a:ln>
          <a:extLst/>
        </p:spPr>
        <p:style>
          <a:lnRef idx="2">
            <a:schemeClr val="accent3"/>
          </a:lnRef>
          <a:fillRef idx="1">
            <a:schemeClr val="lt1"/>
          </a:fillRef>
          <a:effectRef idx="0">
            <a:schemeClr val="accent3"/>
          </a:effectRef>
          <a:fontRef idx="minor">
            <a:schemeClr val="dk1"/>
          </a:fontRef>
        </p:style>
        <p:txBody>
          <a:bodyPr anchor="ctr" anchorCtr="0"/>
          <a:lstStyle/>
          <a:p>
            <a:pPr algn="ctr" defTabSz="933450" eaLnBrk="1" fontAlgn="auto" hangingPunct="1">
              <a:lnSpc>
                <a:spcPct val="90000"/>
              </a:lnSpc>
              <a:spcBef>
                <a:spcPct val="70000"/>
              </a:spcBef>
              <a:spcAft>
                <a:spcPts val="0"/>
              </a:spcAft>
              <a:buClr>
                <a:srgbClr val="66FFFF"/>
              </a:buClr>
              <a:buSzPct val="68000"/>
              <a:defRPr/>
            </a:pPr>
            <a:r>
              <a:rPr lang="en-US" dirty="0">
                <a:solidFill>
                  <a:srgbClr val="000000"/>
                </a:solidFill>
                <a:latin typeface="Calibri"/>
              </a:rPr>
              <a:t>Patients with </a:t>
            </a:r>
            <a:r>
              <a:rPr lang="en-GB" b="0" dirty="0">
                <a:solidFill>
                  <a:srgbClr val="000000"/>
                </a:solidFill>
                <a:latin typeface="Calibri"/>
              </a:rPr>
              <a:t>symptomatic PAD </a:t>
            </a:r>
            <a:endParaRPr lang="en-US" b="0" dirty="0">
              <a:solidFill>
                <a:srgbClr val="000000"/>
              </a:solidFill>
              <a:effectLst>
                <a:outerShdw blurRad="38100" dist="38100" dir="2700000" algn="tl">
                  <a:srgbClr val="000000"/>
                </a:outerShdw>
              </a:effectLst>
              <a:latin typeface="Calibri"/>
            </a:endParaRPr>
          </a:p>
        </p:txBody>
      </p:sp>
      <p:sp>
        <p:nvSpPr>
          <p:cNvPr id="338951" name="Rectangle 6"/>
          <p:cNvSpPr>
            <a:spLocks noChangeArrowheads="1"/>
          </p:cNvSpPr>
          <p:nvPr/>
        </p:nvSpPr>
        <p:spPr bwMode="auto">
          <a:xfrm>
            <a:off x="3586163" y="2212978"/>
            <a:ext cx="1606551" cy="735013"/>
          </a:xfrm>
          <a:prstGeom prst="rect">
            <a:avLst/>
          </a:prstGeom>
          <a:solidFill>
            <a:schemeClr val="accent4"/>
          </a:solidFill>
          <a:ln w="25400">
            <a:solidFill>
              <a:schemeClr val="accent6">
                <a:lumMod val="65000"/>
              </a:schemeClr>
            </a:solidFill>
            <a:miter lim="800000"/>
            <a:headEnd/>
            <a:tailEnd/>
          </a:ln>
          <a:effectLst>
            <a:outerShdw blurRad="63500" dist="23000" dir="5400000" rotWithShape="0">
              <a:srgbClr val="000000">
                <a:alpha val="34998"/>
              </a:srgbClr>
            </a:outerShdw>
          </a:effectLst>
        </p:spPr>
        <p:txBody>
          <a:bodyPr anchor="ctr" anchorCtr="0"/>
          <a:lstStyle>
            <a:lvl1pPr>
              <a:defRPr b="1">
                <a:solidFill>
                  <a:schemeClr val="tx1"/>
                </a:solidFill>
                <a:latin typeface="Arial" charset="0"/>
                <a:ea typeface="MS PGothic" charset="-128"/>
              </a:defRPr>
            </a:lvl1pPr>
            <a:lvl2pPr marL="742950" indent="-285750">
              <a:defRPr b="1">
                <a:solidFill>
                  <a:schemeClr val="tx1"/>
                </a:solidFill>
                <a:latin typeface="Arial" charset="0"/>
                <a:ea typeface="MS PGothic" charset="-128"/>
              </a:defRPr>
            </a:lvl2pPr>
            <a:lvl3pPr marL="1143000" indent="-228600">
              <a:defRPr b="1">
                <a:solidFill>
                  <a:schemeClr val="tx1"/>
                </a:solidFill>
                <a:latin typeface="Arial" charset="0"/>
                <a:ea typeface="MS PGothic" charset="-128"/>
              </a:defRPr>
            </a:lvl3pPr>
            <a:lvl4pPr marL="1600200" indent="-228600">
              <a:defRPr b="1">
                <a:solidFill>
                  <a:schemeClr val="tx1"/>
                </a:solidFill>
                <a:latin typeface="Arial" charset="0"/>
                <a:ea typeface="MS PGothic" charset="-128"/>
              </a:defRPr>
            </a:lvl4pPr>
            <a:lvl5pPr marL="2057400" indent="-228600">
              <a:defRPr b="1">
                <a:solidFill>
                  <a:schemeClr val="tx1"/>
                </a:solidFill>
                <a:latin typeface="Arial" charset="0"/>
                <a:ea typeface="MS PGothic" charset="-128"/>
              </a:defRPr>
            </a:lvl5pPr>
            <a:lvl6pPr marL="2514600" indent="-228600" eaLnBrk="0" fontAlgn="base" hangingPunct="0">
              <a:spcBef>
                <a:spcPct val="0"/>
              </a:spcBef>
              <a:spcAft>
                <a:spcPct val="0"/>
              </a:spcAft>
              <a:defRPr b="1">
                <a:solidFill>
                  <a:schemeClr val="tx1"/>
                </a:solidFill>
                <a:latin typeface="Arial" charset="0"/>
                <a:ea typeface="MS PGothic" charset="-128"/>
              </a:defRPr>
            </a:lvl6pPr>
            <a:lvl7pPr marL="2971800" indent="-228600" eaLnBrk="0" fontAlgn="base" hangingPunct="0">
              <a:spcBef>
                <a:spcPct val="0"/>
              </a:spcBef>
              <a:spcAft>
                <a:spcPct val="0"/>
              </a:spcAft>
              <a:defRPr b="1">
                <a:solidFill>
                  <a:schemeClr val="tx1"/>
                </a:solidFill>
                <a:latin typeface="Arial" charset="0"/>
                <a:ea typeface="MS PGothic" charset="-128"/>
              </a:defRPr>
            </a:lvl7pPr>
            <a:lvl8pPr marL="3429000" indent="-228600" eaLnBrk="0" fontAlgn="base" hangingPunct="0">
              <a:spcBef>
                <a:spcPct val="0"/>
              </a:spcBef>
              <a:spcAft>
                <a:spcPct val="0"/>
              </a:spcAft>
              <a:defRPr b="1">
                <a:solidFill>
                  <a:schemeClr val="tx1"/>
                </a:solidFill>
                <a:latin typeface="Arial" charset="0"/>
                <a:ea typeface="MS PGothic" charset="-128"/>
              </a:defRPr>
            </a:lvl8pPr>
            <a:lvl9pPr marL="3886200" indent="-228600" eaLnBrk="0" fontAlgn="base" hangingPunct="0">
              <a:spcBef>
                <a:spcPct val="0"/>
              </a:spcBef>
              <a:spcAft>
                <a:spcPct val="0"/>
              </a:spcAft>
              <a:defRPr b="1">
                <a:solidFill>
                  <a:schemeClr val="tx1"/>
                </a:solidFill>
                <a:latin typeface="Arial" charset="0"/>
                <a:ea typeface="MS PGothic" charset="-128"/>
              </a:defRPr>
            </a:lvl9pPr>
          </a:lstStyle>
          <a:p>
            <a:pPr algn="ctr" eaLnBrk="1" hangingPunct="1"/>
            <a:r>
              <a:rPr lang="en-GB" altLang="en-US" sz="2000">
                <a:solidFill>
                  <a:srgbClr val="FFFFFF"/>
                </a:solidFill>
                <a:latin typeface="Calibri" charset="0"/>
              </a:rPr>
              <a:t>Ticagrelor </a:t>
            </a:r>
          </a:p>
          <a:p>
            <a:pPr algn="ctr" eaLnBrk="1" hangingPunct="1"/>
            <a:r>
              <a:rPr lang="en-GB" altLang="en-US" sz="2000">
                <a:solidFill>
                  <a:srgbClr val="FFFFFF"/>
                </a:solidFill>
                <a:latin typeface="Calibri" charset="0"/>
              </a:rPr>
              <a:t>90 mg bid </a:t>
            </a:r>
            <a:endParaRPr lang="en-US" altLang="en-US" sz="2800">
              <a:solidFill>
                <a:srgbClr val="FFFFFF"/>
              </a:solidFill>
            </a:endParaRPr>
          </a:p>
        </p:txBody>
      </p:sp>
      <p:sp>
        <p:nvSpPr>
          <p:cNvPr id="338952" name="Rectangle 7"/>
          <p:cNvSpPr>
            <a:spLocks noChangeArrowheads="1"/>
          </p:cNvSpPr>
          <p:nvPr/>
        </p:nvSpPr>
        <p:spPr bwMode="auto">
          <a:xfrm>
            <a:off x="6999289" y="2212975"/>
            <a:ext cx="1606551" cy="744538"/>
          </a:xfrm>
          <a:prstGeom prst="rect">
            <a:avLst/>
          </a:prstGeom>
          <a:solidFill>
            <a:schemeClr val="accent5"/>
          </a:solidFill>
          <a:ln w="25400">
            <a:solidFill>
              <a:schemeClr val="accent6">
                <a:lumMod val="65000"/>
              </a:schemeClr>
            </a:solidFill>
            <a:miter lim="800000"/>
            <a:headEnd/>
            <a:tailEnd/>
          </a:ln>
          <a:effectLst>
            <a:outerShdw blurRad="63500" dist="23000" dir="5400000" rotWithShape="0">
              <a:srgbClr val="000000">
                <a:alpha val="34998"/>
              </a:srgbClr>
            </a:outerShdw>
          </a:effectLst>
        </p:spPr>
        <p:txBody>
          <a:bodyPr anchor="ctr" anchorCtr="0"/>
          <a:lstStyle>
            <a:lvl1pPr>
              <a:defRPr b="1">
                <a:solidFill>
                  <a:schemeClr val="tx1"/>
                </a:solidFill>
                <a:latin typeface="Arial" charset="0"/>
                <a:ea typeface="MS PGothic" charset="-128"/>
              </a:defRPr>
            </a:lvl1pPr>
            <a:lvl2pPr marL="742950" indent="-285750">
              <a:defRPr b="1">
                <a:solidFill>
                  <a:schemeClr val="tx1"/>
                </a:solidFill>
                <a:latin typeface="Arial" charset="0"/>
                <a:ea typeface="MS PGothic" charset="-128"/>
              </a:defRPr>
            </a:lvl2pPr>
            <a:lvl3pPr marL="1143000" indent="-228600">
              <a:defRPr b="1">
                <a:solidFill>
                  <a:schemeClr val="tx1"/>
                </a:solidFill>
                <a:latin typeface="Arial" charset="0"/>
                <a:ea typeface="MS PGothic" charset="-128"/>
              </a:defRPr>
            </a:lvl3pPr>
            <a:lvl4pPr marL="1600200" indent="-228600">
              <a:defRPr b="1">
                <a:solidFill>
                  <a:schemeClr val="tx1"/>
                </a:solidFill>
                <a:latin typeface="Arial" charset="0"/>
                <a:ea typeface="MS PGothic" charset="-128"/>
              </a:defRPr>
            </a:lvl4pPr>
            <a:lvl5pPr marL="2057400" indent="-228600">
              <a:defRPr b="1">
                <a:solidFill>
                  <a:schemeClr val="tx1"/>
                </a:solidFill>
                <a:latin typeface="Arial" charset="0"/>
                <a:ea typeface="MS PGothic" charset="-128"/>
              </a:defRPr>
            </a:lvl5pPr>
            <a:lvl6pPr marL="2514600" indent="-228600" eaLnBrk="0" fontAlgn="base" hangingPunct="0">
              <a:spcBef>
                <a:spcPct val="0"/>
              </a:spcBef>
              <a:spcAft>
                <a:spcPct val="0"/>
              </a:spcAft>
              <a:defRPr b="1">
                <a:solidFill>
                  <a:schemeClr val="tx1"/>
                </a:solidFill>
                <a:latin typeface="Arial" charset="0"/>
                <a:ea typeface="MS PGothic" charset="-128"/>
              </a:defRPr>
            </a:lvl6pPr>
            <a:lvl7pPr marL="2971800" indent="-228600" eaLnBrk="0" fontAlgn="base" hangingPunct="0">
              <a:spcBef>
                <a:spcPct val="0"/>
              </a:spcBef>
              <a:spcAft>
                <a:spcPct val="0"/>
              </a:spcAft>
              <a:defRPr b="1">
                <a:solidFill>
                  <a:schemeClr val="tx1"/>
                </a:solidFill>
                <a:latin typeface="Arial" charset="0"/>
                <a:ea typeface="MS PGothic" charset="-128"/>
              </a:defRPr>
            </a:lvl7pPr>
            <a:lvl8pPr marL="3429000" indent="-228600" eaLnBrk="0" fontAlgn="base" hangingPunct="0">
              <a:spcBef>
                <a:spcPct val="0"/>
              </a:spcBef>
              <a:spcAft>
                <a:spcPct val="0"/>
              </a:spcAft>
              <a:defRPr b="1">
                <a:solidFill>
                  <a:schemeClr val="tx1"/>
                </a:solidFill>
                <a:latin typeface="Arial" charset="0"/>
                <a:ea typeface="MS PGothic" charset="-128"/>
              </a:defRPr>
            </a:lvl8pPr>
            <a:lvl9pPr marL="3886200" indent="-228600" eaLnBrk="0" fontAlgn="base" hangingPunct="0">
              <a:spcBef>
                <a:spcPct val="0"/>
              </a:spcBef>
              <a:spcAft>
                <a:spcPct val="0"/>
              </a:spcAft>
              <a:defRPr b="1">
                <a:solidFill>
                  <a:schemeClr val="tx1"/>
                </a:solidFill>
                <a:latin typeface="Arial" charset="0"/>
                <a:ea typeface="MS PGothic" charset="-128"/>
              </a:defRPr>
            </a:lvl9pPr>
          </a:lstStyle>
          <a:p>
            <a:pPr algn="ctr" eaLnBrk="1" hangingPunct="1"/>
            <a:r>
              <a:rPr lang="en-GB" altLang="en-US" sz="2000">
                <a:solidFill>
                  <a:srgbClr val="FFFFFF"/>
                </a:solidFill>
                <a:latin typeface="Calibri" charset="0"/>
              </a:rPr>
              <a:t>Clopidogrel </a:t>
            </a:r>
          </a:p>
          <a:p>
            <a:pPr algn="ctr" eaLnBrk="1" hangingPunct="1"/>
            <a:r>
              <a:rPr lang="en-GB" altLang="en-US" sz="2000">
                <a:solidFill>
                  <a:srgbClr val="FFFFFF"/>
                </a:solidFill>
                <a:latin typeface="Calibri" charset="0"/>
              </a:rPr>
              <a:t>75 mg od </a:t>
            </a:r>
            <a:endParaRPr lang="en-US" altLang="en-US" sz="2800">
              <a:solidFill>
                <a:srgbClr val="FFFFFF"/>
              </a:solidFill>
            </a:endParaRPr>
          </a:p>
        </p:txBody>
      </p:sp>
      <p:sp>
        <p:nvSpPr>
          <p:cNvPr id="85001" name="Rectangle 11"/>
          <p:cNvSpPr>
            <a:spLocks noChangeArrowheads="1"/>
          </p:cNvSpPr>
          <p:nvPr/>
        </p:nvSpPr>
        <p:spPr bwMode="auto">
          <a:xfrm>
            <a:off x="5499905" y="2947451"/>
            <a:ext cx="11921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bg1"/>
                </a:solidFill>
                <a:latin typeface="Calibri" charset="0"/>
                <a:ea typeface="MS PGothic" charset="-128"/>
              </a:defRPr>
            </a:lvl1pPr>
            <a:lvl2pPr marL="742950" indent="-285750">
              <a:spcBef>
                <a:spcPct val="20000"/>
              </a:spcBef>
              <a:buFont typeface="Arial" charset="0"/>
              <a:buChar char="–"/>
              <a:defRPr sz="2800">
                <a:solidFill>
                  <a:schemeClr val="bg1"/>
                </a:solidFill>
                <a:latin typeface="Calibri" charset="0"/>
                <a:ea typeface="MS PGothic" charset="-128"/>
              </a:defRPr>
            </a:lvl2pPr>
            <a:lvl3pPr marL="1143000" indent="-228600">
              <a:spcBef>
                <a:spcPct val="20000"/>
              </a:spcBef>
              <a:buFont typeface="Arial" charset="0"/>
              <a:buChar char="•"/>
              <a:defRPr sz="2400">
                <a:solidFill>
                  <a:schemeClr val="bg1"/>
                </a:solidFill>
                <a:latin typeface="Calibri" charset="0"/>
                <a:ea typeface="MS PGothic" charset="-128"/>
              </a:defRPr>
            </a:lvl3pPr>
            <a:lvl4pPr marL="1600200" indent="-228600">
              <a:spcBef>
                <a:spcPct val="20000"/>
              </a:spcBef>
              <a:buFont typeface="Arial" charset="0"/>
              <a:buChar char="–"/>
              <a:defRPr sz="2000">
                <a:solidFill>
                  <a:schemeClr val="bg1"/>
                </a:solidFill>
                <a:latin typeface="Calibri" charset="0"/>
                <a:ea typeface="MS PGothic" charset="-128"/>
              </a:defRPr>
            </a:lvl4pPr>
            <a:lvl5pPr marL="2057400" indent="-228600">
              <a:spcBef>
                <a:spcPct val="20000"/>
              </a:spcBef>
              <a:buFont typeface="Arial" charset="0"/>
              <a:buChar char="»"/>
              <a:defRPr sz="2000">
                <a:solidFill>
                  <a:schemeClr val="bg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bg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bg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bg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bg1"/>
                </a:solidFill>
                <a:latin typeface="Calibri" charset="0"/>
                <a:ea typeface="MS PGothic" charset="-128"/>
              </a:defRPr>
            </a:lvl9pPr>
          </a:lstStyle>
          <a:p>
            <a:pPr algn="ctr" eaLnBrk="1" hangingPunct="1">
              <a:spcBef>
                <a:spcPct val="0"/>
              </a:spcBef>
              <a:buFontTx/>
              <a:buNone/>
            </a:pPr>
            <a:r>
              <a:rPr lang="en-US" altLang="en-US" sz="1800">
                <a:solidFill>
                  <a:srgbClr val="000000"/>
                </a:solidFill>
                <a:latin typeface="Arial" charset="0"/>
              </a:rPr>
              <a:t>N=13,885</a:t>
            </a:r>
          </a:p>
        </p:txBody>
      </p:sp>
      <p:sp>
        <p:nvSpPr>
          <p:cNvPr id="28" name="Rectangle 14"/>
          <p:cNvSpPr>
            <a:spLocks noChangeArrowheads="1"/>
          </p:cNvSpPr>
          <p:nvPr/>
        </p:nvSpPr>
        <p:spPr bwMode="auto">
          <a:xfrm>
            <a:off x="3581400" y="3581938"/>
            <a:ext cx="5019675" cy="838200"/>
          </a:xfrm>
          <a:prstGeom prst="rect">
            <a:avLst/>
          </a:prstGeom>
          <a:solidFill>
            <a:schemeClr val="bg2"/>
          </a:solidFill>
          <a:ln>
            <a:solidFill>
              <a:schemeClr val="accent6">
                <a:lumMod val="65000"/>
              </a:schemeClr>
            </a:solidFill>
          </a:ln>
        </p:spPr>
        <p:style>
          <a:lnRef idx="2">
            <a:schemeClr val="accent3"/>
          </a:lnRef>
          <a:fillRef idx="1">
            <a:schemeClr val="lt1"/>
          </a:fillRef>
          <a:effectRef idx="0">
            <a:schemeClr val="accent3"/>
          </a:effectRef>
          <a:fontRef idx="minor">
            <a:schemeClr val="dk1"/>
          </a:fontRef>
        </p:style>
        <p:txBody>
          <a:bodyPr anchor="ctr" anchorCtr="0"/>
          <a:lstStyle/>
          <a:p>
            <a:pPr algn="ctr" eaLnBrk="1" hangingPunct="1">
              <a:lnSpc>
                <a:spcPct val="90000"/>
              </a:lnSpc>
              <a:defRPr/>
            </a:pPr>
            <a:r>
              <a:rPr lang="en-US">
                <a:solidFill>
                  <a:srgbClr val="000000"/>
                </a:solidFill>
                <a:latin typeface="Calibri"/>
              </a:rPr>
              <a:t>Duration: Event Driven Trial </a:t>
            </a:r>
          </a:p>
          <a:p>
            <a:pPr algn="ctr" eaLnBrk="1" hangingPunct="1">
              <a:lnSpc>
                <a:spcPct val="90000"/>
              </a:lnSpc>
              <a:defRPr/>
            </a:pPr>
            <a:r>
              <a:rPr lang="en-US">
                <a:solidFill>
                  <a:srgbClr val="000000"/>
                </a:solidFill>
                <a:latin typeface="Calibri"/>
              </a:rPr>
              <a:t>Approximately 14-month recruitment and 26-month follow-up </a:t>
            </a:r>
          </a:p>
        </p:txBody>
      </p:sp>
      <p:sp>
        <p:nvSpPr>
          <p:cNvPr id="29" name="Rectangle 15"/>
          <p:cNvSpPr>
            <a:spLocks noChangeArrowheads="1"/>
          </p:cNvSpPr>
          <p:nvPr/>
        </p:nvSpPr>
        <p:spPr bwMode="auto">
          <a:xfrm>
            <a:off x="5500323" y="2656941"/>
            <a:ext cx="1191355" cy="366713"/>
          </a:xfrm>
          <a:prstGeom prst="rect">
            <a:avLst/>
          </a:prstGeom>
          <a:noFill/>
          <a:ln w="9525">
            <a:noFill/>
            <a:miter lim="800000"/>
            <a:headEnd/>
            <a:tailEnd/>
          </a:ln>
          <a:effectLst/>
        </p:spPr>
        <p:txBody>
          <a:bodyPr wrap="square">
            <a:spAutoFit/>
          </a:bodyPr>
          <a:lstStyle>
            <a:lvl1pPr eaLnBrk="0" hangingPunct="0">
              <a:defRPr sz="2400" b="1">
                <a:solidFill>
                  <a:schemeClr val="tx1"/>
                </a:solidFill>
                <a:latin typeface="Arial" panose="020B0604020202020204" pitchFamily="34" charset="0"/>
                <a:ea typeface="MS PGothic" panose="020B0600070205080204" pitchFamily="34" charset="-128"/>
              </a:defRPr>
            </a:lvl1pPr>
            <a:lvl2pPr marL="742950" indent="-285750" eaLnBrk="0" hangingPunct="0">
              <a:defRPr sz="2400" b="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sz="1800">
                <a:solidFill>
                  <a:srgbClr val="000000"/>
                </a:solidFill>
                <a:effectLst>
                  <a:outerShdw blurRad="38100" dist="38100" dir="2700000" algn="tl">
                    <a:srgbClr val="FFFFFF"/>
                  </a:outerShdw>
                </a:effectLst>
                <a:cs typeface="Arial" panose="020B0604020202020204" pitchFamily="34" charset="0"/>
              </a:rPr>
              <a:t>1:1</a:t>
            </a:r>
          </a:p>
        </p:txBody>
      </p:sp>
      <p:cxnSp>
        <p:nvCxnSpPr>
          <p:cNvPr id="30" name="Elbow Connector 29"/>
          <p:cNvCxnSpPr>
            <a:stCxn id="22" idx="2"/>
            <a:endCxn id="338951" idx="0"/>
          </p:cNvCxnSpPr>
          <p:nvPr/>
        </p:nvCxnSpPr>
        <p:spPr>
          <a:xfrm rot="5400000">
            <a:off x="4935140" y="1054499"/>
            <a:ext cx="612776" cy="1704180"/>
          </a:xfrm>
          <a:prstGeom prst="bentConnector3">
            <a:avLst/>
          </a:prstGeom>
          <a:ln w="28575" cmpd="sng">
            <a:solidFill>
              <a:schemeClr val="accent6">
                <a:lumMod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31" name="Elbow Connector 30"/>
          <p:cNvCxnSpPr>
            <a:stCxn id="22" idx="2"/>
            <a:endCxn id="338952" idx="0"/>
          </p:cNvCxnSpPr>
          <p:nvPr/>
        </p:nvCxnSpPr>
        <p:spPr>
          <a:xfrm rot="16200000" flipH="1">
            <a:off x="6641705" y="1052116"/>
            <a:ext cx="612775" cy="1708945"/>
          </a:xfrm>
          <a:prstGeom prst="bentConnector3">
            <a:avLst/>
          </a:prstGeom>
          <a:ln w="28575" cmpd="sng">
            <a:solidFill>
              <a:schemeClr val="accent6">
                <a:lumMod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7795684" y="2971800"/>
            <a:ext cx="0" cy="533938"/>
          </a:xfrm>
          <a:prstGeom prst="straightConnector1">
            <a:avLst/>
          </a:prstGeom>
          <a:ln w="28575" cmpd="sng">
            <a:solidFill>
              <a:schemeClr val="accent6">
                <a:lumMod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4389439" y="2971800"/>
            <a:ext cx="0" cy="533938"/>
          </a:xfrm>
          <a:prstGeom prst="straightConnector1">
            <a:avLst/>
          </a:prstGeom>
          <a:ln w="28575" cmpd="sng">
            <a:solidFill>
              <a:schemeClr val="accent6">
                <a:lumMod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6091238" y="4501100"/>
            <a:ext cx="4764" cy="300038"/>
          </a:xfrm>
          <a:prstGeom prst="straightConnector1">
            <a:avLst/>
          </a:prstGeom>
          <a:ln w="28575" cmpd="sng">
            <a:solidFill>
              <a:schemeClr val="accent6">
                <a:lumMod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85010" name="Rectangle 9"/>
          <p:cNvSpPr>
            <a:spLocks noChangeArrowheads="1"/>
          </p:cNvSpPr>
          <p:nvPr/>
        </p:nvSpPr>
        <p:spPr bwMode="auto">
          <a:xfrm>
            <a:off x="5328589" y="2128838"/>
            <a:ext cx="15348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bg1"/>
                </a:solidFill>
                <a:latin typeface="Calibri" charset="0"/>
                <a:ea typeface="MS PGothic" charset="-128"/>
              </a:defRPr>
            </a:lvl1pPr>
            <a:lvl2pPr marL="742950" indent="-285750">
              <a:spcBef>
                <a:spcPct val="20000"/>
              </a:spcBef>
              <a:buFont typeface="Arial" charset="0"/>
              <a:buChar char="–"/>
              <a:defRPr sz="2800">
                <a:solidFill>
                  <a:schemeClr val="bg1"/>
                </a:solidFill>
                <a:latin typeface="Calibri" charset="0"/>
                <a:ea typeface="MS PGothic" charset="-128"/>
              </a:defRPr>
            </a:lvl2pPr>
            <a:lvl3pPr marL="1143000" indent="-228600">
              <a:spcBef>
                <a:spcPct val="20000"/>
              </a:spcBef>
              <a:buFont typeface="Arial" charset="0"/>
              <a:buChar char="•"/>
              <a:defRPr sz="2400">
                <a:solidFill>
                  <a:schemeClr val="bg1"/>
                </a:solidFill>
                <a:latin typeface="Calibri" charset="0"/>
                <a:ea typeface="MS PGothic" charset="-128"/>
              </a:defRPr>
            </a:lvl3pPr>
            <a:lvl4pPr marL="1600200" indent="-228600">
              <a:spcBef>
                <a:spcPct val="20000"/>
              </a:spcBef>
              <a:buFont typeface="Arial" charset="0"/>
              <a:buChar char="–"/>
              <a:defRPr sz="2000">
                <a:solidFill>
                  <a:schemeClr val="bg1"/>
                </a:solidFill>
                <a:latin typeface="Calibri" charset="0"/>
                <a:ea typeface="MS PGothic" charset="-128"/>
              </a:defRPr>
            </a:lvl4pPr>
            <a:lvl5pPr marL="2057400" indent="-228600">
              <a:spcBef>
                <a:spcPct val="20000"/>
              </a:spcBef>
              <a:buFont typeface="Arial" charset="0"/>
              <a:buChar char="»"/>
              <a:defRPr sz="2000">
                <a:solidFill>
                  <a:schemeClr val="bg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bg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bg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bg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bg1"/>
                </a:solidFill>
                <a:latin typeface="Calibri" charset="0"/>
                <a:ea typeface="MS PGothic" charset="-128"/>
              </a:defRPr>
            </a:lvl9pPr>
          </a:lstStyle>
          <a:p>
            <a:pPr algn="ctr" eaLnBrk="1" hangingPunct="1">
              <a:spcBef>
                <a:spcPct val="0"/>
              </a:spcBef>
              <a:buFontTx/>
              <a:buNone/>
            </a:pPr>
            <a:r>
              <a:rPr lang="en-US" altLang="en-US" sz="1400" i="1">
                <a:solidFill>
                  <a:srgbClr val="797B7A"/>
                </a:solidFill>
                <a:latin typeface="Arial" charset="0"/>
              </a:rPr>
              <a:t>Double-blind</a:t>
            </a:r>
          </a:p>
          <a:p>
            <a:pPr algn="ctr" eaLnBrk="1" hangingPunct="1">
              <a:spcBef>
                <a:spcPct val="0"/>
              </a:spcBef>
              <a:buFontTx/>
              <a:buNone/>
            </a:pPr>
            <a:r>
              <a:rPr lang="en-US" altLang="en-US" sz="1400" i="1">
                <a:solidFill>
                  <a:srgbClr val="797B7A"/>
                </a:solidFill>
                <a:latin typeface="Arial" charset="0"/>
              </a:rPr>
              <a:t>Double-dummy</a:t>
            </a:r>
          </a:p>
        </p:txBody>
      </p:sp>
      <p:sp>
        <p:nvSpPr>
          <p:cNvPr id="18" name="Rectangle 14"/>
          <p:cNvSpPr>
            <a:spLocks noChangeArrowheads="1"/>
          </p:cNvSpPr>
          <p:nvPr/>
        </p:nvSpPr>
        <p:spPr bwMode="auto">
          <a:xfrm>
            <a:off x="3048000" y="5690152"/>
            <a:ext cx="6096000" cy="406386"/>
          </a:xfrm>
          <a:prstGeom prst="rect">
            <a:avLst/>
          </a:prstGeom>
          <a:solidFill>
            <a:schemeClr val="accent3"/>
          </a:solidFill>
          <a:ln>
            <a:noFill/>
          </a:ln>
        </p:spPr>
        <p:style>
          <a:lnRef idx="2">
            <a:schemeClr val="accent3"/>
          </a:lnRef>
          <a:fillRef idx="1">
            <a:schemeClr val="lt1"/>
          </a:fillRef>
          <a:effectRef idx="0">
            <a:schemeClr val="accent3"/>
          </a:effectRef>
          <a:fontRef idx="minor">
            <a:schemeClr val="dk1"/>
          </a:fontRef>
        </p:style>
        <p:txBody>
          <a:bodyPr anchor="ctr" anchorCtr="0"/>
          <a:lstStyle/>
          <a:p>
            <a:pPr algn="ctr" eaLnBrk="1" hangingPunct="1">
              <a:lnSpc>
                <a:spcPct val="90000"/>
              </a:lnSpc>
              <a:defRPr/>
            </a:pPr>
            <a:r>
              <a:rPr lang="en-US">
                <a:solidFill>
                  <a:srgbClr val="FFFFFF"/>
                </a:solidFill>
                <a:latin typeface="Calibri"/>
              </a:rPr>
              <a:t>Primary Safety Endpoint: TIMI major bleeding</a:t>
            </a:r>
          </a:p>
        </p:txBody>
      </p:sp>
      <p:sp>
        <p:nvSpPr>
          <p:cNvPr id="3" name="Abgerundetes Rechteck 2"/>
          <p:cNvSpPr/>
          <p:nvPr/>
        </p:nvSpPr>
        <p:spPr>
          <a:xfrm>
            <a:off x="8835229" y="3083362"/>
            <a:ext cx="2975771" cy="115901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0000"/>
              </a:solidFill>
              <a:latin typeface="Calibri"/>
            </a:endParaRPr>
          </a:p>
        </p:txBody>
      </p:sp>
      <p:sp>
        <p:nvSpPr>
          <p:cNvPr id="4" name="Textfeld 3"/>
          <p:cNvSpPr txBox="1"/>
          <p:nvPr/>
        </p:nvSpPr>
        <p:spPr>
          <a:xfrm>
            <a:off x="8861564" y="3657600"/>
            <a:ext cx="2967928" cy="584775"/>
          </a:xfrm>
          <a:prstGeom prst="rect">
            <a:avLst/>
          </a:prstGeom>
          <a:noFill/>
        </p:spPr>
        <p:txBody>
          <a:bodyPr wrap="none" rtlCol="0">
            <a:spAutoFit/>
          </a:bodyPr>
          <a:lstStyle/>
          <a:p>
            <a:r>
              <a:rPr lang="de-DE" sz="1600" dirty="0">
                <a:solidFill>
                  <a:srgbClr val="000000"/>
                </a:solidFill>
              </a:rPr>
              <a:t>Post hoc </a:t>
            </a:r>
            <a:r>
              <a:rPr lang="de-DE" sz="1600" dirty="0" err="1">
                <a:solidFill>
                  <a:srgbClr val="000000"/>
                </a:solidFill>
              </a:rPr>
              <a:t>Subgroup</a:t>
            </a:r>
            <a:r>
              <a:rPr lang="de-DE" sz="1600" dirty="0">
                <a:solidFill>
                  <a:srgbClr val="000000"/>
                </a:solidFill>
              </a:rPr>
              <a:t> Analysis</a:t>
            </a:r>
          </a:p>
          <a:p>
            <a:r>
              <a:rPr lang="de-DE" sz="1600" dirty="0">
                <a:solidFill>
                  <a:srgbClr val="000000"/>
                </a:solidFill>
              </a:rPr>
              <a:t>N=7875 </a:t>
            </a:r>
          </a:p>
        </p:txBody>
      </p:sp>
    </p:spTree>
    <p:extLst>
      <p:ext uri="{BB962C8B-B14F-4D97-AF65-F5344CB8AC3E}">
        <p14:creationId xmlns:p14="http://schemas.microsoft.com/office/powerpoint/2010/main" val="2221729217"/>
      </p:ext>
    </p:extLst>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533400"/>
            <a:ext cx="11049000" cy="1143000"/>
          </a:xfrm>
        </p:spPr>
        <p:txBody>
          <a:bodyPr/>
          <a:lstStyle/>
          <a:p>
            <a:r>
              <a:rPr lang="de-DE"/>
              <a:t>EUCLID</a:t>
            </a:r>
            <a:br>
              <a:rPr lang="de-DE"/>
            </a:br>
            <a:r>
              <a:rPr lang="de-DE"/>
              <a:t>P</a:t>
            </a:r>
            <a:r>
              <a:rPr lang="en-US" altLang="en-US" err="1">
                <a:solidFill>
                  <a:srgbClr val="000000"/>
                </a:solidFill>
              </a:rPr>
              <a:t>rior</a:t>
            </a:r>
            <a:r>
              <a:rPr lang="en-US" altLang="en-US">
                <a:solidFill>
                  <a:srgbClr val="000000"/>
                </a:solidFill>
              </a:rPr>
              <a:t> Lower Limb Revascularization (&gt; 30 d) </a:t>
            </a:r>
            <a:r>
              <a:rPr lang="de-DE" altLang="en-US" err="1"/>
              <a:t>S</a:t>
            </a:r>
            <a:r>
              <a:rPr lang="de-DE" err="1"/>
              <a:t>ubgroup</a:t>
            </a:r>
            <a:r>
              <a:rPr lang="de-DE"/>
              <a:t> Analysis</a:t>
            </a:r>
          </a:p>
        </p:txBody>
      </p:sp>
      <p:sp>
        <p:nvSpPr>
          <p:cNvPr id="3" name="Inhaltsplatzhalter 2"/>
          <p:cNvSpPr>
            <a:spLocks noGrp="1"/>
          </p:cNvSpPr>
          <p:nvPr>
            <p:ph idx="1"/>
          </p:nvPr>
        </p:nvSpPr>
        <p:spPr>
          <a:xfrm>
            <a:off x="762000" y="2865437"/>
            <a:ext cx="10744200" cy="4525963"/>
          </a:xfrm>
        </p:spPr>
        <p:txBody>
          <a:bodyPr/>
          <a:lstStyle/>
          <a:p>
            <a:pPr>
              <a:spcBef>
                <a:spcPts val="2400"/>
              </a:spcBef>
            </a:pPr>
            <a:r>
              <a:rPr lang="en-US" dirty="0"/>
              <a:t>Is there a mid-term heightened risk for cardiovascular and limb events </a:t>
            </a:r>
            <a:r>
              <a:rPr lang="en-GB" dirty="0"/>
              <a:t>compared to the population of symptomatic PAD patients with low ABI</a:t>
            </a:r>
            <a:r>
              <a:rPr lang="en-US" dirty="0"/>
              <a:t>? </a:t>
            </a:r>
          </a:p>
          <a:p>
            <a:pPr>
              <a:spcBef>
                <a:spcPts val="2400"/>
              </a:spcBef>
            </a:pPr>
            <a:r>
              <a:rPr lang="en-US" dirty="0"/>
              <a:t>Is more intensive antiplatelet medication more effective and safe </a:t>
            </a:r>
            <a:r>
              <a:rPr lang="en-GB" dirty="0"/>
              <a:t>over time after prior (&gt; 30 days) revascularization</a:t>
            </a:r>
            <a:r>
              <a:rPr lang="en-US" dirty="0"/>
              <a:t>? </a:t>
            </a:r>
            <a:endParaRPr lang="de-DE" dirty="0"/>
          </a:p>
        </p:txBody>
      </p:sp>
    </p:spTree>
    <p:extLst>
      <p:ext uri="{BB962C8B-B14F-4D97-AF65-F5344CB8AC3E}">
        <p14:creationId xmlns:p14="http://schemas.microsoft.com/office/powerpoint/2010/main" val="676510043"/>
      </p:ext>
    </p:extLst>
  </p:cSld>
  <p:clrMapOvr>
    <a:masterClrMapping/>
  </p:clrMapOvr>
  <p:transition xmlns:p14="http://schemas.microsoft.com/office/powerpoint/2010/mai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1066800" y="2269629"/>
            <a:ext cx="9982200" cy="1692771"/>
          </a:xfrm>
          <a:prstGeom prst="rect">
            <a:avLst/>
          </a:prstGeom>
        </p:spPr>
        <p:txBody>
          <a:bodyPr wrap="square">
            <a:spAutoFit/>
          </a:bodyPr>
          <a:lstStyle/>
          <a:p>
            <a:r>
              <a:rPr lang="en-US" sz="4000" b="0">
                <a:solidFill>
                  <a:srgbClr val="000000"/>
                </a:solidFill>
                <a:latin typeface="Calibri"/>
              </a:rPr>
              <a:t>First question</a:t>
            </a:r>
          </a:p>
          <a:p>
            <a:endParaRPr lang="en-US" sz="3200" b="0">
              <a:solidFill>
                <a:srgbClr val="000000"/>
              </a:solidFill>
              <a:latin typeface="Calibri"/>
            </a:endParaRPr>
          </a:p>
          <a:p>
            <a:r>
              <a:rPr lang="en-US" sz="3200" b="0">
                <a:solidFill>
                  <a:srgbClr val="000000"/>
                </a:solidFill>
                <a:latin typeface="Calibri"/>
              </a:rPr>
              <a:t>a. heightened risk for cardiovascular and limb events</a:t>
            </a:r>
          </a:p>
        </p:txBody>
      </p:sp>
    </p:spTree>
    <p:extLst>
      <p:ext uri="{BB962C8B-B14F-4D97-AF65-F5344CB8AC3E}">
        <p14:creationId xmlns:p14="http://schemas.microsoft.com/office/powerpoint/2010/main" val="2954459744"/>
      </p:ext>
    </p:extLst>
  </p:cSld>
  <p:clrMapOvr>
    <a:masterClrMapping/>
  </p:clrMapOvr>
  <p:transition xmlns:p14="http://schemas.microsoft.com/office/powerpoint/2010/mai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sv-SE" altLang="en-US"/>
              <a:t>Peripheral Artery Disease of the Lower Extremity </a:t>
            </a:r>
            <a:endParaRPr lang="en-GB" altLang="en-US"/>
          </a:p>
        </p:txBody>
      </p:sp>
      <p:sp>
        <p:nvSpPr>
          <p:cNvPr id="77827" name="Content Placeholder 2"/>
          <p:cNvSpPr>
            <a:spLocks noGrp="1"/>
          </p:cNvSpPr>
          <p:nvPr>
            <p:ph idx="1"/>
          </p:nvPr>
        </p:nvSpPr>
        <p:spPr>
          <a:xfrm>
            <a:off x="762000" y="1219200"/>
            <a:ext cx="10972800" cy="4525963"/>
          </a:xfrm>
        </p:spPr>
        <p:txBody>
          <a:bodyPr/>
          <a:lstStyle/>
          <a:p>
            <a:pPr>
              <a:tabLst>
                <a:tab pos="3470275" algn="l"/>
              </a:tabLst>
            </a:pPr>
            <a:r>
              <a:rPr lang="sv-SE" altLang="en-US" sz="2800" dirty="0"/>
              <a:t>Peripheral artery disease (PAD) is considered a systemic manifestation </a:t>
            </a:r>
            <a:r>
              <a:rPr lang="sv-SE" altLang="en-US" sz="2800" dirty="0" err="1"/>
              <a:t>of</a:t>
            </a:r>
            <a:r>
              <a:rPr lang="sv-SE" altLang="en-US" sz="2800" dirty="0"/>
              <a:t> </a:t>
            </a:r>
            <a:r>
              <a:rPr lang="sv-SE" altLang="en-US" sz="2800" dirty="0" err="1"/>
              <a:t>atherosclerosis</a:t>
            </a:r>
            <a:r>
              <a:rPr lang="sv-SE" altLang="en-US" sz="2800" dirty="0"/>
              <a:t> </a:t>
            </a:r>
            <a:r>
              <a:rPr lang="sv-SE" altLang="en-US" sz="2800" dirty="0" err="1"/>
              <a:t>affecting</a:t>
            </a:r>
            <a:r>
              <a:rPr lang="sv-SE" altLang="en-US" sz="2800" dirty="0"/>
              <a:t> over 200 million </a:t>
            </a:r>
            <a:r>
              <a:rPr lang="sv-SE" altLang="en-US" sz="2800" dirty="0" err="1"/>
              <a:t>people</a:t>
            </a:r>
            <a:r>
              <a:rPr lang="sv-SE" altLang="en-US" sz="2800" dirty="0"/>
              <a:t> worldwide.</a:t>
            </a:r>
            <a:r>
              <a:rPr lang="sv-SE" altLang="en-US" sz="2800" baseline="30000" dirty="0"/>
              <a:t>1</a:t>
            </a:r>
            <a:endParaRPr lang="sv-SE" altLang="en-US" sz="2400" baseline="30000" dirty="0"/>
          </a:p>
          <a:p>
            <a:pPr>
              <a:tabLst>
                <a:tab pos="3470275" algn="l"/>
              </a:tabLst>
            </a:pPr>
            <a:r>
              <a:rPr lang="sv-SE" altLang="en-US" sz="2800" dirty="0"/>
              <a:t>PAD is </a:t>
            </a:r>
            <a:r>
              <a:rPr lang="sv-SE" altLang="en-US" sz="2800" dirty="0" err="1"/>
              <a:t>associated</a:t>
            </a:r>
            <a:r>
              <a:rPr lang="sv-SE" altLang="en-US" sz="2800" dirty="0"/>
              <a:t> </a:t>
            </a:r>
            <a:r>
              <a:rPr lang="sv-SE" altLang="en-US" sz="2800" dirty="0" err="1"/>
              <a:t>with</a:t>
            </a:r>
            <a:r>
              <a:rPr lang="sv-SE" altLang="en-US" sz="2800" dirty="0"/>
              <a:t> </a:t>
            </a:r>
            <a:r>
              <a:rPr lang="sv-SE" altLang="en-US" sz="2800" dirty="0" err="1"/>
              <a:t>both</a:t>
            </a:r>
            <a:r>
              <a:rPr lang="sv-SE" altLang="en-US" sz="2800" dirty="0"/>
              <a:t> </a:t>
            </a:r>
            <a:r>
              <a:rPr lang="sv-SE" altLang="en-US" sz="2800" dirty="0" err="1"/>
              <a:t>cardiovascular</a:t>
            </a:r>
            <a:r>
              <a:rPr lang="sv-SE" altLang="en-US" sz="2800" dirty="0"/>
              <a:t> and </a:t>
            </a:r>
            <a:r>
              <a:rPr lang="sv-SE" altLang="en-US" sz="2800" dirty="0" err="1"/>
              <a:t>limb</a:t>
            </a:r>
            <a:r>
              <a:rPr lang="sv-SE" altLang="en-US" sz="2800" dirty="0"/>
              <a:t> </a:t>
            </a:r>
            <a:r>
              <a:rPr lang="sv-SE" altLang="en-US" sz="2800" dirty="0" err="1"/>
              <a:t>morbidity</a:t>
            </a:r>
            <a:r>
              <a:rPr lang="sv-SE" altLang="en-US" sz="2800" dirty="0"/>
              <a:t> and </a:t>
            </a:r>
            <a:r>
              <a:rPr lang="sv-SE" altLang="en-US" sz="2800" dirty="0" err="1"/>
              <a:t>mortality</a:t>
            </a:r>
            <a:r>
              <a:rPr lang="sv-SE" altLang="en-US" sz="2800" dirty="0"/>
              <a:t>.</a:t>
            </a:r>
          </a:p>
          <a:p>
            <a:pPr>
              <a:tabLst>
                <a:tab pos="3470275" algn="l"/>
              </a:tabLst>
            </a:pPr>
            <a:r>
              <a:rPr lang="en-US" sz="2800" b="1" dirty="0">
                <a:solidFill>
                  <a:schemeClr val="tx2"/>
                </a:solidFill>
              </a:rPr>
              <a:t>Antiplatelet therapy is recommended for all patients with PAD.</a:t>
            </a:r>
          </a:p>
        </p:txBody>
      </p:sp>
      <p:sp>
        <p:nvSpPr>
          <p:cNvPr id="2" name="TextBox 1"/>
          <p:cNvSpPr txBox="1"/>
          <p:nvPr/>
        </p:nvSpPr>
        <p:spPr>
          <a:xfrm>
            <a:off x="2362200" y="6324600"/>
            <a:ext cx="6858000" cy="369332"/>
          </a:xfrm>
          <a:prstGeom prst="rect">
            <a:avLst/>
          </a:prstGeom>
          <a:noFill/>
        </p:spPr>
        <p:txBody>
          <a:bodyPr wrap="square" rtlCol="0">
            <a:spAutoFit/>
          </a:bodyPr>
          <a:lstStyle/>
          <a:p>
            <a:r>
              <a:rPr lang="en-US" baseline="30000" dirty="0"/>
              <a:t>1</a:t>
            </a:r>
            <a:r>
              <a:rPr lang="en-US" dirty="0"/>
              <a:t> </a:t>
            </a:r>
            <a:r>
              <a:rPr lang="en-US" dirty="0" err="1"/>
              <a:t>Fowkes</a:t>
            </a:r>
            <a:r>
              <a:rPr lang="en-US" dirty="0"/>
              <a:t> </a:t>
            </a:r>
            <a:r>
              <a:rPr lang="fr-FR" dirty="0"/>
              <a:t>382(9901):1329-40.</a:t>
            </a:r>
            <a:r>
              <a:rPr lang="en-US" dirty="0"/>
              <a:t>Lancet 2013</a:t>
            </a:r>
          </a:p>
        </p:txBody>
      </p:sp>
    </p:spTree>
    <p:extLst>
      <p:ext uri="{BB962C8B-B14F-4D97-AF65-F5344CB8AC3E}">
        <p14:creationId xmlns:p14="http://schemas.microsoft.com/office/powerpoint/2010/main" val="1078341218"/>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r>
              <a:rPr lang="en-US" altLang="en-US" dirty="0"/>
              <a:t>Baseline Characteristics</a:t>
            </a:r>
            <a:r>
              <a:rPr lang="en-US" altLang="en-US" sz="2400" dirty="0"/>
              <a:t/>
            </a:r>
            <a:br>
              <a:rPr lang="en-US" altLang="en-US" sz="2400" dirty="0"/>
            </a:br>
            <a:r>
              <a:rPr lang="en-US" altLang="en-US" sz="2400" dirty="0"/>
              <a:t>Patients with Prior Revascularization According to Treatment Group</a:t>
            </a:r>
          </a:p>
        </p:txBody>
      </p:sp>
      <p:sp>
        <p:nvSpPr>
          <p:cNvPr id="5" name="Rectangle 4"/>
          <p:cNvSpPr/>
          <p:nvPr/>
        </p:nvSpPr>
        <p:spPr>
          <a:xfrm>
            <a:off x="969264" y="6400800"/>
            <a:ext cx="10155935" cy="341632"/>
          </a:xfrm>
          <a:prstGeom prst="rect">
            <a:avLst/>
          </a:prstGeom>
          <a:noFill/>
          <a:ln>
            <a:noFill/>
          </a:ln>
        </p:spPr>
        <p:txBody>
          <a:bodyPr wrap="square" lIns="0" tIns="91440" rIns="0" bIns="0">
            <a:spAutoFit/>
          </a:bodyPr>
          <a:lstStyle/>
          <a:p>
            <a:pPr>
              <a:lnSpc>
                <a:spcPct val="90000"/>
              </a:lnSpc>
              <a:spcBef>
                <a:spcPts val="300"/>
              </a:spcBef>
            </a:pPr>
            <a:r>
              <a:rPr lang="en-US" sz="900" b="0" dirty="0">
                <a:solidFill>
                  <a:srgbClr val="000000"/>
                </a:solidFill>
                <a:latin typeface="Calibri"/>
              </a:rPr>
              <a:t>*ABI calculated from site-reported measurements in the CRF, calculated as average of enrollment and randomization ABI (or TBI) measurements (lowest of right and left ABIs (or TBIs)). †Some patients enrolled based on ABI criteria were later noted to have undergone prior revascularization. Since they were enrolled based on this criterion, they were analyzed as part of this group. ABI indicates ankle-brachial index.</a:t>
            </a:r>
          </a:p>
        </p:txBody>
      </p:sp>
      <p:graphicFrame>
        <p:nvGraphicFramePr>
          <p:cNvPr id="6" name="Content Placeholder 3"/>
          <p:cNvGraphicFramePr>
            <a:graphicFrameLocks/>
          </p:cNvGraphicFramePr>
          <p:nvPr>
            <p:extLst>
              <p:ext uri="{D42A27DB-BD31-4B8C-83A1-F6EECF244321}">
                <p14:modId xmlns:p14="http://schemas.microsoft.com/office/powerpoint/2010/main" val="1047327814"/>
              </p:ext>
            </p:extLst>
          </p:nvPr>
        </p:nvGraphicFramePr>
        <p:xfrm>
          <a:off x="987546" y="1371600"/>
          <a:ext cx="10137654" cy="1602001"/>
        </p:xfrm>
        <a:graphic>
          <a:graphicData uri="http://schemas.openxmlformats.org/drawingml/2006/table">
            <a:tbl>
              <a:tblPr firstRow="1" bandRow="1">
                <a:tableStyleId>{616DA210-FB5B-4158-B5E0-FEB733F419BA}</a:tableStyleId>
              </a:tblPr>
              <a:tblGrid>
                <a:gridCol w="4364736">
                  <a:extLst>
                    <a:ext uri="{9D8B030D-6E8A-4147-A177-3AD203B41FA5}">
                      <a16:colId xmlns:a16="http://schemas.microsoft.com/office/drawing/2014/main" xmlns="" val="20000"/>
                    </a:ext>
                  </a:extLst>
                </a:gridCol>
                <a:gridCol w="1676400">
                  <a:extLst>
                    <a:ext uri="{9D8B030D-6E8A-4147-A177-3AD203B41FA5}">
                      <a16:colId xmlns:a16="http://schemas.microsoft.com/office/drawing/2014/main" xmlns="" val="20001"/>
                    </a:ext>
                  </a:extLst>
                </a:gridCol>
                <a:gridCol w="1600200">
                  <a:extLst>
                    <a:ext uri="{9D8B030D-6E8A-4147-A177-3AD203B41FA5}">
                      <a16:colId xmlns:a16="http://schemas.microsoft.com/office/drawing/2014/main" xmlns="" val="20002"/>
                    </a:ext>
                  </a:extLst>
                </a:gridCol>
                <a:gridCol w="762000">
                  <a:extLst>
                    <a:ext uri="{9D8B030D-6E8A-4147-A177-3AD203B41FA5}">
                      <a16:colId xmlns:a16="http://schemas.microsoft.com/office/drawing/2014/main" xmlns="" val="20003"/>
                    </a:ext>
                  </a:extLst>
                </a:gridCol>
                <a:gridCol w="1734318">
                  <a:extLst>
                    <a:ext uri="{9D8B030D-6E8A-4147-A177-3AD203B41FA5}">
                      <a16:colId xmlns:a16="http://schemas.microsoft.com/office/drawing/2014/main" xmlns="" val="20004"/>
                    </a:ext>
                  </a:extLst>
                </a:gridCol>
              </a:tblGrid>
              <a:tr h="663550">
                <a:tc>
                  <a:txBody>
                    <a:bodyPr/>
                    <a:lstStyle/>
                    <a:p>
                      <a:pPr>
                        <a:lnSpc>
                          <a:spcPts val="2000"/>
                        </a:lnSpc>
                      </a:pPr>
                      <a:endParaRPr lang="en-US" sz="1600" dirty="0">
                        <a:solidFill>
                          <a:schemeClr val="bg2"/>
                        </a:solidFill>
                        <a:latin typeface="+mn-lt"/>
                      </a:endParaRPr>
                    </a:p>
                  </a:txBody>
                  <a:tcPr marL="97769" marR="97769"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algn="ctr">
                        <a:lnSpc>
                          <a:spcPts val="2000"/>
                        </a:lnSpc>
                        <a:spcBef>
                          <a:spcPts val="0"/>
                        </a:spcBef>
                        <a:spcAft>
                          <a:spcPts val="0"/>
                        </a:spcAft>
                      </a:pPr>
                      <a:r>
                        <a:rPr lang="en-US" sz="1600" dirty="0">
                          <a:solidFill>
                            <a:schemeClr val="bg2"/>
                          </a:solidFill>
                          <a:effectLst/>
                          <a:latin typeface="+mn-lt"/>
                        </a:rPr>
                        <a:t>Prior </a:t>
                      </a:r>
                      <a:r>
                        <a:rPr lang="en-US" sz="1600" dirty="0" err="1">
                          <a:solidFill>
                            <a:schemeClr val="bg2"/>
                          </a:solidFill>
                          <a:effectLst/>
                          <a:latin typeface="+mn-lt"/>
                        </a:rPr>
                        <a:t>Revasc</a:t>
                      </a:r>
                      <a:r>
                        <a:rPr lang="en-US" sz="1600" dirty="0">
                          <a:solidFill>
                            <a:schemeClr val="bg2"/>
                          </a:solidFill>
                          <a:effectLst/>
                          <a:latin typeface="+mn-lt"/>
                        </a:rPr>
                        <a:t>.</a:t>
                      </a:r>
                      <a:br>
                        <a:rPr lang="en-US" sz="1600" dirty="0">
                          <a:solidFill>
                            <a:schemeClr val="bg2"/>
                          </a:solidFill>
                          <a:effectLst/>
                          <a:latin typeface="+mn-lt"/>
                        </a:rPr>
                      </a:br>
                      <a:r>
                        <a:rPr lang="en-US" sz="1600" b="0" dirty="0">
                          <a:solidFill>
                            <a:schemeClr val="bg2"/>
                          </a:solidFill>
                          <a:effectLst/>
                          <a:latin typeface="+mn-lt"/>
                        </a:rPr>
                        <a:t>(N=7875)</a:t>
                      </a:r>
                      <a:endParaRPr lang="en-US" sz="1600" b="0" dirty="0">
                        <a:solidFill>
                          <a:schemeClr val="bg2"/>
                        </a:solidFill>
                        <a:effectLst/>
                        <a:latin typeface="+mn-lt"/>
                        <a:ea typeface="Calibri" charset="0"/>
                        <a:cs typeface="Times New Roman" charset="0"/>
                      </a:endParaRPr>
                    </a:p>
                  </a:txBody>
                  <a:tcPr marL="97769" marR="9776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algn="ctr">
                        <a:lnSpc>
                          <a:spcPts val="2000"/>
                        </a:lnSpc>
                        <a:spcBef>
                          <a:spcPts val="0"/>
                        </a:spcBef>
                        <a:spcAft>
                          <a:spcPts val="0"/>
                        </a:spcAft>
                      </a:pPr>
                      <a:r>
                        <a:rPr lang="en-US" sz="1600" dirty="0">
                          <a:solidFill>
                            <a:schemeClr val="bg2"/>
                          </a:solidFill>
                          <a:effectLst/>
                          <a:latin typeface="+mn-lt"/>
                        </a:rPr>
                        <a:t>ABI</a:t>
                      </a:r>
                      <a:br>
                        <a:rPr lang="en-US" sz="1600" dirty="0">
                          <a:solidFill>
                            <a:schemeClr val="bg2"/>
                          </a:solidFill>
                          <a:effectLst/>
                          <a:latin typeface="+mn-lt"/>
                        </a:rPr>
                      </a:br>
                      <a:r>
                        <a:rPr lang="en-US" sz="1600" b="0" dirty="0">
                          <a:solidFill>
                            <a:schemeClr val="bg2"/>
                          </a:solidFill>
                          <a:effectLst/>
                          <a:latin typeface="+mn-lt"/>
                        </a:rPr>
                        <a:t>(N=6010)</a:t>
                      </a:r>
                      <a:endParaRPr lang="en-US" sz="1600" b="0" dirty="0">
                        <a:solidFill>
                          <a:schemeClr val="bg2"/>
                        </a:solidFill>
                        <a:effectLst/>
                        <a:latin typeface="+mn-lt"/>
                        <a:ea typeface="Calibri" charset="0"/>
                        <a:cs typeface="Times New Roman" charset="0"/>
                      </a:endParaRPr>
                    </a:p>
                  </a:txBody>
                  <a:tcPr marL="97769" marR="9776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algn="ctr">
                        <a:lnSpc>
                          <a:spcPts val="2000"/>
                        </a:lnSpc>
                        <a:spcBef>
                          <a:spcPts val="0"/>
                        </a:spcBef>
                        <a:spcAft>
                          <a:spcPts val="0"/>
                        </a:spcAft>
                      </a:pPr>
                      <a:r>
                        <a:rPr lang="en-US" sz="1600" b="1">
                          <a:solidFill>
                            <a:schemeClr val="bg2"/>
                          </a:solidFill>
                          <a:effectLst/>
                          <a:latin typeface="+mn-lt"/>
                          <a:ea typeface="Calibri" charset="0"/>
                          <a:cs typeface="Times New Roman" charset="0"/>
                        </a:rPr>
                        <a:t>P </a:t>
                      </a:r>
                      <a:br>
                        <a:rPr lang="en-US" sz="1600" b="1">
                          <a:solidFill>
                            <a:schemeClr val="bg2"/>
                          </a:solidFill>
                          <a:effectLst/>
                          <a:latin typeface="+mn-lt"/>
                          <a:ea typeface="Calibri" charset="0"/>
                          <a:cs typeface="Times New Roman" charset="0"/>
                        </a:rPr>
                      </a:br>
                      <a:r>
                        <a:rPr lang="en-US" sz="1600" b="1">
                          <a:solidFill>
                            <a:schemeClr val="bg2"/>
                          </a:solidFill>
                          <a:effectLst/>
                          <a:latin typeface="+mn-lt"/>
                          <a:ea typeface="Calibri" charset="0"/>
                          <a:cs typeface="Times New Roman" charset="0"/>
                        </a:rPr>
                        <a:t>Value</a:t>
                      </a:r>
                    </a:p>
                  </a:txBody>
                  <a:tcPr marL="97769" marR="9776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indent="0" algn="ctr" defTabSz="914400" rtl="0" eaLnBrk="1" fontAlgn="auto" latinLnBrk="0" hangingPunct="1">
                        <a:lnSpc>
                          <a:spcPts val="2000"/>
                        </a:lnSpc>
                        <a:spcBef>
                          <a:spcPts val="0"/>
                        </a:spcBef>
                        <a:spcAft>
                          <a:spcPts val="0"/>
                        </a:spcAft>
                        <a:buClrTx/>
                        <a:buSzTx/>
                        <a:buFontTx/>
                        <a:buNone/>
                        <a:tabLst/>
                        <a:defRPr/>
                      </a:pPr>
                      <a:r>
                        <a:rPr lang="en-US" sz="1600">
                          <a:solidFill>
                            <a:schemeClr val="bg2"/>
                          </a:solidFill>
                          <a:effectLst/>
                          <a:latin typeface="+mn-lt"/>
                        </a:rPr>
                        <a:t>Total EUCLID Pop.</a:t>
                      </a:r>
                      <a:br>
                        <a:rPr lang="en-US" sz="1600">
                          <a:solidFill>
                            <a:schemeClr val="bg2"/>
                          </a:solidFill>
                          <a:effectLst/>
                          <a:latin typeface="+mn-lt"/>
                        </a:rPr>
                      </a:br>
                      <a:r>
                        <a:rPr lang="en-US" sz="1600" b="0">
                          <a:solidFill>
                            <a:schemeClr val="bg2"/>
                          </a:solidFill>
                          <a:effectLst/>
                          <a:latin typeface="+mn-lt"/>
                        </a:rPr>
                        <a:t>(N=13,885)</a:t>
                      </a:r>
                      <a:endParaRPr lang="en-US" sz="1600" b="0">
                        <a:solidFill>
                          <a:schemeClr val="bg2"/>
                        </a:solidFill>
                        <a:effectLst/>
                        <a:latin typeface="+mn-lt"/>
                        <a:ea typeface="Calibri" charset="0"/>
                        <a:cs typeface="Times New Roman" charset="0"/>
                      </a:endParaRPr>
                    </a:p>
                  </a:txBody>
                  <a:tcPr marL="97769" marR="9776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xmlns="" val="10000"/>
                  </a:ext>
                </a:extLst>
              </a:tr>
              <a:tr h="312817">
                <a:tc>
                  <a:txBody>
                    <a:bodyPr/>
                    <a:lstStyle/>
                    <a:p>
                      <a:pPr marL="0" marR="0">
                        <a:lnSpc>
                          <a:spcPts val="1800"/>
                        </a:lnSpc>
                        <a:spcBef>
                          <a:spcPts val="0"/>
                        </a:spcBef>
                        <a:spcAft>
                          <a:spcPts val="0"/>
                        </a:spcAft>
                      </a:pPr>
                      <a:r>
                        <a:rPr lang="en-US" sz="1600" b="1" dirty="0">
                          <a:solidFill>
                            <a:schemeClr val="bg1"/>
                          </a:solidFill>
                          <a:effectLst/>
                          <a:latin typeface="Calibri" charset="0"/>
                          <a:ea typeface="Calibri" charset="0"/>
                          <a:cs typeface="Arial" charset="0"/>
                        </a:rPr>
                        <a:t>Age</a:t>
                      </a:r>
                      <a:r>
                        <a:rPr lang="en-US" sz="1600" dirty="0">
                          <a:solidFill>
                            <a:schemeClr val="bg1"/>
                          </a:solidFill>
                          <a:effectLst/>
                          <a:latin typeface="Calibri" charset="0"/>
                          <a:ea typeface="Calibri" charset="0"/>
                          <a:cs typeface="Arial" charset="0"/>
                        </a:rPr>
                        <a:t>, median (25th, 75th), </a:t>
                      </a:r>
                      <a:r>
                        <a:rPr lang="en-US" sz="1600" dirty="0" err="1">
                          <a:solidFill>
                            <a:schemeClr val="bg1"/>
                          </a:solidFill>
                          <a:effectLst/>
                          <a:latin typeface="Calibri" charset="0"/>
                          <a:ea typeface="Calibri" charset="0"/>
                          <a:cs typeface="Arial" charset="0"/>
                        </a:rPr>
                        <a:t>yrs</a:t>
                      </a:r>
                      <a:endParaRPr lang="en-US" sz="1100" dirty="0">
                        <a:solidFill>
                          <a:schemeClr val="bg1"/>
                        </a:solidFill>
                        <a:effectLst/>
                        <a:latin typeface="Calibri" charset="0"/>
                        <a:ea typeface="Calibri" charset="0"/>
                        <a:cs typeface="Times New Roman" charset="0"/>
                      </a:endParaRPr>
                    </a:p>
                  </a:txBody>
                  <a:tcPr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ts val="1800"/>
                        </a:lnSpc>
                        <a:spcBef>
                          <a:spcPts val="0"/>
                        </a:spcBef>
                        <a:spcAft>
                          <a:spcPts val="0"/>
                        </a:spcAft>
                      </a:pPr>
                      <a:r>
                        <a:rPr lang="en-US" sz="1600" dirty="0">
                          <a:solidFill>
                            <a:schemeClr val="bg1"/>
                          </a:solidFill>
                          <a:effectLst/>
                          <a:latin typeface="Calibri" charset="0"/>
                          <a:ea typeface="Calibri" charset="0"/>
                          <a:cs typeface="Arial" charset="0"/>
                        </a:rPr>
                        <a:t>66.0 (60.0,72.0)</a:t>
                      </a:r>
                      <a:endParaRPr lang="en-US" sz="1100" dirty="0">
                        <a:solidFill>
                          <a:schemeClr val="bg1"/>
                        </a:solidFill>
                        <a:effectLst/>
                        <a:latin typeface="Calibri" charset="0"/>
                        <a:ea typeface="Calibri" charset="0"/>
                        <a:cs typeface="Times New Roman" charset="0"/>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ts val="1800"/>
                        </a:lnSpc>
                        <a:spcBef>
                          <a:spcPts val="0"/>
                        </a:spcBef>
                        <a:spcAft>
                          <a:spcPts val="0"/>
                        </a:spcAft>
                      </a:pPr>
                      <a:r>
                        <a:rPr lang="en-US" sz="1600" dirty="0">
                          <a:solidFill>
                            <a:schemeClr val="bg1"/>
                          </a:solidFill>
                          <a:effectLst/>
                          <a:latin typeface="Calibri" charset="0"/>
                          <a:ea typeface="Calibri" charset="0"/>
                          <a:cs typeface="Arial" charset="0"/>
                        </a:rPr>
                        <a:t>66.0 (61.0,73.0)</a:t>
                      </a:r>
                      <a:endParaRPr lang="en-US" sz="1100" dirty="0">
                        <a:solidFill>
                          <a:schemeClr val="bg1"/>
                        </a:solidFill>
                        <a:effectLst/>
                        <a:latin typeface="Calibri" charset="0"/>
                        <a:ea typeface="Calibri" charset="0"/>
                        <a:cs typeface="Times New Roman" charset="0"/>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ts val="1800"/>
                        </a:lnSpc>
                        <a:spcBef>
                          <a:spcPts val="0"/>
                        </a:spcBef>
                        <a:spcAft>
                          <a:spcPts val="0"/>
                        </a:spcAft>
                      </a:pPr>
                      <a:r>
                        <a:rPr lang="en-US" sz="1600" dirty="0">
                          <a:solidFill>
                            <a:schemeClr val="bg1"/>
                          </a:solidFill>
                          <a:effectLst/>
                          <a:latin typeface="Calibri" charset="0"/>
                          <a:ea typeface="Calibri" charset="0"/>
                          <a:cs typeface="Arial" charset="0"/>
                        </a:rPr>
                        <a:t>&lt;.001</a:t>
                      </a:r>
                      <a:endParaRPr lang="en-US" sz="1100" dirty="0">
                        <a:solidFill>
                          <a:schemeClr val="bg1"/>
                        </a:solidFill>
                        <a:effectLst/>
                        <a:latin typeface="Calibri" charset="0"/>
                        <a:ea typeface="Calibri" charset="0"/>
                        <a:cs typeface="Times New Roman" charset="0"/>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ts val="1800"/>
                        </a:lnSpc>
                        <a:spcBef>
                          <a:spcPts val="0"/>
                        </a:spcBef>
                        <a:spcAft>
                          <a:spcPts val="0"/>
                        </a:spcAft>
                      </a:pPr>
                      <a:r>
                        <a:rPr lang="en-US" sz="1600" dirty="0">
                          <a:solidFill>
                            <a:schemeClr val="bg1"/>
                          </a:solidFill>
                          <a:effectLst/>
                          <a:latin typeface="Calibri" charset="0"/>
                          <a:ea typeface="Calibri" charset="0"/>
                          <a:cs typeface="Arial" charset="0"/>
                        </a:rPr>
                        <a:t>66.0 (60.0,73.0)</a:t>
                      </a:r>
                      <a:endParaRPr lang="en-US" sz="1100" dirty="0">
                        <a:solidFill>
                          <a:schemeClr val="bg1"/>
                        </a:solidFill>
                        <a:effectLst/>
                        <a:latin typeface="Calibri" charset="0"/>
                        <a:ea typeface="Calibri" charset="0"/>
                        <a:cs typeface="Times New Roman" charset="0"/>
                      </a:endParaRPr>
                    </a:p>
                  </a:txBody>
                  <a:tcPr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1"/>
                  </a:ext>
                </a:extLst>
              </a:tr>
              <a:tr h="312817">
                <a:tc>
                  <a:txBody>
                    <a:bodyPr/>
                    <a:lstStyle/>
                    <a:p>
                      <a:pPr marL="0" marR="0">
                        <a:lnSpc>
                          <a:spcPts val="1800"/>
                        </a:lnSpc>
                        <a:spcBef>
                          <a:spcPts val="0"/>
                        </a:spcBef>
                        <a:spcAft>
                          <a:spcPts val="0"/>
                        </a:spcAft>
                      </a:pPr>
                      <a:r>
                        <a:rPr lang="en-US" sz="1600" b="1" dirty="0">
                          <a:solidFill>
                            <a:schemeClr val="bg1"/>
                          </a:solidFill>
                          <a:effectLst/>
                          <a:latin typeface="Calibri" charset="0"/>
                          <a:ea typeface="Calibri" charset="0"/>
                          <a:cs typeface="Arial" charset="0"/>
                        </a:rPr>
                        <a:t>Female sex</a:t>
                      </a:r>
                      <a:r>
                        <a:rPr lang="en-US" sz="1600" dirty="0">
                          <a:solidFill>
                            <a:schemeClr val="bg1"/>
                          </a:solidFill>
                          <a:effectLst/>
                          <a:latin typeface="Calibri" charset="0"/>
                          <a:ea typeface="Calibri" charset="0"/>
                          <a:cs typeface="Arial" charset="0"/>
                        </a:rPr>
                        <a:t>, no. (%)</a:t>
                      </a:r>
                      <a:endParaRPr lang="en-US" sz="1100" dirty="0">
                        <a:solidFill>
                          <a:schemeClr val="bg1"/>
                        </a:solidFill>
                        <a:effectLst/>
                        <a:latin typeface="Calibri" charset="0"/>
                        <a:ea typeface="Calibri" charset="0"/>
                        <a:cs typeface="Times New Roman" charset="0"/>
                      </a:endParaRPr>
                    </a:p>
                  </a:txBody>
                  <a:tcPr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algn="ctr">
                        <a:lnSpc>
                          <a:spcPts val="1800"/>
                        </a:lnSpc>
                        <a:spcBef>
                          <a:spcPts val="0"/>
                        </a:spcBef>
                        <a:spcAft>
                          <a:spcPts val="0"/>
                        </a:spcAft>
                      </a:pPr>
                      <a:r>
                        <a:rPr lang="en-US" sz="1600" dirty="0">
                          <a:solidFill>
                            <a:schemeClr val="bg1"/>
                          </a:solidFill>
                          <a:effectLst/>
                          <a:latin typeface="Calibri" charset="0"/>
                          <a:ea typeface="Calibri" charset="0"/>
                          <a:cs typeface="Arial" charset="0"/>
                        </a:rPr>
                        <a:t>2129 (27.0)</a:t>
                      </a:r>
                      <a:endParaRPr lang="en-US" sz="1100" dirty="0">
                        <a:solidFill>
                          <a:schemeClr val="bg1"/>
                        </a:solidFill>
                        <a:effectLst/>
                        <a:latin typeface="Calibri" charset="0"/>
                        <a:ea typeface="Calibri" charset="0"/>
                        <a:cs typeface="Times New Roman" charset="0"/>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algn="ctr">
                        <a:lnSpc>
                          <a:spcPts val="1800"/>
                        </a:lnSpc>
                        <a:spcBef>
                          <a:spcPts val="0"/>
                        </a:spcBef>
                        <a:spcAft>
                          <a:spcPts val="0"/>
                        </a:spcAft>
                      </a:pPr>
                      <a:r>
                        <a:rPr lang="en-US" sz="1600" dirty="0">
                          <a:solidFill>
                            <a:schemeClr val="bg1"/>
                          </a:solidFill>
                          <a:effectLst/>
                          <a:latin typeface="Calibri" charset="0"/>
                          <a:ea typeface="Calibri" charset="0"/>
                          <a:cs typeface="Arial" charset="0"/>
                        </a:rPr>
                        <a:t>1759 (29.3)</a:t>
                      </a:r>
                      <a:endParaRPr lang="en-US" sz="1100" dirty="0">
                        <a:solidFill>
                          <a:schemeClr val="bg1"/>
                        </a:solidFill>
                        <a:effectLst/>
                        <a:latin typeface="Calibri" charset="0"/>
                        <a:ea typeface="Calibri" charset="0"/>
                        <a:cs typeface="Times New Roman" charset="0"/>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algn="ctr">
                        <a:lnSpc>
                          <a:spcPts val="1800"/>
                        </a:lnSpc>
                        <a:spcBef>
                          <a:spcPts val="0"/>
                        </a:spcBef>
                        <a:spcAft>
                          <a:spcPts val="0"/>
                        </a:spcAft>
                      </a:pPr>
                      <a:r>
                        <a:rPr lang="en-US" sz="1600" dirty="0">
                          <a:solidFill>
                            <a:schemeClr val="bg1"/>
                          </a:solidFill>
                          <a:effectLst/>
                          <a:latin typeface="Calibri" charset="0"/>
                          <a:ea typeface="Calibri" charset="0"/>
                          <a:cs typeface="Arial" charset="0"/>
                        </a:rPr>
                        <a:t>0.004</a:t>
                      </a:r>
                      <a:endParaRPr lang="en-US" sz="1100" dirty="0">
                        <a:solidFill>
                          <a:schemeClr val="bg1"/>
                        </a:solidFill>
                        <a:effectLst/>
                        <a:latin typeface="Calibri" charset="0"/>
                        <a:ea typeface="Calibri" charset="0"/>
                        <a:cs typeface="Times New Roman" charset="0"/>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algn="ctr">
                        <a:lnSpc>
                          <a:spcPts val="1800"/>
                        </a:lnSpc>
                        <a:spcBef>
                          <a:spcPts val="0"/>
                        </a:spcBef>
                        <a:spcAft>
                          <a:spcPts val="0"/>
                        </a:spcAft>
                      </a:pPr>
                      <a:r>
                        <a:rPr lang="en-US" sz="1600" dirty="0">
                          <a:solidFill>
                            <a:schemeClr val="bg1"/>
                          </a:solidFill>
                          <a:effectLst/>
                          <a:latin typeface="Calibri" charset="0"/>
                          <a:ea typeface="Calibri" charset="0"/>
                          <a:cs typeface="Arial" charset="0"/>
                        </a:rPr>
                        <a:t>3888 (28.0)</a:t>
                      </a:r>
                      <a:endParaRPr lang="en-US" sz="1100" dirty="0">
                        <a:solidFill>
                          <a:schemeClr val="bg1"/>
                        </a:solidFill>
                        <a:effectLst/>
                        <a:latin typeface="Calibri" charset="0"/>
                        <a:ea typeface="Calibri" charset="0"/>
                        <a:cs typeface="Times New Roman" charset="0"/>
                      </a:endParaRPr>
                    </a:p>
                  </a:txBody>
                  <a:tcPr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xmlns="" val="10002"/>
                  </a:ext>
                </a:extLst>
              </a:tr>
              <a:tr h="312817">
                <a:tc>
                  <a:txBody>
                    <a:bodyPr/>
                    <a:lstStyle/>
                    <a:p>
                      <a:pPr marL="0" marR="0">
                        <a:lnSpc>
                          <a:spcPts val="1800"/>
                        </a:lnSpc>
                        <a:spcBef>
                          <a:spcPts val="0"/>
                        </a:spcBef>
                        <a:spcAft>
                          <a:spcPts val="0"/>
                        </a:spcAft>
                      </a:pPr>
                      <a:r>
                        <a:rPr lang="en-US" sz="1600" b="1" dirty="0">
                          <a:solidFill>
                            <a:schemeClr val="bg1"/>
                          </a:solidFill>
                          <a:effectLst/>
                          <a:latin typeface="Calibri" charset="0"/>
                          <a:ea typeface="Calibri" charset="0"/>
                          <a:cs typeface="Arial" charset="0"/>
                        </a:rPr>
                        <a:t>Weight</a:t>
                      </a:r>
                      <a:r>
                        <a:rPr lang="en-US" sz="1600" dirty="0">
                          <a:solidFill>
                            <a:schemeClr val="bg1"/>
                          </a:solidFill>
                          <a:effectLst/>
                          <a:latin typeface="Calibri" charset="0"/>
                          <a:ea typeface="Calibri" charset="0"/>
                          <a:cs typeface="Arial" charset="0"/>
                        </a:rPr>
                        <a:t>, median (25th, 75th), kg</a:t>
                      </a:r>
                      <a:endParaRPr lang="en-US" sz="1100" dirty="0">
                        <a:solidFill>
                          <a:schemeClr val="bg1"/>
                        </a:solidFill>
                        <a:effectLst/>
                        <a:latin typeface="Calibri" charset="0"/>
                        <a:ea typeface="Calibri" charset="0"/>
                        <a:cs typeface="Times New Roman" charset="0"/>
                      </a:endParaRPr>
                    </a:p>
                  </a:txBody>
                  <a:tcPr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ts val="1800"/>
                        </a:lnSpc>
                        <a:spcBef>
                          <a:spcPts val="0"/>
                        </a:spcBef>
                        <a:spcAft>
                          <a:spcPts val="0"/>
                        </a:spcAft>
                      </a:pPr>
                      <a:r>
                        <a:rPr lang="en-US" sz="1600" dirty="0">
                          <a:solidFill>
                            <a:schemeClr val="bg1"/>
                          </a:solidFill>
                          <a:effectLst/>
                          <a:latin typeface="Calibri" charset="0"/>
                          <a:ea typeface="Calibri" charset="0"/>
                          <a:cs typeface="Arial" charset="0"/>
                        </a:rPr>
                        <a:t>76.0 (65.5, 88.0)</a:t>
                      </a:r>
                      <a:endParaRPr lang="en-US" sz="1100" dirty="0">
                        <a:solidFill>
                          <a:schemeClr val="bg1"/>
                        </a:solidFill>
                        <a:effectLst/>
                        <a:latin typeface="Calibri" charset="0"/>
                        <a:ea typeface="Calibri" charset="0"/>
                        <a:cs typeface="Times New Roman" charset="0"/>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ts val="1800"/>
                        </a:lnSpc>
                        <a:spcBef>
                          <a:spcPts val="0"/>
                        </a:spcBef>
                        <a:spcAft>
                          <a:spcPts val="0"/>
                        </a:spcAft>
                      </a:pPr>
                      <a:r>
                        <a:rPr lang="en-US" sz="1600" dirty="0">
                          <a:solidFill>
                            <a:schemeClr val="bg1"/>
                          </a:solidFill>
                          <a:effectLst/>
                          <a:latin typeface="Calibri" charset="0"/>
                          <a:ea typeface="Calibri" charset="0"/>
                          <a:cs typeface="Arial" charset="0"/>
                        </a:rPr>
                        <a:t>77.0 (67.0, 88.0)</a:t>
                      </a:r>
                      <a:endParaRPr lang="en-US" sz="1100" dirty="0">
                        <a:solidFill>
                          <a:schemeClr val="bg1"/>
                        </a:solidFill>
                        <a:effectLst/>
                        <a:latin typeface="Calibri" charset="0"/>
                        <a:ea typeface="Calibri" charset="0"/>
                        <a:cs typeface="Times New Roman" charset="0"/>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ts val="1800"/>
                        </a:lnSpc>
                        <a:spcBef>
                          <a:spcPts val="0"/>
                        </a:spcBef>
                        <a:spcAft>
                          <a:spcPts val="0"/>
                        </a:spcAft>
                      </a:pPr>
                      <a:r>
                        <a:rPr lang="en-US" sz="1600" dirty="0">
                          <a:solidFill>
                            <a:schemeClr val="bg1"/>
                          </a:solidFill>
                          <a:effectLst/>
                          <a:latin typeface="Calibri" charset="0"/>
                          <a:ea typeface="Calibri" charset="0"/>
                          <a:cs typeface="Arial" charset="0"/>
                        </a:rPr>
                        <a:t>0.047</a:t>
                      </a:r>
                      <a:endParaRPr lang="en-US" sz="1100" dirty="0">
                        <a:solidFill>
                          <a:schemeClr val="bg1"/>
                        </a:solidFill>
                        <a:effectLst/>
                        <a:latin typeface="Calibri" charset="0"/>
                        <a:ea typeface="Calibri" charset="0"/>
                        <a:cs typeface="Times New Roman" charset="0"/>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ts val="1800"/>
                        </a:lnSpc>
                        <a:spcBef>
                          <a:spcPts val="0"/>
                        </a:spcBef>
                        <a:spcAft>
                          <a:spcPts val="0"/>
                        </a:spcAft>
                      </a:pPr>
                      <a:r>
                        <a:rPr lang="en-US" sz="1600" dirty="0">
                          <a:solidFill>
                            <a:schemeClr val="bg1"/>
                          </a:solidFill>
                          <a:effectLst/>
                          <a:latin typeface="Calibri" charset="0"/>
                          <a:ea typeface="Calibri" charset="0"/>
                          <a:cs typeface="Arial" charset="0"/>
                        </a:rPr>
                        <a:t>76.5 (66.0, 88.0)</a:t>
                      </a:r>
                      <a:endParaRPr lang="en-US" sz="1100" dirty="0">
                        <a:solidFill>
                          <a:schemeClr val="bg1"/>
                        </a:solidFill>
                        <a:effectLst/>
                        <a:latin typeface="Calibri" charset="0"/>
                        <a:ea typeface="Calibri" charset="0"/>
                        <a:cs typeface="Times New Roman" charset="0"/>
                      </a:endParaRPr>
                    </a:p>
                  </a:txBody>
                  <a:tcPr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3"/>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837978606"/>
              </p:ext>
            </p:extLst>
          </p:nvPr>
        </p:nvGraphicFramePr>
        <p:xfrm>
          <a:off x="987546" y="2971800"/>
          <a:ext cx="10137654" cy="2412000"/>
        </p:xfrm>
        <a:graphic>
          <a:graphicData uri="http://schemas.openxmlformats.org/drawingml/2006/table">
            <a:tbl>
              <a:tblPr firstRow="1" bandRow="1">
                <a:tableStyleId>{616DA210-FB5B-4158-B5E0-FEB733F419BA}</a:tableStyleId>
              </a:tblPr>
              <a:tblGrid>
                <a:gridCol w="4364736">
                  <a:extLst>
                    <a:ext uri="{9D8B030D-6E8A-4147-A177-3AD203B41FA5}">
                      <a16:colId xmlns:a16="http://schemas.microsoft.com/office/drawing/2014/main" xmlns="" val="20000"/>
                    </a:ext>
                  </a:extLst>
                </a:gridCol>
                <a:gridCol w="1676400">
                  <a:extLst>
                    <a:ext uri="{9D8B030D-6E8A-4147-A177-3AD203B41FA5}">
                      <a16:colId xmlns:a16="http://schemas.microsoft.com/office/drawing/2014/main" xmlns="" val="20001"/>
                    </a:ext>
                  </a:extLst>
                </a:gridCol>
                <a:gridCol w="1600200">
                  <a:extLst>
                    <a:ext uri="{9D8B030D-6E8A-4147-A177-3AD203B41FA5}">
                      <a16:colId xmlns:a16="http://schemas.microsoft.com/office/drawing/2014/main" xmlns="" val="20002"/>
                    </a:ext>
                  </a:extLst>
                </a:gridCol>
                <a:gridCol w="762000">
                  <a:extLst>
                    <a:ext uri="{9D8B030D-6E8A-4147-A177-3AD203B41FA5}">
                      <a16:colId xmlns:a16="http://schemas.microsoft.com/office/drawing/2014/main" xmlns="" val="20003"/>
                    </a:ext>
                  </a:extLst>
                </a:gridCol>
                <a:gridCol w="1734318">
                  <a:extLst>
                    <a:ext uri="{9D8B030D-6E8A-4147-A177-3AD203B41FA5}">
                      <a16:colId xmlns:a16="http://schemas.microsoft.com/office/drawing/2014/main" xmlns="" val="20004"/>
                    </a:ext>
                  </a:extLst>
                </a:gridCol>
              </a:tblGrid>
              <a:tr h="301500">
                <a:tc>
                  <a:txBody>
                    <a:bodyPr/>
                    <a:lstStyle/>
                    <a:p>
                      <a:pPr marL="0" marR="0">
                        <a:lnSpc>
                          <a:spcPts val="1500"/>
                        </a:lnSpc>
                        <a:spcBef>
                          <a:spcPts val="0"/>
                        </a:spcBef>
                        <a:spcAft>
                          <a:spcPts val="0"/>
                        </a:spcAft>
                      </a:pPr>
                      <a:r>
                        <a:rPr lang="en-US" sz="1600" b="1" dirty="0">
                          <a:solidFill>
                            <a:srgbClr val="000000"/>
                          </a:solidFill>
                          <a:effectLst/>
                          <a:latin typeface="Calibri" charset="0"/>
                          <a:ea typeface="Calibri" charset="0"/>
                          <a:cs typeface="Arial" charset="0"/>
                        </a:rPr>
                        <a:t>Medical history</a:t>
                      </a:r>
                      <a:r>
                        <a:rPr lang="en-US" sz="1600" dirty="0">
                          <a:solidFill>
                            <a:srgbClr val="000000"/>
                          </a:solidFill>
                          <a:effectLst/>
                          <a:latin typeface="Calibri" charset="0"/>
                          <a:ea typeface="Calibri" charset="0"/>
                          <a:cs typeface="Arial" charset="0"/>
                        </a:rPr>
                        <a:t>, no. (%)</a:t>
                      </a:r>
                      <a:endParaRPr lang="en-US" sz="1100" dirty="0">
                        <a:effectLst/>
                        <a:latin typeface="Calibri" charset="0"/>
                        <a:ea typeface="Calibri" charset="0"/>
                        <a:cs typeface="Times New Roman" charset="0"/>
                      </a:endParaRPr>
                    </a:p>
                  </a:txBody>
                  <a:tcPr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ts val="1500"/>
                        </a:lnSpc>
                        <a:spcBef>
                          <a:spcPts val="0"/>
                        </a:spcBef>
                        <a:spcAft>
                          <a:spcPts val="0"/>
                        </a:spcAft>
                      </a:pPr>
                      <a:r>
                        <a:rPr lang="en-US" sz="1600">
                          <a:solidFill>
                            <a:srgbClr val="4F81BD"/>
                          </a:solidFill>
                          <a:effectLst/>
                          <a:latin typeface="Calibri" charset="0"/>
                          <a:ea typeface="Calibri" charset="0"/>
                          <a:cs typeface="Arial" charset="0"/>
                        </a:rPr>
                        <a:t> </a:t>
                      </a:r>
                      <a:endParaRPr lang="en-US" sz="1100">
                        <a:effectLst/>
                        <a:latin typeface="Calibri" charset="0"/>
                        <a:ea typeface="Calibri" charset="0"/>
                        <a:cs typeface="Times New Roman" charset="0"/>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ts val="1500"/>
                        </a:lnSpc>
                        <a:spcBef>
                          <a:spcPts val="0"/>
                        </a:spcBef>
                        <a:spcAft>
                          <a:spcPts val="0"/>
                        </a:spcAft>
                      </a:pPr>
                      <a:r>
                        <a:rPr lang="en-US" sz="1600">
                          <a:solidFill>
                            <a:srgbClr val="4F81BD"/>
                          </a:solidFill>
                          <a:effectLst/>
                          <a:latin typeface="Calibri" charset="0"/>
                          <a:ea typeface="Calibri" charset="0"/>
                          <a:cs typeface="Arial" charset="0"/>
                        </a:rPr>
                        <a:t> </a:t>
                      </a:r>
                      <a:endParaRPr lang="en-US" sz="1100">
                        <a:effectLst/>
                        <a:latin typeface="Calibri" charset="0"/>
                        <a:ea typeface="Calibri" charset="0"/>
                        <a:cs typeface="Times New Roman" charset="0"/>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ts val="1500"/>
                        </a:lnSpc>
                        <a:spcBef>
                          <a:spcPts val="0"/>
                        </a:spcBef>
                        <a:spcAft>
                          <a:spcPts val="0"/>
                        </a:spcAft>
                      </a:pPr>
                      <a:r>
                        <a:rPr lang="en-US" sz="1600">
                          <a:solidFill>
                            <a:srgbClr val="4F81BD"/>
                          </a:solidFill>
                          <a:effectLst/>
                          <a:latin typeface="Calibri" charset="0"/>
                          <a:ea typeface="Calibri" charset="0"/>
                          <a:cs typeface="Arial" charset="0"/>
                        </a:rPr>
                        <a:t> </a:t>
                      </a:r>
                      <a:endParaRPr lang="en-US" sz="1100">
                        <a:effectLst/>
                        <a:latin typeface="Calibri" charset="0"/>
                        <a:ea typeface="Calibri" charset="0"/>
                        <a:cs typeface="Times New Roman" charset="0"/>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ts val="1500"/>
                        </a:lnSpc>
                        <a:spcBef>
                          <a:spcPts val="0"/>
                        </a:spcBef>
                        <a:spcAft>
                          <a:spcPts val="0"/>
                        </a:spcAft>
                      </a:pPr>
                      <a:r>
                        <a:rPr lang="en-US" sz="1600" dirty="0">
                          <a:solidFill>
                            <a:srgbClr val="4F81BD"/>
                          </a:solidFill>
                          <a:effectLst/>
                          <a:latin typeface="Calibri" charset="0"/>
                          <a:ea typeface="Calibri" charset="0"/>
                          <a:cs typeface="Arial" charset="0"/>
                        </a:rPr>
                        <a:t> </a:t>
                      </a:r>
                      <a:endParaRPr lang="en-US" sz="1100" dirty="0">
                        <a:effectLst/>
                        <a:latin typeface="Calibri" charset="0"/>
                        <a:ea typeface="Calibri" charset="0"/>
                        <a:cs typeface="Times New Roman" charset="0"/>
                      </a:endParaRPr>
                    </a:p>
                  </a:txBody>
                  <a:tcPr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01500">
                <a:tc>
                  <a:txBody>
                    <a:bodyPr/>
                    <a:lstStyle/>
                    <a:p>
                      <a:pPr marL="182880" marR="0">
                        <a:lnSpc>
                          <a:spcPts val="1500"/>
                        </a:lnSpc>
                        <a:spcBef>
                          <a:spcPts val="0"/>
                        </a:spcBef>
                        <a:spcAft>
                          <a:spcPts val="0"/>
                        </a:spcAft>
                      </a:pPr>
                      <a:r>
                        <a:rPr lang="en-US" sz="1600" dirty="0">
                          <a:solidFill>
                            <a:srgbClr val="000000"/>
                          </a:solidFill>
                          <a:effectLst/>
                          <a:latin typeface="Calibri" charset="0"/>
                          <a:ea typeface="Calibri" charset="0"/>
                          <a:cs typeface="Arial" charset="0"/>
                        </a:rPr>
                        <a:t>History of stroke</a:t>
                      </a:r>
                      <a:endParaRPr lang="en-US" sz="1100" dirty="0">
                        <a:effectLst/>
                        <a:latin typeface="Calibri" charset="0"/>
                        <a:ea typeface="Calibri" charset="0"/>
                        <a:cs typeface="Times New Roman" charset="0"/>
                      </a:endParaRPr>
                    </a:p>
                  </a:txBody>
                  <a:tcPr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ts val="1500"/>
                        </a:lnSpc>
                        <a:spcBef>
                          <a:spcPts val="0"/>
                        </a:spcBef>
                        <a:spcAft>
                          <a:spcPts val="0"/>
                        </a:spcAft>
                      </a:pPr>
                      <a:r>
                        <a:rPr lang="en-US" sz="1600" dirty="0">
                          <a:solidFill>
                            <a:srgbClr val="000000"/>
                          </a:solidFill>
                          <a:effectLst/>
                          <a:latin typeface="Calibri" charset="0"/>
                          <a:ea typeface="Calibri" charset="0"/>
                          <a:cs typeface="Arial" charset="0"/>
                        </a:rPr>
                        <a:t>663 (8.4)</a:t>
                      </a:r>
                      <a:endParaRPr lang="en-US" sz="1100" dirty="0">
                        <a:effectLst/>
                        <a:latin typeface="Calibri" charset="0"/>
                        <a:ea typeface="Calibri" charset="0"/>
                        <a:cs typeface="Times New Roman" charset="0"/>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ts val="1500"/>
                        </a:lnSpc>
                        <a:spcBef>
                          <a:spcPts val="0"/>
                        </a:spcBef>
                        <a:spcAft>
                          <a:spcPts val="0"/>
                        </a:spcAft>
                      </a:pPr>
                      <a:r>
                        <a:rPr lang="en-US" sz="1600" dirty="0">
                          <a:solidFill>
                            <a:srgbClr val="000000"/>
                          </a:solidFill>
                          <a:effectLst/>
                          <a:latin typeface="Calibri" charset="0"/>
                          <a:ea typeface="Calibri" charset="0"/>
                          <a:cs typeface="Arial" charset="0"/>
                        </a:rPr>
                        <a:t>480 (8.0)</a:t>
                      </a:r>
                      <a:endParaRPr lang="en-US" sz="1100" dirty="0">
                        <a:effectLst/>
                        <a:latin typeface="Calibri" charset="0"/>
                        <a:ea typeface="Calibri" charset="0"/>
                        <a:cs typeface="Times New Roman" charset="0"/>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ts val="1500"/>
                        </a:lnSpc>
                        <a:spcBef>
                          <a:spcPts val="0"/>
                        </a:spcBef>
                        <a:spcAft>
                          <a:spcPts val="0"/>
                        </a:spcAft>
                      </a:pPr>
                      <a:r>
                        <a:rPr lang="en-US" sz="1600">
                          <a:solidFill>
                            <a:srgbClr val="000000"/>
                          </a:solidFill>
                          <a:effectLst/>
                          <a:latin typeface="Calibri" charset="0"/>
                          <a:ea typeface="Calibri" charset="0"/>
                          <a:cs typeface="Arial" charset="0"/>
                        </a:rPr>
                        <a:t>0.358</a:t>
                      </a:r>
                      <a:endParaRPr lang="en-US" sz="1100">
                        <a:effectLst/>
                        <a:latin typeface="Calibri" charset="0"/>
                        <a:ea typeface="Calibri" charset="0"/>
                        <a:cs typeface="Times New Roman" charset="0"/>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ts val="1500"/>
                        </a:lnSpc>
                        <a:spcBef>
                          <a:spcPts val="0"/>
                        </a:spcBef>
                        <a:spcAft>
                          <a:spcPts val="0"/>
                        </a:spcAft>
                      </a:pPr>
                      <a:r>
                        <a:rPr lang="en-US" sz="1600" dirty="0">
                          <a:solidFill>
                            <a:srgbClr val="000000"/>
                          </a:solidFill>
                          <a:effectLst/>
                          <a:latin typeface="Calibri" charset="0"/>
                          <a:ea typeface="Calibri" charset="0"/>
                          <a:cs typeface="Arial" charset="0"/>
                        </a:rPr>
                        <a:t>1143 (8.2)</a:t>
                      </a:r>
                      <a:endParaRPr lang="en-US" sz="1100" dirty="0">
                        <a:effectLst/>
                        <a:latin typeface="Calibri" charset="0"/>
                        <a:ea typeface="Calibri" charset="0"/>
                        <a:cs typeface="Times New Roman" charset="0"/>
                      </a:endParaRPr>
                    </a:p>
                  </a:txBody>
                  <a:tcPr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1"/>
                  </a:ext>
                </a:extLst>
              </a:tr>
              <a:tr h="301500">
                <a:tc>
                  <a:txBody>
                    <a:bodyPr/>
                    <a:lstStyle/>
                    <a:p>
                      <a:pPr marL="182880" marR="0">
                        <a:lnSpc>
                          <a:spcPts val="1500"/>
                        </a:lnSpc>
                        <a:spcBef>
                          <a:spcPts val="0"/>
                        </a:spcBef>
                        <a:spcAft>
                          <a:spcPts val="0"/>
                        </a:spcAft>
                      </a:pPr>
                      <a:r>
                        <a:rPr lang="en-US" sz="1600">
                          <a:solidFill>
                            <a:srgbClr val="000000"/>
                          </a:solidFill>
                          <a:effectLst/>
                          <a:latin typeface="Calibri" charset="0"/>
                          <a:ea typeface="Calibri" charset="0"/>
                          <a:cs typeface="Arial" charset="0"/>
                        </a:rPr>
                        <a:t>History of TIA</a:t>
                      </a:r>
                      <a:endParaRPr lang="en-US" sz="1100">
                        <a:effectLst/>
                        <a:latin typeface="Calibri" charset="0"/>
                        <a:ea typeface="Calibri" charset="0"/>
                        <a:cs typeface="Times New Roman" charset="0"/>
                      </a:endParaRPr>
                    </a:p>
                  </a:txBody>
                  <a:tcPr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ts val="1500"/>
                        </a:lnSpc>
                        <a:spcBef>
                          <a:spcPts val="0"/>
                        </a:spcBef>
                        <a:spcAft>
                          <a:spcPts val="0"/>
                        </a:spcAft>
                      </a:pPr>
                      <a:r>
                        <a:rPr lang="en-US" sz="1600" dirty="0">
                          <a:solidFill>
                            <a:srgbClr val="000000"/>
                          </a:solidFill>
                          <a:effectLst/>
                          <a:latin typeface="Calibri" charset="0"/>
                          <a:ea typeface="Calibri" charset="0"/>
                          <a:cs typeface="Arial" charset="0"/>
                        </a:rPr>
                        <a:t>309 (3.9)</a:t>
                      </a:r>
                      <a:endParaRPr lang="en-US" sz="1100" dirty="0">
                        <a:effectLst/>
                        <a:latin typeface="Calibri" charset="0"/>
                        <a:ea typeface="Calibri" charset="0"/>
                        <a:cs typeface="Times New Roman" charset="0"/>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ts val="1500"/>
                        </a:lnSpc>
                        <a:spcBef>
                          <a:spcPts val="0"/>
                        </a:spcBef>
                        <a:spcAft>
                          <a:spcPts val="0"/>
                        </a:spcAft>
                      </a:pPr>
                      <a:r>
                        <a:rPr lang="en-US" sz="1600" dirty="0">
                          <a:solidFill>
                            <a:srgbClr val="000000"/>
                          </a:solidFill>
                          <a:effectLst/>
                          <a:latin typeface="Calibri" charset="0"/>
                          <a:ea typeface="Calibri" charset="0"/>
                          <a:cs typeface="Arial" charset="0"/>
                        </a:rPr>
                        <a:t>198 (3.3)</a:t>
                      </a:r>
                      <a:endParaRPr lang="en-US" sz="1100" dirty="0">
                        <a:effectLst/>
                        <a:latin typeface="Calibri" charset="0"/>
                        <a:ea typeface="Calibri" charset="0"/>
                        <a:cs typeface="Times New Roman" charset="0"/>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ts val="1500"/>
                        </a:lnSpc>
                        <a:spcBef>
                          <a:spcPts val="0"/>
                        </a:spcBef>
                        <a:spcAft>
                          <a:spcPts val="0"/>
                        </a:spcAft>
                      </a:pPr>
                      <a:r>
                        <a:rPr lang="en-US" sz="1600" dirty="0">
                          <a:solidFill>
                            <a:srgbClr val="000000"/>
                          </a:solidFill>
                          <a:effectLst/>
                          <a:latin typeface="Calibri" charset="0"/>
                          <a:ea typeface="Calibri" charset="0"/>
                          <a:cs typeface="Arial" charset="0"/>
                        </a:rPr>
                        <a:t>0.050</a:t>
                      </a:r>
                      <a:endParaRPr lang="en-US" sz="1100" dirty="0">
                        <a:effectLst/>
                        <a:latin typeface="Calibri" charset="0"/>
                        <a:ea typeface="Calibri" charset="0"/>
                        <a:cs typeface="Times New Roman" charset="0"/>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ts val="1500"/>
                        </a:lnSpc>
                        <a:spcBef>
                          <a:spcPts val="0"/>
                        </a:spcBef>
                        <a:spcAft>
                          <a:spcPts val="0"/>
                        </a:spcAft>
                      </a:pPr>
                      <a:r>
                        <a:rPr lang="en-US" sz="1600" dirty="0">
                          <a:solidFill>
                            <a:srgbClr val="000000"/>
                          </a:solidFill>
                          <a:effectLst/>
                          <a:latin typeface="Calibri" charset="0"/>
                          <a:ea typeface="Calibri" charset="0"/>
                          <a:cs typeface="Arial" charset="0"/>
                        </a:rPr>
                        <a:t>507 (3.7)</a:t>
                      </a:r>
                      <a:endParaRPr lang="en-US" sz="1100" dirty="0">
                        <a:effectLst/>
                        <a:latin typeface="Calibri" charset="0"/>
                        <a:ea typeface="Calibri" charset="0"/>
                        <a:cs typeface="Times New Roman" charset="0"/>
                      </a:endParaRPr>
                    </a:p>
                  </a:txBody>
                  <a:tcPr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2"/>
                  </a:ext>
                </a:extLst>
              </a:tr>
              <a:tr h="301500">
                <a:tc>
                  <a:txBody>
                    <a:bodyPr/>
                    <a:lstStyle/>
                    <a:p>
                      <a:pPr marL="182880" marR="0">
                        <a:lnSpc>
                          <a:spcPts val="1500"/>
                        </a:lnSpc>
                        <a:spcBef>
                          <a:spcPts val="0"/>
                        </a:spcBef>
                        <a:spcAft>
                          <a:spcPts val="0"/>
                        </a:spcAft>
                      </a:pPr>
                      <a:r>
                        <a:rPr lang="en-US" sz="1600" dirty="0">
                          <a:solidFill>
                            <a:srgbClr val="000000"/>
                          </a:solidFill>
                          <a:effectLst/>
                          <a:latin typeface="Calibri" charset="0"/>
                          <a:ea typeface="Calibri" charset="0"/>
                          <a:cs typeface="Arial" charset="0"/>
                        </a:rPr>
                        <a:t>Prior MI</a:t>
                      </a:r>
                      <a:endParaRPr lang="en-US" sz="1100" dirty="0">
                        <a:effectLst/>
                        <a:latin typeface="Calibri" charset="0"/>
                        <a:ea typeface="Calibri" charset="0"/>
                        <a:cs typeface="Times New Roman" charset="0"/>
                      </a:endParaRPr>
                    </a:p>
                  </a:txBody>
                  <a:tcPr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ts val="1500"/>
                        </a:lnSpc>
                        <a:spcBef>
                          <a:spcPts val="0"/>
                        </a:spcBef>
                        <a:spcAft>
                          <a:spcPts val="0"/>
                        </a:spcAft>
                      </a:pPr>
                      <a:r>
                        <a:rPr lang="en-US" sz="1600">
                          <a:solidFill>
                            <a:srgbClr val="000000"/>
                          </a:solidFill>
                          <a:effectLst/>
                          <a:latin typeface="Calibri" charset="0"/>
                          <a:ea typeface="Calibri" charset="0"/>
                          <a:cs typeface="Arial" charset="0"/>
                        </a:rPr>
                        <a:t>1388 (17.6)</a:t>
                      </a:r>
                      <a:endParaRPr lang="en-US" sz="1100">
                        <a:effectLst/>
                        <a:latin typeface="Calibri" charset="0"/>
                        <a:ea typeface="Calibri" charset="0"/>
                        <a:cs typeface="Times New Roman" charset="0"/>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ts val="1500"/>
                        </a:lnSpc>
                        <a:spcBef>
                          <a:spcPts val="0"/>
                        </a:spcBef>
                        <a:spcAft>
                          <a:spcPts val="0"/>
                        </a:spcAft>
                      </a:pPr>
                      <a:r>
                        <a:rPr lang="en-US" sz="1600" dirty="0">
                          <a:solidFill>
                            <a:srgbClr val="000000"/>
                          </a:solidFill>
                          <a:effectLst/>
                          <a:latin typeface="Calibri" charset="0"/>
                          <a:ea typeface="Calibri" charset="0"/>
                          <a:cs typeface="Arial" charset="0"/>
                        </a:rPr>
                        <a:t>1134 (18.9)</a:t>
                      </a:r>
                      <a:endParaRPr lang="en-US" sz="1100" dirty="0">
                        <a:effectLst/>
                        <a:latin typeface="Calibri" charset="0"/>
                        <a:ea typeface="Calibri" charset="0"/>
                        <a:cs typeface="Times New Roman" charset="0"/>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ts val="1500"/>
                        </a:lnSpc>
                        <a:spcBef>
                          <a:spcPts val="0"/>
                        </a:spcBef>
                        <a:spcAft>
                          <a:spcPts val="0"/>
                        </a:spcAft>
                      </a:pPr>
                      <a:r>
                        <a:rPr lang="en-US" sz="1600" dirty="0">
                          <a:solidFill>
                            <a:srgbClr val="000000"/>
                          </a:solidFill>
                          <a:effectLst/>
                          <a:latin typeface="Calibri" charset="0"/>
                          <a:ea typeface="Calibri" charset="0"/>
                          <a:cs typeface="Arial" charset="0"/>
                        </a:rPr>
                        <a:t>0.060</a:t>
                      </a:r>
                      <a:endParaRPr lang="en-US" sz="1100" dirty="0">
                        <a:effectLst/>
                        <a:latin typeface="Calibri" charset="0"/>
                        <a:ea typeface="Calibri" charset="0"/>
                        <a:cs typeface="Times New Roman" charset="0"/>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ts val="1500"/>
                        </a:lnSpc>
                        <a:spcBef>
                          <a:spcPts val="0"/>
                        </a:spcBef>
                        <a:spcAft>
                          <a:spcPts val="0"/>
                        </a:spcAft>
                      </a:pPr>
                      <a:r>
                        <a:rPr lang="en-US" sz="1600" dirty="0">
                          <a:solidFill>
                            <a:srgbClr val="000000"/>
                          </a:solidFill>
                          <a:effectLst/>
                          <a:latin typeface="Calibri" charset="0"/>
                          <a:ea typeface="Calibri" charset="0"/>
                          <a:cs typeface="Arial" charset="0"/>
                        </a:rPr>
                        <a:t>2522 (18.2)</a:t>
                      </a:r>
                      <a:endParaRPr lang="en-US" sz="1100" dirty="0">
                        <a:effectLst/>
                        <a:latin typeface="Calibri" charset="0"/>
                        <a:ea typeface="Calibri" charset="0"/>
                        <a:cs typeface="Times New Roman" charset="0"/>
                      </a:endParaRPr>
                    </a:p>
                  </a:txBody>
                  <a:tcPr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3"/>
                  </a:ext>
                </a:extLst>
              </a:tr>
              <a:tr h="301500">
                <a:tc>
                  <a:txBody>
                    <a:bodyPr/>
                    <a:lstStyle/>
                    <a:p>
                      <a:pPr marL="182880" marR="0">
                        <a:lnSpc>
                          <a:spcPts val="1500"/>
                        </a:lnSpc>
                        <a:spcBef>
                          <a:spcPts val="0"/>
                        </a:spcBef>
                        <a:spcAft>
                          <a:spcPts val="0"/>
                        </a:spcAft>
                      </a:pPr>
                      <a:r>
                        <a:rPr lang="en-US" sz="1600">
                          <a:solidFill>
                            <a:srgbClr val="000000"/>
                          </a:solidFill>
                          <a:effectLst/>
                          <a:latin typeface="Calibri" charset="0"/>
                          <a:ea typeface="Calibri" charset="0"/>
                          <a:cs typeface="Arial" charset="0"/>
                        </a:rPr>
                        <a:t>Prior PCI or CABG</a:t>
                      </a:r>
                      <a:endParaRPr lang="en-US" sz="1100">
                        <a:effectLst/>
                        <a:latin typeface="Calibri" charset="0"/>
                        <a:ea typeface="Calibri" charset="0"/>
                        <a:cs typeface="Times New Roman" charset="0"/>
                      </a:endParaRPr>
                    </a:p>
                  </a:txBody>
                  <a:tcPr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algn="ctr">
                        <a:lnSpc>
                          <a:spcPts val="1500"/>
                        </a:lnSpc>
                        <a:spcBef>
                          <a:spcPts val="0"/>
                        </a:spcBef>
                        <a:spcAft>
                          <a:spcPts val="0"/>
                        </a:spcAft>
                      </a:pPr>
                      <a:r>
                        <a:rPr lang="en-US" sz="1600">
                          <a:solidFill>
                            <a:srgbClr val="000000"/>
                          </a:solidFill>
                          <a:effectLst/>
                          <a:latin typeface="Calibri" charset="0"/>
                          <a:ea typeface="Calibri" charset="0"/>
                          <a:cs typeface="Arial" charset="0"/>
                        </a:rPr>
                        <a:t>2070 (26.3)</a:t>
                      </a:r>
                      <a:endParaRPr lang="en-US" sz="1100">
                        <a:effectLst/>
                        <a:latin typeface="Calibri" charset="0"/>
                        <a:ea typeface="Calibri" charset="0"/>
                        <a:cs typeface="Times New Roman" charset="0"/>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algn="ctr">
                        <a:lnSpc>
                          <a:spcPts val="1500"/>
                        </a:lnSpc>
                        <a:spcBef>
                          <a:spcPts val="0"/>
                        </a:spcBef>
                        <a:spcAft>
                          <a:spcPts val="0"/>
                        </a:spcAft>
                      </a:pPr>
                      <a:r>
                        <a:rPr lang="en-US" sz="1600">
                          <a:solidFill>
                            <a:srgbClr val="000000"/>
                          </a:solidFill>
                          <a:effectLst/>
                          <a:latin typeface="Calibri" charset="0"/>
                          <a:ea typeface="Calibri" charset="0"/>
                          <a:cs typeface="Arial" charset="0"/>
                        </a:rPr>
                        <a:t>1149 (19.1)</a:t>
                      </a:r>
                      <a:endParaRPr lang="en-US" sz="1100">
                        <a:effectLst/>
                        <a:latin typeface="Calibri" charset="0"/>
                        <a:ea typeface="Calibri" charset="0"/>
                        <a:cs typeface="Times New Roman" charset="0"/>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algn="ctr">
                        <a:lnSpc>
                          <a:spcPts val="1500"/>
                        </a:lnSpc>
                        <a:spcBef>
                          <a:spcPts val="0"/>
                        </a:spcBef>
                        <a:spcAft>
                          <a:spcPts val="0"/>
                        </a:spcAft>
                      </a:pPr>
                      <a:r>
                        <a:rPr lang="en-US" sz="1600">
                          <a:solidFill>
                            <a:srgbClr val="000000"/>
                          </a:solidFill>
                          <a:effectLst/>
                          <a:latin typeface="Calibri" charset="0"/>
                          <a:ea typeface="Calibri" charset="0"/>
                          <a:cs typeface="Arial" charset="0"/>
                        </a:rPr>
                        <a:t>&lt;.001</a:t>
                      </a:r>
                      <a:endParaRPr lang="en-US" sz="1100">
                        <a:effectLst/>
                        <a:latin typeface="Calibri" charset="0"/>
                        <a:ea typeface="Calibri" charset="0"/>
                        <a:cs typeface="Times New Roman" charset="0"/>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algn="ctr">
                        <a:lnSpc>
                          <a:spcPts val="1500"/>
                        </a:lnSpc>
                        <a:spcBef>
                          <a:spcPts val="0"/>
                        </a:spcBef>
                        <a:spcAft>
                          <a:spcPts val="0"/>
                        </a:spcAft>
                      </a:pPr>
                      <a:r>
                        <a:rPr lang="en-US" sz="1600" dirty="0">
                          <a:solidFill>
                            <a:srgbClr val="000000"/>
                          </a:solidFill>
                          <a:effectLst/>
                          <a:latin typeface="Calibri" charset="0"/>
                          <a:ea typeface="Calibri" charset="0"/>
                          <a:cs typeface="Arial" charset="0"/>
                        </a:rPr>
                        <a:t>3219 (23.2)</a:t>
                      </a:r>
                      <a:endParaRPr lang="en-US" sz="1100" dirty="0">
                        <a:effectLst/>
                        <a:latin typeface="Calibri" charset="0"/>
                        <a:ea typeface="Calibri" charset="0"/>
                        <a:cs typeface="Times New Roman" charset="0"/>
                      </a:endParaRPr>
                    </a:p>
                  </a:txBody>
                  <a:tcPr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xmlns="" val="10004"/>
                  </a:ext>
                </a:extLst>
              </a:tr>
              <a:tr h="301500">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en-US" sz="1600" b="1">
                          <a:solidFill>
                            <a:srgbClr val="000000"/>
                          </a:solidFill>
                          <a:effectLst/>
                          <a:latin typeface="Calibri" charset="0"/>
                          <a:ea typeface="Calibri" charset="0"/>
                          <a:cs typeface="Arial" charset="0"/>
                        </a:rPr>
                        <a:t>Diabetes mellitus</a:t>
                      </a:r>
                      <a:r>
                        <a:rPr kumimoji="0" lang="en-US" sz="1600" b="0" i="0" u="none" strike="noStrike" kern="1200" cap="none" spc="0" normalizeH="0" baseline="0" noProof="0">
                          <a:ln>
                            <a:noFill/>
                          </a:ln>
                          <a:solidFill>
                            <a:srgbClr val="000000"/>
                          </a:solidFill>
                          <a:effectLst/>
                          <a:uLnTx/>
                          <a:uFillTx/>
                          <a:latin typeface="Calibri" charset="0"/>
                          <a:ea typeface="Calibri" charset="0"/>
                          <a:cs typeface="Arial" charset="0"/>
                        </a:rPr>
                        <a:t>, no. (%)</a:t>
                      </a:r>
                      <a:endParaRPr lang="en-US" sz="1100" b="1">
                        <a:effectLst/>
                        <a:latin typeface="Calibri" charset="0"/>
                        <a:ea typeface="Calibri" charset="0"/>
                        <a:cs typeface="Times New Roman" charset="0"/>
                      </a:endParaRPr>
                    </a:p>
                  </a:txBody>
                  <a:tcPr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algn="ctr">
                        <a:lnSpc>
                          <a:spcPts val="1500"/>
                        </a:lnSpc>
                        <a:spcBef>
                          <a:spcPts val="0"/>
                        </a:spcBef>
                        <a:spcAft>
                          <a:spcPts val="0"/>
                        </a:spcAft>
                      </a:pPr>
                      <a:r>
                        <a:rPr lang="en-US" sz="1600">
                          <a:solidFill>
                            <a:srgbClr val="000000"/>
                          </a:solidFill>
                          <a:effectLst/>
                          <a:latin typeface="Calibri" charset="0"/>
                          <a:ea typeface="Calibri" charset="0"/>
                          <a:cs typeface="Arial" charset="0"/>
                        </a:rPr>
                        <a:t>2834 (36.0)</a:t>
                      </a:r>
                      <a:endParaRPr lang="en-US" sz="1100">
                        <a:effectLst/>
                        <a:latin typeface="Calibri" charset="0"/>
                        <a:ea typeface="Calibri" charset="0"/>
                        <a:cs typeface="Times New Roman" charset="0"/>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algn="ctr">
                        <a:lnSpc>
                          <a:spcPts val="1500"/>
                        </a:lnSpc>
                        <a:spcBef>
                          <a:spcPts val="0"/>
                        </a:spcBef>
                        <a:spcAft>
                          <a:spcPts val="0"/>
                        </a:spcAft>
                      </a:pPr>
                      <a:r>
                        <a:rPr lang="en-US" sz="1600">
                          <a:solidFill>
                            <a:srgbClr val="000000"/>
                          </a:solidFill>
                          <a:effectLst/>
                          <a:latin typeface="Calibri" charset="0"/>
                          <a:ea typeface="Calibri" charset="0"/>
                          <a:cs typeface="Arial" charset="0"/>
                        </a:rPr>
                        <a:t>2511 (41.8)</a:t>
                      </a:r>
                      <a:endParaRPr lang="en-US" sz="1100">
                        <a:effectLst/>
                        <a:latin typeface="Calibri" charset="0"/>
                        <a:ea typeface="Calibri" charset="0"/>
                        <a:cs typeface="Times New Roman" charset="0"/>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algn="ctr">
                        <a:lnSpc>
                          <a:spcPts val="1500"/>
                        </a:lnSpc>
                        <a:spcBef>
                          <a:spcPts val="0"/>
                        </a:spcBef>
                        <a:spcAft>
                          <a:spcPts val="0"/>
                        </a:spcAft>
                      </a:pPr>
                      <a:r>
                        <a:rPr lang="en-US" sz="1600">
                          <a:solidFill>
                            <a:srgbClr val="000000"/>
                          </a:solidFill>
                          <a:effectLst/>
                          <a:latin typeface="Calibri" charset="0"/>
                          <a:ea typeface="Calibri" charset="0"/>
                          <a:cs typeface="Arial" charset="0"/>
                        </a:rPr>
                        <a:t>&lt;.001</a:t>
                      </a:r>
                      <a:endParaRPr lang="en-US" sz="1100">
                        <a:effectLst/>
                        <a:latin typeface="Calibri" charset="0"/>
                        <a:ea typeface="Calibri" charset="0"/>
                        <a:cs typeface="Times New Roman" charset="0"/>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algn="ctr">
                        <a:lnSpc>
                          <a:spcPts val="1500"/>
                        </a:lnSpc>
                        <a:spcBef>
                          <a:spcPts val="0"/>
                        </a:spcBef>
                        <a:spcAft>
                          <a:spcPts val="0"/>
                        </a:spcAft>
                      </a:pPr>
                      <a:r>
                        <a:rPr lang="en-US" sz="1600">
                          <a:solidFill>
                            <a:srgbClr val="000000"/>
                          </a:solidFill>
                          <a:effectLst/>
                          <a:latin typeface="Calibri" charset="0"/>
                          <a:ea typeface="Calibri" charset="0"/>
                          <a:cs typeface="Arial" charset="0"/>
                        </a:rPr>
                        <a:t>5345 (38.5)</a:t>
                      </a:r>
                      <a:endParaRPr lang="en-US" sz="1100">
                        <a:effectLst/>
                        <a:latin typeface="Calibri" charset="0"/>
                        <a:ea typeface="Calibri" charset="0"/>
                        <a:cs typeface="Times New Roman" charset="0"/>
                      </a:endParaRPr>
                    </a:p>
                  </a:txBody>
                  <a:tcPr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xmlns="" val="10005"/>
                  </a:ext>
                </a:extLst>
              </a:tr>
              <a:tr h="301500">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en-US" sz="1600" b="1" dirty="0">
                          <a:solidFill>
                            <a:srgbClr val="000000"/>
                          </a:solidFill>
                          <a:effectLst/>
                          <a:latin typeface="Calibri" charset="0"/>
                          <a:ea typeface="Calibri" charset="0"/>
                          <a:cs typeface="Arial" charset="0"/>
                        </a:rPr>
                        <a:t>Hypertension</a:t>
                      </a:r>
                      <a:r>
                        <a:rPr kumimoji="0" lang="en-US" sz="1600" b="0" i="0" u="none" strike="noStrike" kern="1200" cap="none" spc="0" normalizeH="0" baseline="0" noProof="0" dirty="0">
                          <a:ln>
                            <a:noFill/>
                          </a:ln>
                          <a:solidFill>
                            <a:srgbClr val="000000"/>
                          </a:solidFill>
                          <a:effectLst/>
                          <a:uLnTx/>
                          <a:uFillTx/>
                          <a:latin typeface="Calibri" charset="0"/>
                          <a:ea typeface="Calibri" charset="0"/>
                          <a:cs typeface="Arial" charset="0"/>
                        </a:rPr>
                        <a:t>, no. (%)</a:t>
                      </a:r>
                      <a:endParaRPr lang="en-US" sz="1100" b="1" dirty="0">
                        <a:effectLst/>
                        <a:latin typeface="Calibri" charset="0"/>
                        <a:ea typeface="Calibri" charset="0"/>
                        <a:cs typeface="Times New Roman" charset="0"/>
                      </a:endParaRPr>
                    </a:p>
                  </a:txBody>
                  <a:tcPr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ts val="1500"/>
                        </a:lnSpc>
                        <a:spcBef>
                          <a:spcPts val="0"/>
                        </a:spcBef>
                        <a:spcAft>
                          <a:spcPts val="0"/>
                        </a:spcAft>
                      </a:pPr>
                      <a:r>
                        <a:rPr lang="en-US" sz="1600" dirty="0">
                          <a:solidFill>
                            <a:srgbClr val="000000"/>
                          </a:solidFill>
                          <a:effectLst/>
                          <a:latin typeface="Calibri" charset="0"/>
                          <a:ea typeface="Calibri" charset="0"/>
                          <a:cs typeface="Arial" charset="0"/>
                        </a:rPr>
                        <a:t>6172 (78.4)</a:t>
                      </a:r>
                      <a:endParaRPr lang="en-US" sz="1100" dirty="0">
                        <a:effectLst/>
                        <a:latin typeface="Calibri" charset="0"/>
                        <a:ea typeface="Calibri" charset="0"/>
                        <a:cs typeface="Times New Roman" charset="0"/>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ts val="1500"/>
                        </a:lnSpc>
                        <a:spcBef>
                          <a:spcPts val="0"/>
                        </a:spcBef>
                        <a:spcAft>
                          <a:spcPts val="0"/>
                        </a:spcAft>
                      </a:pPr>
                      <a:r>
                        <a:rPr lang="en-US" sz="1600" dirty="0">
                          <a:solidFill>
                            <a:srgbClr val="000000"/>
                          </a:solidFill>
                          <a:effectLst/>
                          <a:latin typeface="Calibri" charset="0"/>
                          <a:ea typeface="Calibri" charset="0"/>
                          <a:cs typeface="Arial" charset="0"/>
                        </a:rPr>
                        <a:t>4685 (78.0)</a:t>
                      </a:r>
                      <a:endParaRPr lang="en-US" sz="1100" dirty="0">
                        <a:effectLst/>
                        <a:latin typeface="Calibri" charset="0"/>
                        <a:ea typeface="Calibri" charset="0"/>
                        <a:cs typeface="Times New Roman" charset="0"/>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ts val="1500"/>
                        </a:lnSpc>
                        <a:spcBef>
                          <a:spcPts val="0"/>
                        </a:spcBef>
                        <a:spcAft>
                          <a:spcPts val="0"/>
                        </a:spcAft>
                      </a:pPr>
                      <a:r>
                        <a:rPr lang="en-US" sz="1600" dirty="0">
                          <a:solidFill>
                            <a:srgbClr val="000000"/>
                          </a:solidFill>
                          <a:effectLst/>
                          <a:latin typeface="Calibri" charset="0"/>
                          <a:ea typeface="Calibri" charset="0"/>
                          <a:cs typeface="Arial" charset="0"/>
                        </a:rPr>
                        <a:t>0.554</a:t>
                      </a:r>
                      <a:endParaRPr lang="en-US" sz="1100" dirty="0">
                        <a:effectLst/>
                        <a:latin typeface="Calibri" charset="0"/>
                        <a:ea typeface="Calibri" charset="0"/>
                        <a:cs typeface="Times New Roman" charset="0"/>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ts val="1500"/>
                        </a:lnSpc>
                        <a:spcBef>
                          <a:spcPts val="0"/>
                        </a:spcBef>
                        <a:spcAft>
                          <a:spcPts val="0"/>
                        </a:spcAft>
                      </a:pPr>
                      <a:r>
                        <a:rPr lang="en-US" sz="1600" dirty="0">
                          <a:solidFill>
                            <a:srgbClr val="000000"/>
                          </a:solidFill>
                          <a:effectLst/>
                          <a:latin typeface="Calibri" charset="0"/>
                          <a:ea typeface="Calibri" charset="0"/>
                          <a:cs typeface="Arial" charset="0"/>
                        </a:rPr>
                        <a:t>10857 (78.2)</a:t>
                      </a:r>
                      <a:endParaRPr lang="en-US" sz="1100" dirty="0">
                        <a:effectLst/>
                        <a:latin typeface="Calibri" charset="0"/>
                        <a:ea typeface="Calibri" charset="0"/>
                        <a:cs typeface="Times New Roman" charset="0"/>
                      </a:endParaRPr>
                    </a:p>
                  </a:txBody>
                  <a:tcPr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6"/>
                  </a:ext>
                </a:extLst>
              </a:tr>
              <a:tr h="301500">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en-US" sz="1600" b="1" dirty="0">
                          <a:solidFill>
                            <a:srgbClr val="000000"/>
                          </a:solidFill>
                          <a:effectLst/>
                          <a:latin typeface="Calibri" charset="0"/>
                          <a:ea typeface="Calibri" charset="0"/>
                          <a:cs typeface="Arial" charset="0"/>
                        </a:rPr>
                        <a:t>Hyperlipidemia</a:t>
                      </a:r>
                      <a:r>
                        <a:rPr kumimoji="0" lang="en-US" sz="1600" b="0" i="0" u="none" strike="noStrike" kern="1200" cap="none" spc="0" normalizeH="0" baseline="0" noProof="0" dirty="0">
                          <a:ln>
                            <a:noFill/>
                          </a:ln>
                          <a:solidFill>
                            <a:srgbClr val="000000"/>
                          </a:solidFill>
                          <a:effectLst/>
                          <a:uLnTx/>
                          <a:uFillTx/>
                          <a:latin typeface="Calibri" charset="0"/>
                          <a:ea typeface="Calibri" charset="0"/>
                          <a:cs typeface="Arial" charset="0"/>
                        </a:rPr>
                        <a:t>, no. (%)</a:t>
                      </a:r>
                      <a:endParaRPr lang="en-US" sz="1100" b="1" dirty="0">
                        <a:effectLst/>
                        <a:latin typeface="Calibri" charset="0"/>
                        <a:ea typeface="Calibri" charset="0"/>
                        <a:cs typeface="Times New Roman" charset="0"/>
                      </a:endParaRPr>
                    </a:p>
                  </a:txBody>
                  <a:tcPr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algn="ctr">
                        <a:lnSpc>
                          <a:spcPts val="1500"/>
                        </a:lnSpc>
                        <a:spcBef>
                          <a:spcPts val="0"/>
                        </a:spcBef>
                        <a:spcAft>
                          <a:spcPts val="0"/>
                        </a:spcAft>
                      </a:pPr>
                      <a:r>
                        <a:rPr lang="en-US" sz="1600">
                          <a:solidFill>
                            <a:srgbClr val="000000"/>
                          </a:solidFill>
                          <a:effectLst/>
                          <a:latin typeface="Calibri" charset="0"/>
                          <a:ea typeface="Calibri" charset="0"/>
                          <a:cs typeface="Arial" charset="0"/>
                        </a:rPr>
                        <a:t>6206 (78.8)</a:t>
                      </a:r>
                      <a:endParaRPr lang="en-US" sz="1100">
                        <a:effectLst/>
                        <a:latin typeface="Calibri" charset="0"/>
                        <a:ea typeface="Calibri" charset="0"/>
                        <a:cs typeface="Times New Roman" charset="0"/>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algn="ctr">
                        <a:lnSpc>
                          <a:spcPts val="1500"/>
                        </a:lnSpc>
                        <a:spcBef>
                          <a:spcPts val="0"/>
                        </a:spcBef>
                        <a:spcAft>
                          <a:spcPts val="0"/>
                        </a:spcAft>
                      </a:pPr>
                      <a:r>
                        <a:rPr lang="en-US" sz="1600" dirty="0">
                          <a:solidFill>
                            <a:srgbClr val="000000"/>
                          </a:solidFill>
                          <a:effectLst/>
                          <a:latin typeface="Calibri" charset="0"/>
                          <a:ea typeface="Calibri" charset="0"/>
                          <a:cs typeface="Arial" charset="0"/>
                        </a:rPr>
                        <a:t>4274 (71.1)</a:t>
                      </a:r>
                      <a:endParaRPr lang="en-US" sz="1100" dirty="0">
                        <a:effectLst/>
                        <a:latin typeface="Calibri" charset="0"/>
                        <a:ea typeface="Calibri" charset="0"/>
                        <a:cs typeface="Times New Roman" charset="0"/>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algn="ctr">
                        <a:lnSpc>
                          <a:spcPts val="1500"/>
                        </a:lnSpc>
                        <a:spcBef>
                          <a:spcPts val="0"/>
                        </a:spcBef>
                        <a:spcAft>
                          <a:spcPts val="0"/>
                        </a:spcAft>
                      </a:pPr>
                      <a:r>
                        <a:rPr lang="en-US" sz="1600">
                          <a:solidFill>
                            <a:srgbClr val="000000"/>
                          </a:solidFill>
                          <a:effectLst/>
                          <a:latin typeface="Calibri" charset="0"/>
                          <a:ea typeface="Calibri" charset="0"/>
                          <a:cs typeface="Arial" charset="0"/>
                        </a:rPr>
                        <a:t>&lt;.001</a:t>
                      </a:r>
                      <a:endParaRPr lang="en-US" sz="1100">
                        <a:effectLst/>
                        <a:latin typeface="Calibri" charset="0"/>
                        <a:ea typeface="Calibri" charset="0"/>
                        <a:cs typeface="Times New Roman" charset="0"/>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algn="ctr">
                        <a:lnSpc>
                          <a:spcPts val="1500"/>
                        </a:lnSpc>
                        <a:spcBef>
                          <a:spcPts val="0"/>
                        </a:spcBef>
                        <a:spcAft>
                          <a:spcPts val="0"/>
                        </a:spcAft>
                      </a:pPr>
                      <a:r>
                        <a:rPr lang="en-US" sz="1600" dirty="0">
                          <a:solidFill>
                            <a:srgbClr val="000000"/>
                          </a:solidFill>
                          <a:effectLst/>
                          <a:latin typeface="Calibri" charset="0"/>
                          <a:ea typeface="Calibri" charset="0"/>
                          <a:cs typeface="Arial" charset="0"/>
                        </a:rPr>
                        <a:t>10480 (75.5)</a:t>
                      </a:r>
                      <a:endParaRPr lang="en-US" sz="1100" dirty="0">
                        <a:effectLst/>
                        <a:latin typeface="Calibri" charset="0"/>
                        <a:ea typeface="Calibri" charset="0"/>
                        <a:cs typeface="Times New Roman" charset="0"/>
                      </a:endParaRPr>
                    </a:p>
                  </a:txBody>
                  <a:tcPr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xmlns="" val="10007"/>
                  </a:ext>
                </a:extLst>
              </a:tr>
            </a:tbl>
          </a:graphicData>
        </a:graphic>
      </p:graphicFrame>
      <p:graphicFrame>
        <p:nvGraphicFramePr>
          <p:cNvPr id="3" name="Tabelle 2"/>
          <p:cNvGraphicFramePr>
            <a:graphicFrameLocks noGrp="1"/>
          </p:cNvGraphicFramePr>
          <p:nvPr>
            <p:extLst>
              <p:ext uri="{D42A27DB-BD31-4B8C-83A1-F6EECF244321}">
                <p14:modId xmlns:p14="http://schemas.microsoft.com/office/powerpoint/2010/main" val="177251589"/>
              </p:ext>
            </p:extLst>
          </p:nvPr>
        </p:nvGraphicFramePr>
        <p:xfrm>
          <a:off x="987546" y="5384400"/>
          <a:ext cx="10137654" cy="864000"/>
        </p:xfrm>
        <a:graphic>
          <a:graphicData uri="http://schemas.openxmlformats.org/drawingml/2006/table">
            <a:tbl>
              <a:tblPr firstRow="1" bandRow="1">
                <a:tableStyleId>{616DA210-FB5B-4158-B5E0-FEB733F419BA}</a:tableStyleId>
              </a:tblPr>
              <a:tblGrid>
                <a:gridCol w="4364736">
                  <a:extLst>
                    <a:ext uri="{9D8B030D-6E8A-4147-A177-3AD203B41FA5}">
                      <a16:colId xmlns:a16="http://schemas.microsoft.com/office/drawing/2014/main" xmlns="" val="20000"/>
                    </a:ext>
                  </a:extLst>
                </a:gridCol>
                <a:gridCol w="1676400">
                  <a:extLst>
                    <a:ext uri="{9D8B030D-6E8A-4147-A177-3AD203B41FA5}">
                      <a16:colId xmlns:a16="http://schemas.microsoft.com/office/drawing/2014/main" xmlns="" val="20001"/>
                    </a:ext>
                  </a:extLst>
                </a:gridCol>
                <a:gridCol w="1600200">
                  <a:extLst>
                    <a:ext uri="{9D8B030D-6E8A-4147-A177-3AD203B41FA5}">
                      <a16:colId xmlns:a16="http://schemas.microsoft.com/office/drawing/2014/main" xmlns="" val="20002"/>
                    </a:ext>
                  </a:extLst>
                </a:gridCol>
                <a:gridCol w="762000">
                  <a:extLst>
                    <a:ext uri="{9D8B030D-6E8A-4147-A177-3AD203B41FA5}">
                      <a16:colId xmlns:a16="http://schemas.microsoft.com/office/drawing/2014/main" xmlns="" val="20003"/>
                    </a:ext>
                  </a:extLst>
                </a:gridCol>
                <a:gridCol w="1734318">
                  <a:extLst>
                    <a:ext uri="{9D8B030D-6E8A-4147-A177-3AD203B41FA5}">
                      <a16:colId xmlns:a16="http://schemas.microsoft.com/office/drawing/2014/main" xmlns="" val="20004"/>
                    </a:ext>
                  </a:extLst>
                </a:gridCol>
              </a:tblGrid>
              <a:tr h="288000">
                <a:tc>
                  <a:txBody>
                    <a:bodyPr/>
                    <a:lstStyle/>
                    <a:p>
                      <a:pPr marL="0" marR="0">
                        <a:lnSpc>
                          <a:spcPts val="1800"/>
                        </a:lnSpc>
                        <a:spcBef>
                          <a:spcPts val="0"/>
                        </a:spcBef>
                        <a:spcAft>
                          <a:spcPts val="0"/>
                        </a:spcAft>
                      </a:pPr>
                      <a:r>
                        <a:rPr lang="en-US" sz="1600" b="1" dirty="0">
                          <a:solidFill>
                            <a:schemeClr val="bg1"/>
                          </a:solidFill>
                          <a:effectLst/>
                          <a:latin typeface="Calibri" charset="0"/>
                          <a:ea typeface="Calibri" charset="0"/>
                          <a:cs typeface="Arial" charset="0"/>
                        </a:rPr>
                        <a:t>Tobacco use</a:t>
                      </a:r>
                      <a:r>
                        <a:rPr lang="en-US" sz="1600" dirty="0">
                          <a:solidFill>
                            <a:schemeClr val="bg1"/>
                          </a:solidFill>
                          <a:effectLst/>
                          <a:latin typeface="Calibri" charset="0"/>
                          <a:ea typeface="Calibri" charset="0"/>
                          <a:cs typeface="Arial" charset="0"/>
                        </a:rPr>
                        <a:t>, no. (%)</a:t>
                      </a:r>
                      <a:endParaRPr lang="en-US" sz="1600" dirty="0">
                        <a:solidFill>
                          <a:schemeClr val="bg1"/>
                        </a:solidFill>
                        <a:effectLst/>
                        <a:latin typeface="Calibri" charset="0"/>
                        <a:ea typeface="Calibri" charset="0"/>
                        <a:cs typeface="Times New Roman" charset="0"/>
                      </a:endParaRPr>
                    </a:p>
                  </a:txBody>
                  <a:tcPr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algn="ctr">
                        <a:lnSpc>
                          <a:spcPts val="1800"/>
                        </a:lnSpc>
                        <a:spcBef>
                          <a:spcPts val="0"/>
                        </a:spcBef>
                        <a:spcAft>
                          <a:spcPts val="0"/>
                        </a:spcAft>
                      </a:pPr>
                      <a:r>
                        <a:rPr lang="en-US" sz="1600" dirty="0">
                          <a:solidFill>
                            <a:schemeClr val="bg1"/>
                          </a:solidFill>
                          <a:effectLst/>
                          <a:latin typeface="Calibri" charset="0"/>
                          <a:ea typeface="Calibri" charset="0"/>
                          <a:cs typeface="Arial" charset="0"/>
                        </a:rPr>
                        <a:t> </a:t>
                      </a:r>
                      <a:endParaRPr lang="en-US" sz="1600" dirty="0">
                        <a:solidFill>
                          <a:schemeClr val="bg1"/>
                        </a:solidFill>
                        <a:effectLst/>
                        <a:latin typeface="Calibri" charset="0"/>
                        <a:ea typeface="Calibri" charset="0"/>
                        <a:cs typeface="Times New Roman" charset="0"/>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algn="ctr">
                        <a:lnSpc>
                          <a:spcPts val="1800"/>
                        </a:lnSpc>
                        <a:spcBef>
                          <a:spcPts val="0"/>
                        </a:spcBef>
                        <a:spcAft>
                          <a:spcPts val="0"/>
                        </a:spcAft>
                      </a:pPr>
                      <a:r>
                        <a:rPr lang="en-US" sz="1600" dirty="0">
                          <a:solidFill>
                            <a:schemeClr val="bg1"/>
                          </a:solidFill>
                          <a:effectLst/>
                          <a:latin typeface="Calibri" charset="0"/>
                          <a:ea typeface="Calibri" charset="0"/>
                          <a:cs typeface="Arial" charset="0"/>
                        </a:rPr>
                        <a:t> </a:t>
                      </a:r>
                      <a:endParaRPr lang="en-US" sz="1600" dirty="0">
                        <a:solidFill>
                          <a:schemeClr val="bg1"/>
                        </a:solidFill>
                        <a:effectLst/>
                        <a:latin typeface="Calibri" charset="0"/>
                        <a:ea typeface="Calibri" charset="0"/>
                        <a:cs typeface="Times New Roman" charset="0"/>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algn="ctr">
                        <a:lnSpc>
                          <a:spcPts val="1800"/>
                        </a:lnSpc>
                        <a:spcBef>
                          <a:spcPts val="0"/>
                        </a:spcBef>
                        <a:spcAft>
                          <a:spcPts val="0"/>
                        </a:spcAft>
                      </a:pPr>
                      <a:r>
                        <a:rPr lang="en-US" sz="1600" b="0" dirty="0">
                          <a:solidFill>
                            <a:schemeClr val="bg1"/>
                          </a:solidFill>
                          <a:effectLst/>
                          <a:latin typeface="Calibri" charset="0"/>
                          <a:ea typeface="Calibri" charset="0"/>
                          <a:cs typeface="Arial" charset="0"/>
                        </a:rPr>
                        <a:t>&lt;.001</a:t>
                      </a:r>
                      <a:endParaRPr lang="en-US" sz="1600" b="0" dirty="0">
                        <a:solidFill>
                          <a:schemeClr val="bg1"/>
                        </a:solidFill>
                        <a:effectLst/>
                        <a:latin typeface="Calibri" charset="0"/>
                        <a:ea typeface="Calibri" charset="0"/>
                        <a:cs typeface="Times New Roman" charset="0"/>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algn="ctr">
                        <a:lnSpc>
                          <a:spcPts val="1800"/>
                        </a:lnSpc>
                        <a:spcBef>
                          <a:spcPts val="0"/>
                        </a:spcBef>
                        <a:spcAft>
                          <a:spcPts val="0"/>
                        </a:spcAft>
                      </a:pPr>
                      <a:r>
                        <a:rPr lang="en-US" sz="1600" b="0" dirty="0">
                          <a:solidFill>
                            <a:schemeClr val="bg1"/>
                          </a:solidFill>
                          <a:effectLst/>
                          <a:latin typeface="Calibri" charset="0"/>
                          <a:ea typeface="Calibri" charset="0"/>
                          <a:cs typeface="Arial" charset="0"/>
                        </a:rPr>
                        <a:t> </a:t>
                      </a:r>
                      <a:endParaRPr lang="en-US" sz="1600" b="0" dirty="0">
                        <a:solidFill>
                          <a:schemeClr val="bg1"/>
                        </a:solidFill>
                        <a:effectLst/>
                        <a:latin typeface="Calibri" charset="0"/>
                        <a:ea typeface="Calibri" charset="0"/>
                        <a:cs typeface="Times New Roman" charset="0"/>
                      </a:endParaRPr>
                    </a:p>
                  </a:txBody>
                  <a:tcPr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xmlns="" val="10000"/>
                  </a:ext>
                </a:extLst>
              </a:tr>
              <a:tr h="288000">
                <a:tc>
                  <a:txBody>
                    <a:bodyPr/>
                    <a:lstStyle/>
                    <a:p>
                      <a:pPr marL="182880" marR="0">
                        <a:lnSpc>
                          <a:spcPts val="1800"/>
                        </a:lnSpc>
                        <a:spcBef>
                          <a:spcPts val="0"/>
                        </a:spcBef>
                        <a:spcAft>
                          <a:spcPts val="0"/>
                        </a:spcAft>
                      </a:pPr>
                      <a:r>
                        <a:rPr lang="en-US" sz="1600">
                          <a:solidFill>
                            <a:schemeClr val="bg1"/>
                          </a:solidFill>
                          <a:effectLst/>
                          <a:latin typeface="Calibri" charset="0"/>
                          <a:ea typeface="Calibri" charset="0"/>
                          <a:cs typeface="Arial" charset="0"/>
                        </a:rPr>
                        <a:t>Never smoked</a:t>
                      </a:r>
                      <a:endParaRPr lang="en-US" sz="1600">
                        <a:solidFill>
                          <a:schemeClr val="bg1"/>
                        </a:solidFill>
                        <a:effectLst/>
                        <a:latin typeface="Calibri" charset="0"/>
                        <a:ea typeface="Calibri" charset="0"/>
                        <a:cs typeface="Times New Roman" charset="0"/>
                      </a:endParaRPr>
                    </a:p>
                  </a:txBody>
                  <a:tcPr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algn="ctr">
                        <a:lnSpc>
                          <a:spcPts val="1800"/>
                        </a:lnSpc>
                        <a:spcBef>
                          <a:spcPts val="0"/>
                        </a:spcBef>
                        <a:spcAft>
                          <a:spcPts val="0"/>
                        </a:spcAft>
                      </a:pPr>
                      <a:r>
                        <a:rPr lang="en-US" sz="1600">
                          <a:solidFill>
                            <a:schemeClr val="bg1"/>
                          </a:solidFill>
                          <a:effectLst/>
                          <a:latin typeface="Calibri" charset="0"/>
                          <a:ea typeface="Calibri" charset="0"/>
                          <a:cs typeface="Arial" charset="0"/>
                        </a:rPr>
                        <a:t>1218 (15.5)</a:t>
                      </a:r>
                      <a:endParaRPr lang="en-US" sz="1600">
                        <a:solidFill>
                          <a:schemeClr val="bg1"/>
                        </a:solidFill>
                        <a:effectLst/>
                        <a:latin typeface="Calibri" charset="0"/>
                        <a:ea typeface="Calibri" charset="0"/>
                        <a:cs typeface="Times New Roman" charset="0"/>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algn="ctr">
                        <a:lnSpc>
                          <a:spcPts val="1800"/>
                        </a:lnSpc>
                        <a:spcBef>
                          <a:spcPts val="0"/>
                        </a:spcBef>
                        <a:spcAft>
                          <a:spcPts val="0"/>
                        </a:spcAft>
                      </a:pPr>
                      <a:r>
                        <a:rPr lang="en-US" sz="1600">
                          <a:solidFill>
                            <a:schemeClr val="bg1"/>
                          </a:solidFill>
                          <a:effectLst/>
                          <a:latin typeface="Calibri" charset="0"/>
                          <a:ea typeface="Calibri" charset="0"/>
                          <a:cs typeface="Arial" charset="0"/>
                        </a:rPr>
                        <a:t>1766 (29.4)</a:t>
                      </a:r>
                      <a:endParaRPr lang="en-US" sz="1600">
                        <a:solidFill>
                          <a:schemeClr val="bg1"/>
                        </a:solidFill>
                        <a:effectLst/>
                        <a:latin typeface="Calibri" charset="0"/>
                        <a:ea typeface="Calibri" charset="0"/>
                        <a:cs typeface="Times New Roman" charset="0"/>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algn="ctr">
                        <a:lnSpc>
                          <a:spcPts val="1800"/>
                        </a:lnSpc>
                        <a:spcBef>
                          <a:spcPts val="0"/>
                        </a:spcBef>
                        <a:spcAft>
                          <a:spcPts val="0"/>
                        </a:spcAft>
                      </a:pPr>
                      <a:r>
                        <a:rPr lang="en-US" sz="1600">
                          <a:solidFill>
                            <a:schemeClr val="bg1"/>
                          </a:solidFill>
                          <a:effectLst/>
                          <a:latin typeface="Calibri" charset="0"/>
                          <a:ea typeface="Calibri" charset="0"/>
                          <a:cs typeface="Arial" charset="0"/>
                        </a:rPr>
                        <a:t> </a:t>
                      </a:r>
                      <a:endParaRPr lang="en-US" sz="1600">
                        <a:solidFill>
                          <a:schemeClr val="bg1"/>
                        </a:solidFill>
                        <a:effectLst/>
                        <a:latin typeface="Calibri" charset="0"/>
                        <a:ea typeface="Calibri" charset="0"/>
                        <a:cs typeface="Times New Roman" charset="0"/>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algn="ctr">
                        <a:lnSpc>
                          <a:spcPts val="1800"/>
                        </a:lnSpc>
                        <a:spcBef>
                          <a:spcPts val="0"/>
                        </a:spcBef>
                        <a:spcAft>
                          <a:spcPts val="0"/>
                        </a:spcAft>
                      </a:pPr>
                      <a:r>
                        <a:rPr lang="en-US" sz="1600" dirty="0">
                          <a:solidFill>
                            <a:schemeClr val="bg1"/>
                          </a:solidFill>
                          <a:effectLst/>
                          <a:latin typeface="Calibri" charset="0"/>
                          <a:ea typeface="Calibri" charset="0"/>
                          <a:cs typeface="Arial" charset="0"/>
                        </a:rPr>
                        <a:t>2984 (21.5)</a:t>
                      </a:r>
                      <a:endParaRPr lang="en-US" sz="1600" dirty="0">
                        <a:solidFill>
                          <a:schemeClr val="bg1"/>
                        </a:solidFill>
                        <a:effectLst/>
                        <a:latin typeface="Calibri" charset="0"/>
                        <a:ea typeface="Calibri" charset="0"/>
                        <a:cs typeface="Times New Roman" charset="0"/>
                      </a:endParaRPr>
                    </a:p>
                  </a:txBody>
                  <a:tcPr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xmlns="" val="10001"/>
                  </a:ext>
                </a:extLst>
              </a:tr>
              <a:tr h="288000">
                <a:tc>
                  <a:txBody>
                    <a:bodyPr/>
                    <a:lstStyle/>
                    <a:p>
                      <a:pPr marL="182880" marR="0">
                        <a:lnSpc>
                          <a:spcPts val="1800"/>
                        </a:lnSpc>
                        <a:spcBef>
                          <a:spcPts val="0"/>
                        </a:spcBef>
                        <a:spcAft>
                          <a:spcPts val="0"/>
                        </a:spcAft>
                      </a:pPr>
                      <a:r>
                        <a:rPr lang="en-US" sz="1600" dirty="0">
                          <a:solidFill>
                            <a:schemeClr val="bg1"/>
                          </a:solidFill>
                          <a:effectLst/>
                          <a:latin typeface="Calibri" charset="0"/>
                          <a:ea typeface="Calibri" charset="0"/>
                          <a:cs typeface="Arial" charset="0"/>
                        </a:rPr>
                        <a:t>Current smoker</a:t>
                      </a:r>
                      <a:endParaRPr lang="en-US" sz="1600" dirty="0">
                        <a:solidFill>
                          <a:schemeClr val="bg1"/>
                        </a:solidFill>
                        <a:effectLst/>
                        <a:latin typeface="Calibri" charset="0"/>
                        <a:ea typeface="Calibri" charset="0"/>
                        <a:cs typeface="Times New Roman" charset="0"/>
                      </a:endParaRPr>
                    </a:p>
                  </a:txBody>
                  <a:tcPr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algn="ctr">
                        <a:lnSpc>
                          <a:spcPts val="1800"/>
                        </a:lnSpc>
                        <a:spcBef>
                          <a:spcPts val="0"/>
                        </a:spcBef>
                        <a:spcAft>
                          <a:spcPts val="0"/>
                        </a:spcAft>
                      </a:pPr>
                      <a:r>
                        <a:rPr lang="en-US" sz="1600">
                          <a:solidFill>
                            <a:schemeClr val="bg1"/>
                          </a:solidFill>
                          <a:effectLst/>
                          <a:latin typeface="Calibri" charset="0"/>
                          <a:ea typeface="Calibri" charset="0"/>
                          <a:cs typeface="Arial" charset="0"/>
                        </a:rPr>
                        <a:t>2547 (32.3)</a:t>
                      </a:r>
                      <a:endParaRPr lang="en-US" sz="1600">
                        <a:solidFill>
                          <a:schemeClr val="bg1"/>
                        </a:solidFill>
                        <a:effectLst/>
                        <a:latin typeface="Calibri" charset="0"/>
                        <a:ea typeface="Calibri" charset="0"/>
                        <a:cs typeface="Times New Roman" charset="0"/>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algn="ctr">
                        <a:lnSpc>
                          <a:spcPts val="1800"/>
                        </a:lnSpc>
                        <a:spcBef>
                          <a:spcPts val="0"/>
                        </a:spcBef>
                        <a:spcAft>
                          <a:spcPts val="0"/>
                        </a:spcAft>
                      </a:pPr>
                      <a:r>
                        <a:rPr lang="en-US" sz="1600">
                          <a:solidFill>
                            <a:schemeClr val="bg1"/>
                          </a:solidFill>
                          <a:effectLst/>
                          <a:latin typeface="Calibri" charset="0"/>
                          <a:ea typeface="Calibri" charset="0"/>
                          <a:cs typeface="Arial" charset="0"/>
                        </a:rPr>
                        <a:t>1742 (29.0)</a:t>
                      </a:r>
                      <a:endParaRPr lang="en-US" sz="1600">
                        <a:solidFill>
                          <a:schemeClr val="bg1"/>
                        </a:solidFill>
                        <a:effectLst/>
                        <a:latin typeface="Calibri" charset="0"/>
                        <a:ea typeface="Calibri" charset="0"/>
                        <a:cs typeface="Times New Roman" charset="0"/>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algn="ctr">
                        <a:lnSpc>
                          <a:spcPts val="1800"/>
                        </a:lnSpc>
                        <a:spcBef>
                          <a:spcPts val="0"/>
                        </a:spcBef>
                        <a:spcAft>
                          <a:spcPts val="0"/>
                        </a:spcAft>
                      </a:pPr>
                      <a:r>
                        <a:rPr lang="en-US" sz="1600">
                          <a:solidFill>
                            <a:schemeClr val="bg1"/>
                          </a:solidFill>
                          <a:effectLst/>
                          <a:latin typeface="Calibri" charset="0"/>
                          <a:ea typeface="Calibri" charset="0"/>
                          <a:cs typeface="Arial" charset="0"/>
                        </a:rPr>
                        <a:t> </a:t>
                      </a:r>
                      <a:endParaRPr lang="en-US" sz="1600">
                        <a:solidFill>
                          <a:schemeClr val="bg1"/>
                        </a:solidFill>
                        <a:effectLst/>
                        <a:latin typeface="Calibri" charset="0"/>
                        <a:ea typeface="Calibri" charset="0"/>
                        <a:cs typeface="Times New Roman" charset="0"/>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algn="ctr">
                        <a:lnSpc>
                          <a:spcPts val="1800"/>
                        </a:lnSpc>
                        <a:spcBef>
                          <a:spcPts val="0"/>
                        </a:spcBef>
                        <a:spcAft>
                          <a:spcPts val="0"/>
                        </a:spcAft>
                      </a:pPr>
                      <a:r>
                        <a:rPr lang="en-US" sz="1600" dirty="0">
                          <a:solidFill>
                            <a:schemeClr val="bg1"/>
                          </a:solidFill>
                          <a:effectLst/>
                          <a:latin typeface="Calibri" charset="0"/>
                          <a:ea typeface="Calibri" charset="0"/>
                          <a:cs typeface="Arial" charset="0"/>
                        </a:rPr>
                        <a:t>4289 (30.9)</a:t>
                      </a:r>
                      <a:endParaRPr lang="en-US" sz="1600" dirty="0">
                        <a:solidFill>
                          <a:schemeClr val="bg1"/>
                        </a:solidFill>
                        <a:effectLst/>
                        <a:latin typeface="Calibri" charset="0"/>
                        <a:ea typeface="Calibri" charset="0"/>
                        <a:cs typeface="Times New Roman" charset="0"/>
                      </a:endParaRPr>
                    </a:p>
                  </a:txBody>
                  <a:tcPr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066489610"/>
      </p:ext>
    </p:extLst>
  </p:cSld>
  <p:clrMapOvr>
    <a:masterClrMapping/>
  </p:clrMapOvr>
  <p:transition xmlns:p14="http://schemas.microsoft.com/office/powerpoint/2010/mai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62000" y="423862"/>
            <a:ext cx="10363200" cy="1143000"/>
          </a:xfrm>
        </p:spPr>
        <p:txBody>
          <a:bodyPr/>
          <a:lstStyle/>
          <a:p>
            <a:r>
              <a:rPr lang="en-US" altLang="en-US" dirty="0">
                <a:solidFill>
                  <a:srgbClr val="000000"/>
                </a:solidFill>
              </a:rPr>
              <a:t>Event Rates</a:t>
            </a:r>
            <a:br>
              <a:rPr lang="en-US" altLang="en-US" dirty="0">
                <a:solidFill>
                  <a:srgbClr val="000000"/>
                </a:solidFill>
              </a:rPr>
            </a:br>
            <a:r>
              <a:rPr lang="en-US" altLang="en-US" sz="2400" dirty="0">
                <a:solidFill>
                  <a:srgbClr val="000000"/>
                </a:solidFill>
              </a:rPr>
              <a:t>Patients Enrolled Based on a History of Prior Revascularization or Abnormal ABI</a:t>
            </a:r>
            <a:endParaRPr lang="en-US" altLang="en-US" dirty="0"/>
          </a:p>
        </p:txBody>
      </p:sp>
      <p:graphicFrame>
        <p:nvGraphicFramePr>
          <p:cNvPr id="6" name="Tabelle 5"/>
          <p:cNvGraphicFramePr>
            <a:graphicFrameLocks noGrp="1"/>
          </p:cNvGraphicFramePr>
          <p:nvPr>
            <p:extLst>
              <p:ext uri="{D42A27DB-BD31-4B8C-83A1-F6EECF244321}">
                <p14:modId xmlns:p14="http://schemas.microsoft.com/office/powerpoint/2010/main" val="2139564127"/>
              </p:ext>
            </p:extLst>
          </p:nvPr>
        </p:nvGraphicFramePr>
        <p:xfrm>
          <a:off x="990601" y="1371601"/>
          <a:ext cx="10439399" cy="3988834"/>
        </p:xfrm>
        <a:graphic>
          <a:graphicData uri="http://schemas.openxmlformats.org/drawingml/2006/table">
            <a:tbl>
              <a:tblPr>
                <a:tableStyleId>{5C22544A-7EE6-4342-B048-85BDC9FD1C3A}</a:tableStyleId>
              </a:tblPr>
              <a:tblGrid>
                <a:gridCol w="2613554">
                  <a:extLst>
                    <a:ext uri="{9D8B030D-6E8A-4147-A177-3AD203B41FA5}">
                      <a16:colId xmlns:a16="http://schemas.microsoft.com/office/drawing/2014/main" xmlns="" val="20000"/>
                    </a:ext>
                  </a:extLst>
                </a:gridCol>
                <a:gridCol w="1412514">
                  <a:extLst>
                    <a:ext uri="{9D8B030D-6E8A-4147-A177-3AD203B41FA5}">
                      <a16:colId xmlns:a16="http://schemas.microsoft.com/office/drawing/2014/main" xmlns="" val="20001"/>
                    </a:ext>
                  </a:extLst>
                </a:gridCol>
                <a:gridCol w="1446929">
                  <a:extLst>
                    <a:ext uri="{9D8B030D-6E8A-4147-A177-3AD203B41FA5}">
                      <a16:colId xmlns:a16="http://schemas.microsoft.com/office/drawing/2014/main" xmlns="" val="20002"/>
                    </a:ext>
                  </a:extLst>
                </a:gridCol>
                <a:gridCol w="1671612">
                  <a:extLst>
                    <a:ext uri="{9D8B030D-6E8A-4147-A177-3AD203B41FA5}">
                      <a16:colId xmlns:a16="http://schemas.microsoft.com/office/drawing/2014/main" xmlns="" val="20003"/>
                    </a:ext>
                  </a:extLst>
                </a:gridCol>
                <a:gridCol w="883869">
                  <a:extLst>
                    <a:ext uri="{9D8B030D-6E8A-4147-A177-3AD203B41FA5}">
                      <a16:colId xmlns:a16="http://schemas.microsoft.com/office/drawing/2014/main" xmlns="" val="20004"/>
                    </a:ext>
                  </a:extLst>
                </a:gridCol>
                <a:gridCol w="1694082">
                  <a:extLst>
                    <a:ext uri="{9D8B030D-6E8A-4147-A177-3AD203B41FA5}">
                      <a16:colId xmlns:a16="http://schemas.microsoft.com/office/drawing/2014/main" xmlns="" val="20005"/>
                    </a:ext>
                  </a:extLst>
                </a:gridCol>
                <a:gridCol w="716839">
                  <a:extLst>
                    <a:ext uri="{9D8B030D-6E8A-4147-A177-3AD203B41FA5}">
                      <a16:colId xmlns:a16="http://schemas.microsoft.com/office/drawing/2014/main" xmlns="" val="20006"/>
                    </a:ext>
                  </a:extLst>
                </a:gridCol>
              </a:tblGrid>
              <a:tr h="320347">
                <a:tc>
                  <a:txBody>
                    <a:bodyPr/>
                    <a:lstStyle/>
                    <a:p>
                      <a:pPr>
                        <a:lnSpc>
                          <a:spcPct val="100000"/>
                        </a:lnSpc>
                        <a:spcAft>
                          <a:spcPts val="0"/>
                        </a:spcAft>
                      </a:pPr>
                      <a:endParaRPr lang="de-DE" sz="1600" dirty="0">
                        <a:solidFill>
                          <a:schemeClr val="bg2"/>
                        </a:solidFill>
                        <a:effectLst/>
                        <a:latin typeface="Calibri" charset="0"/>
                        <a:ea typeface="Calibri" charset="0"/>
                        <a:cs typeface="Times New Roman" charset="0"/>
                      </a:endParaRPr>
                    </a:p>
                  </a:txBody>
                  <a:tcPr marL="25400" marR="25400"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5"/>
                    </a:solidFill>
                  </a:tcPr>
                </a:tc>
                <a:tc gridSpan="2">
                  <a:txBody>
                    <a:bodyPr/>
                    <a:lstStyle/>
                    <a:p>
                      <a:pPr algn="ctr">
                        <a:lnSpc>
                          <a:spcPct val="100000"/>
                        </a:lnSpc>
                        <a:spcAft>
                          <a:spcPts val="0"/>
                        </a:spcAft>
                      </a:pPr>
                      <a:r>
                        <a:rPr lang="en-US" sz="1600" b="1" baseline="0" dirty="0">
                          <a:solidFill>
                            <a:schemeClr val="bg2"/>
                          </a:solidFill>
                          <a:effectLst/>
                        </a:rPr>
                        <a:t>Inclusion Criteria</a:t>
                      </a:r>
                      <a:endParaRPr lang="de-DE" sz="1600" b="1" baseline="0" dirty="0">
                        <a:solidFill>
                          <a:schemeClr val="bg2"/>
                        </a:solidFill>
                        <a:effectLst/>
                        <a:latin typeface="Calibri" charset="0"/>
                        <a:ea typeface="Calibri" charset="0"/>
                        <a:cs typeface="Times New Roman" charset="0"/>
                      </a:endParaRPr>
                    </a:p>
                  </a:txBody>
                  <a:tcPr marL="25400" marR="2540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5"/>
                    </a:solidFill>
                  </a:tcPr>
                </a:tc>
                <a:tc hMerge="1">
                  <a:txBody>
                    <a:bodyPr/>
                    <a:lstStyle/>
                    <a:p>
                      <a:endParaRPr lang="de-DE"/>
                    </a:p>
                  </a:txBody>
                  <a:tcPr/>
                </a:tc>
                <a:tc gridSpan="2">
                  <a:txBody>
                    <a:bodyPr/>
                    <a:lstStyle/>
                    <a:p>
                      <a:pPr algn="ctr">
                        <a:lnSpc>
                          <a:spcPct val="100000"/>
                        </a:lnSpc>
                        <a:spcAft>
                          <a:spcPts val="0"/>
                        </a:spcAft>
                      </a:pPr>
                      <a:r>
                        <a:rPr lang="en-US" sz="1600" b="1" dirty="0">
                          <a:solidFill>
                            <a:schemeClr val="bg2"/>
                          </a:solidFill>
                          <a:effectLst/>
                        </a:rPr>
                        <a:t>Unadjusted</a:t>
                      </a:r>
                      <a:endParaRPr lang="de-DE" sz="1600" b="1" dirty="0">
                        <a:solidFill>
                          <a:schemeClr val="bg2"/>
                        </a:solidFill>
                        <a:effectLst/>
                        <a:latin typeface="Calibri" charset="0"/>
                        <a:ea typeface="Calibri" charset="0"/>
                        <a:cs typeface="Times New Roman" charset="0"/>
                      </a:endParaRPr>
                    </a:p>
                  </a:txBody>
                  <a:tcPr marL="25400" marR="2540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5"/>
                    </a:solidFill>
                  </a:tcPr>
                </a:tc>
                <a:tc hMerge="1">
                  <a:txBody>
                    <a:bodyPr/>
                    <a:lstStyle/>
                    <a:p>
                      <a:endParaRPr lang="de-DE"/>
                    </a:p>
                  </a:txBody>
                  <a:tcPr/>
                </a:tc>
                <a:tc gridSpan="2">
                  <a:txBody>
                    <a:bodyPr/>
                    <a:lstStyle/>
                    <a:p>
                      <a:pPr algn="ctr">
                        <a:lnSpc>
                          <a:spcPct val="100000"/>
                        </a:lnSpc>
                        <a:spcAft>
                          <a:spcPts val="0"/>
                        </a:spcAft>
                      </a:pPr>
                      <a:r>
                        <a:rPr lang="en-US" sz="1600" b="0" dirty="0">
                          <a:solidFill>
                            <a:schemeClr val="bg1"/>
                          </a:solidFill>
                          <a:effectLst/>
                        </a:rPr>
                        <a:t>Adjusted</a:t>
                      </a:r>
                      <a:endParaRPr lang="de-DE" sz="1600" b="0" dirty="0">
                        <a:solidFill>
                          <a:schemeClr val="bg1"/>
                        </a:solidFill>
                        <a:effectLst/>
                        <a:latin typeface="Calibri" charset="0"/>
                        <a:ea typeface="Calibri" charset="0"/>
                        <a:cs typeface="Times New Roman" charset="0"/>
                      </a:endParaRPr>
                    </a:p>
                  </a:txBody>
                  <a:tcPr marL="0" marR="0"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hMerge="1">
                  <a:txBody>
                    <a:bodyPr/>
                    <a:lstStyle/>
                    <a:p>
                      <a:endParaRPr lang="de-DE"/>
                    </a:p>
                  </a:txBody>
                  <a:tcPr/>
                </a:tc>
                <a:extLst>
                  <a:ext uri="{0D108BD9-81ED-4DB2-BD59-A6C34878D82A}">
                    <a16:rowId xmlns:a16="http://schemas.microsoft.com/office/drawing/2014/main" xmlns="" val="10000"/>
                  </a:ext>
                </a:extLst>
              </a:tr>
              <a:tr h="517852">
                <a:tc>
                  <a:txBody>
                    <a:bodyPr/>
                    <a:lstStyle/>
                    <a:p>
                      <a:pPr>
                        <a:lnSpc>
                          <a:spcPct val="100000"/>
                        </a:lnSpc>
                        <a:spcAft>
                          <a:spcPts val="0"/>
                        </a:spcAft>
                      </a:pPr>
                      <a:r>
                        <a:rPr lang="en-US" sz="1600" dirty="0">
                          <a:solidFill>
                            <a:schemeClr val="bg2"/>
                          </a:solidFill>
                          <a:effectLst/>
                        </a:rPr>
                        <a:t> </a:t>
                      </a:r>
                      <a:endParaRPr lang="de-DE" sz="1600" dirty="0">
                        <a:solidFill>
                          <a:schemeClr val="bg2"/>
                        </a:solidFill>
                        <a:effectLst/>
                        <a:latin typeface="Calibri" charset="0"/>
                        <a:ea typeface="Calibri" charset="0"/>
                        <a:cs typeface="Times New Roman" charset="0"/>
                      </a:endParaRPr>
                    </a:p>
                  </a:txBody>
                  <a:tcPr marL="25400" marR="25400" marT="0" marB="0">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lnSpc>
                          <a:spcPct val="100000"/>
                        </a:lnSpc>
                        <a:spcAft>
                          <a:spcPts val="0"/>
                        </a:spcAft>
                      </a:pPr>
                      <a:r>
                        <a:rPr lang="en-US" sz="1600" b="1" dirty="0">
                          <a:solidFill>
                            <a:schemeClr val="bg2"/>
                          </a:solidFill>
                          <a:effectLst/>
                        </a:rPr>
                        <a:t>Prior </a:t>
                      </a:r>
                      <a:r>
                        <a:rPr lang="en-US" sz="1600" b="1" dirty="0" err="1">
                          <a:solidFill>
                            <a:schemeClr val="bg2"/>
                          </a:solidFill>
                          <a:effectLst/>
                        </a:rPr>
                        <a:t>revasc</a:t>
                      </a:r>
                      <a:r>
                        <a:rPr lang="en-US" sz="1600" b="1" dirty="0">
                          <a:solidFill>
                            <a:schemeClr val="bg2"/>
                          </a:solidFill>
                          <a:effectLst/>
                        </a:rPr>
                        <a:t>. </a:t>
                      </a:r>
                      <a:r>
                        <a:rPr lang="en-US" sz="1600" dirty="0">
                          <a:solidFill>
                            <a:schemeClr val="bg2"/>
                          </a:solidFill>
                          <a:effectLst/>
                        </a:rPr>
                        <a:t>(N=7875)</a:t>
                      </a:r>
                      <a:endParaRPr lang="de-DE" sz="1600" dirty="0">
                        <a:solidFill>
                          <a:schemeClr val="bg2"/>
                        </a:solidFill>
                        <a:effectLst/>
                        <a:latin typeface="Calibri" charset="0"/>
                        <a:ea typeface="Calibri" charset="0"/>
                        <a:cs typeface="Times New Roman" charset="0"/>
                      </a:endParaRPr>
                    </a:p>
                  </a:txBody>
                  <a:tcPr marL="25400" marR="2540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lnSpc>
                          <a:spcPct val="100000"/>
                        </a:lnSpc>
                        <a:spcAft>
                          <a:spcPts val="0"/>
                        </a:spcAft>
                      </a:pPr>
                      <a:r>
                        <a:rPr lang="en-US" sz="1600" b="1" dirty="0">
                          <a:solidFill>
                            <a:schemeClr val="bg2"/>
                          </a:solidFill>
                          <a:effectLst/>
                        </a:rPr>
                        <a:t>ABI</a:t>
                      </a:r>
                      <a:r>
                        <a:rPr lang="en-US" sz="1600" b="1" baseline="0" dirty="0">
                          <a:solidFill>
                            <a:schemeClr val="bg2"/>
                          </a:solidFill>
                          <a:effectLst/>
                        </a:rPr>
                        <a:t> </a:t>
                      </a:r>
                    </a:p>
                    <a:p>
                      <a:pPr algn="ctr">
                        <a:lnSpc>
                          <a:spcPct val="100000"/>
                        </a:lnSpc>
                        <a:spcAft>
                          <a:spcPts val="0"/>
                        </a:spcAft>
                      </a:pPr>
                      <a:r>
                        <a:rPr lang="en-US" sz="1600" dirty="0">
                          <a:solidFill>
                            <a:schemeClr val="bg2"/>
                          </a:solidFill>
                          <a:effectLst/>
                        </a:rPr>
                        <a:t>(N=6010)</a:t>
                      </a:r>
                      <a:endParaRPr lang="de-DE" sz="1600" dirty="0">
                        <a:solidFill>
                          <a:schemeClr val="bg2"/>
                        </a:solidFill>
                        <a:effectLst/>
                        <a:latin typeface="Calibri" charset="0"/>
                        <a:ea typeface="Calibri" charset="0"/>
                        <a:cs typeface="Times New Roman" charset="0"/>
                      </a:endParaRPr>
                    </a:p>
                  </a:txBody>
                  <a:tcPr marL="25400" marR="2540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lnSpc>
                          <a:spcPct val="100000"/>
                        </a:lnSpc>
                        <a:spcAft>
                          <a:spcPts val="0"/>
                        </a:spcAft>
                      </a:pPr>
                      <a:r>
                        <a:rPr lang="en-US" sz="1600" b="1" dirty="0">
                          <a:solidFill>
                            <a:schemeClr val="bg2"/>
                          </a:solidFill>
                          <a:effectLst/>
                        </a:rPr>
                        <a:t>HR (95% CI)</a:t>
                      </a:r>
                      <a:endParaRPr lang="de-DE" sz="1600" b="1" dirty="0">
                        <a:solidFill>
                          <a:schemeClr val="bg2"/>
                        </a:solidFill>
                        <a:effectLst/>
                        <a:latin typeface="Calibri" charset="0"/>
                        <a:ea typeface="Calibri" charset="0"/>
                        <a:cs typeface="Times New Roman" charset="0"/>
                      </a:endParaRPr>
                    </a:p>
                  </a:txBody>
                  <a:tcPr marL="25400" marR="2540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lnSpc>
                          <a:spcPct val="100000"/>
                        </a:lnSpc>
                        <a:spcAft>
                          <a:spcPts val="0"/>
                        </a:spcAft>
                      </a:pPr>
                      <a:r>
                        <a:rPr lang="en-US" sz="1600" b="1" dirty="0">
                          <a:solidFill>
                            <a:schemeClr val="bg2"/>
                          </a:solidFill>
                          <a:effectLst/>
                        </a:rPr>
                        <a:t>P value</a:t>
                      </a:r>
                      <a:endParaRPr lang="de-DE" sz="1600" b="1" dirty="0">
                        <a:solidFill>
                          <a:schemeClr val="bg2"/>
                        </a:solidFill>
                        <a:effectLst/>
                        <a:latin typeface="Calibri" charset="0"/>
                        <a:ea typeface="Calibri" charset="0"/>
                        <a:cs typeface="Times New Roman" charset="0"/>
                      </a:endParaRPr>
                    </a:p>
                  </a:txBody>
                  <a:tcPr marL="25400" marR="2540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lnSpc>
                          <a:spcPct val="100000"/>
                        </a:lnSpc>
                        <a:spcAft>
                          <a:spcPts val="0"/>
                        </a:spcAft>
                      </a:pPr>
                      <a:r>
                        <a:rPr lang="en-US" sz="1600" b="0" dirty="0">
                          <a:solidFill>
                            <a:schemeClr val="bg1"/>
                          </a:solidFill>
                          <a:effectLst/>
                        </a:rPr>
                        <a:t>HR (95% CI)</a:t>
                      </a:r>
                      <a:endParaRPr lang="de-DE" sz="1600" b="0" dirty="0">
                        <a:solidFill>
                          <a:schemeClr val="bg1"/>
                        </a:solidFill>
                        <a:effectLst/>
                        <a:latin typeface="Calibri" charset="0"/>
                        <a:ea typeface="Calibri" charset="0"/>
                        <a:cs typeface="Times New Roman" charset="0"/>
                      </a:endParaRPr>
                    </a:p>
                  </a:txBody>
                  <a:tcPr marL="0" marR="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nSpc>
                          <a:spcPct val="100000"/>
                        </a:lnSpc>
                        <a:spcAft>
                          <a:spcPts val="0"/>
                        </a:spcAft>
                      </a:pPr>
                      <a:r>
                        <a:rPr lang="de-DE" sz="1600" b="0" dirty="0">
                          <a:solidFill>
                            <a:schemeClr val="bg1"/>
                          </a:solidFill>
                          <a:effectLst/>
                        </a:rPr>
                        <a:t>P </a:t>
                      </a:r>
                      <a:r>
                        <a:rPr lang="de-DE" sz="1600" b="0" dirty="0" err="1">
                          <a:solidFill>
                            <a:schemeClr val="bg1"/>
                          </a:solidFill>
                          <a:effectLst/>
                        </a:rPr>
                        <a:t>value</a:t>
                      </a:r>
                      <a:endParaRPr lang="de-DE" sz="1600" b="0" dirty="0">
                        <a:solidFill>
                          <a:schemeClr val="bg1"/>
                        </a:solidFill>
                        <a:effectLst/>
                        <a:latin typeface="Calibri" charset="0"/>
                        <a:ea typeface="Calibri" charset="0"/>
                        <a:cs typeface="Times New Roman" charset="0"/>
                      </a:endParaRPr>
                    </a:p>
                  </a:txBody>
                  <a:tcPr marL="0" marR="0" marT="0" marB="0">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1"/>
                  </a:ext>
                </a:extLst>
              </a:tr>
              <a:tr h="533400">
                <a:tc>
                  <a:txBody>
                    <a:bodyPr/>
                    <a:lstStyle/>
                    <a:p>
                      <a:pPr marL="203200" indent="-203200">
                        <a:lnSpc>
                          <a:spcPct val="100000"/>
                        </a:lnSpc>
                        <a:spcAft>
                          <a:spcPts val="0"/>
                        </a:spcAft>
                      </a:pPr>
                      <a:r>
                        <a:rPr lang="en-US" sz="1600" b="1" dirty="0">
                          <a:solidFill>
                            <a:schemeClr val="bg1"/>
                          </a:solidFill>
                          <a:effectLst/>
                          <a:latin typeface="+mn-lt"/>
                        </a:rPr>
                        <a:t>Primary efficacy outcome: </a:t>
                      </a:r>
                    </a:p>
                    <a:p>
                      <a:pPr marL="203200" indent="-203200">
                        <a:lnSpc>
                          <a:spcPct val="100000"/>
                        </a:lnSpc>
                        <a:spcAft>
                          <a:spcPts val="0"/>
                        </a:spcAft>
                      </a:pPr>
                      <a:r>
                        <a:rPr lang="en-US" sz="1600" b="1" dirty="0">
                          <a:solidFill>
                            <a:schemeClr val="bg1"/>
                          </a:solidFill>
                          <a:effectLst/>
                          <a:latin typeface="+mn-lt"/>
                        </a:rPr>
                        <a:t>CV death, MI,  ischemic stroke </a:t>
                      </a:r>
                      <a:endParaRPr lang="de-DE" sz="1600" b="1" dirty="0">
                        <a:solidFill>
                          <a:schemeClr val="bg1"/>
                        </a:solidFill>
                        <a:effectLst/>
                        <a:latin typeface="+mn-lt"/>
                        <a:ea typeface="Calibri" charset="0"/>
                        <a:cs typeface="Times New Roman" charset="0"/>
                      </a:endParaRPr>
                    </a:p>
                  </a:txBody>
                  <a:tcPr marL="25400" marR="25400"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4EEF9"/>
                    </a:solidFill>
                  </a:tcPr>
                </a:tc>
                <a:tc>
                  <a:txBody>
                    <a:bodyPr/>
                    <a:lstStyle/>
                    <a:p>
                      <a:pPr algn="ctr">
                        <a:lnSpc>
                          <a:spcPct val="100000"/>
                        </a:lnSpc>
                        <a:spcAft>
                          <a:spcPts val="0"/>
                        </a:spcAft>
                      </a:pPr>
                      <a:r>
                        <a:rPr lang="en-US" sz="1600" dirty="0">
                          <a:solidFill>
                            <a:schemeClr val="bg1"/>
                          </a:solidFill>
                          <a:effectLst/>
                          <a:latin typeface="+mn-lt"/>
                        </a:rPr>
                        <a:t>894 (11.4%)</a:t>
                      </a:r>
                      <a:endParaRPr lang="de-DE" sz="1600" dirty="0">
                        <a:solidFill>
                          <a:schemeClr val="bg1"/>
                        </a:solidFill>
                        <a:effectLst/>
                        <a:latin typeface="+mn-lt"/>
                        <a:ea typeface="Calibri" charset="0"/>
                        <a:cs typeface="Times New Roman" charset="0"/>
                      </a:endParaRPr>
                    </a:p>
                  </a:txBody>
                  <a:tcPr marL="25400" marR="2540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4EEF9"/>
                    </a:solidFill>
                  </a:tcPr>
                </a:tc>
                <a:tc>
                  <a:txBody>
                    <a:bodyPr/>
                    <a:lstStyle/>
                    <a:p>
                      <a:pPr algn="ctr">
                        <a:lnSpc>
                          <a:spcPct val="100000"/>
                        </a:lnSpc>
                        <a:spcAft>
                          <a:spcPts val="0"/>
                        </a:spcAft>
                      </a:pPr>
                      <a:r>
                        <a:rPr lang="en-US" sz="1600" dirty="0">
                          <a:solidFill>
                            <a:schemeClr val="bg1"/>
                          </a:solidFill>
                          <a:effectLst/>
                          <a:latin typeface="+mn-lt"/>
                        </a:rPr>
                        <a:t>597 (9.9%)</a:t>
                      </a:r>
                      <a:endParaRPr lang="de-DE" sz="1600" dirty="0">
                        <a:solidFill>
                          <a:schemeClr val="bg1"/>
                        </a:solidFill>
                        <a:effectLst/>
                        <a:latin typeface="+mn-lt"/>
                        <a:ea typeface="Calibri" charset="0"/>
                        <a:cs typeface="Times New Roman" charset="0"/>
                      </a:endParaRPr>
                    </a:p>
                  </a:txBody>
                  <a:tcPr marL="25400" marR="2540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4EEF9"/>
                    </a:solidFill>
                  </a:tcPr>
                </a:tc>
                <a:tc>
                  <a:txBody>
                    <a:bodyPr/>
                    <a:lstStyle/>
                    <a:p>
                      <a:pPr algn="ctr">
                        <a:lnSpc>
                          <a:spcPct val="100000"/>
                        </a:lnSpc>
                        <a:spcAft>
                          <a:spcPts val="0"/>
                        </a:spcAft>
                      </a:pPr>
                      <a:r>
                        <a:rPr lang="en-US" sz="1600" dirty="0">
                          <a:solidFill>
                            <a:schemeClr val="bg1"/>
                          </a:solidFill>
                          <a:effectLst/>
                          <a:latin typeface="+mn-lt"/>
                        </a:rPr>
                        <a:t>1.13 (1.02, 1.26)</a:t>
                      </a:r>
                      <a:endParaRPr lang="de-DE" sz="1600" dirty="0">
                        <a:solidFill>
                          <a:schemeClr val="bg1"/>
                        </a:solidFill>
                        <a:effectLst/>
                        <a:latin typeface="+mn-lt"/>
                        <a:ea typeface="Calibri" charset="0"/>
                        <a:cs typeface="Times New Roman" charset="0"/>
                      </a:endParaRPr>
                    </a:p>
                  </a:txBody>
                  <a:tcPr marL="25400" marR="2540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4EEF9"/>
                    </a:solidFill>
                  </a:tcPr>
                </a:tc>
                <a:tc>
                  <a:txBody>
                    <a:bodyPr/>
                    <a:lstStyle/>
                    <a:p>
                      <a:pPr algn="ctr">
                        <a:lnSpc>
                          <a:spcPct val="100000"/>
                        </a:lnSpc>
                        <a:spcAft>
                          <a:spcPts val="0"/>
                        </a:spcAft>
                      </a:pPr>
                      <a:r>
                        <a:rPr lang="en-US" sz="1600" dirty="0">
                          <a:solidFill>
                            <a:schemeClr val="bg1"/>
                          </a:solidFill>
                          <a:effectLst/>
                          <a:latin typeface="+mn-lt"/>
                        </a:rPr>
                        <a:t>0.02</a:t>
                      </a:r>
                      <a:endParaRPr lang="de-DE" sz="1600" dirty="0">
                        <a:solidFill>
                          <a:schemeClr val="bg1"/>
                        </a:solidFill>
                        <a:effectLst/>
                        <a:latin typeface="+mn-lt"/>
                        <a:ea typeface="Calibri" charset="0"/>
                        <a:cs typeface="Times New Roman" charset="0"/>
                      </a:endParaRPr>
                    </a:p>
                  </a:txBody>
                  <a:tcPr marL="25400" marR="25400"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4EEF9"/>
                    </a:solidFill>
                  </a:tcPr>
                </a:tc>
                <a:tc>
                  <a:txBody>
                    <a:bodyPr/>
                    <a:lstStyle/>
                    <a:p>
                      <a:pPr algn="ctr">
                        <a:lnSpc>
                          <a:spcPct val="100000"/>
                        </a:lnSpc>
                        <a:spcAft>
                          <a:spcPts val="0"/>
                        </a:spcAft>
                      </a:pPr>
                      <a:endParaRPr lang="de-DE" sz="1600" dirty="0">
                        <a:solidFill>
                          <a:schemeClr val="bg1"/>
                        </a:solidFill>
                        <a:effectLst/>
                        <a:latin typeface="+mn-lt"/>
                        <a:ea typeface="Calibri" charset="0"/>
                        <a:cs typeface="Times New Roman" charset="0"/>
                      </a:endParaRPr>
                    </a:p>
                  </a:txBody>
                  <a:tcPr marL="0" marR="0"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endParaRPr lang="de-DE" sz="1600" dirty="0">
                        <a:solidFill>
                          <a:schemeClr val="bg1"/>
                        </a:solidFill>
                        <a:effectLst/>
                        <a:latin typeface="+mn-lt"/>
                        <a:ea typeface="Calibri" charset="0"/>
                        <a:cs typeface="Times New Roman" charset="0"/>
                      </a:endParaRPr>
                    </a:p>
                  </a:txBody>
                  <a:tcPr marL="0" marR="0"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2"/>
                  </a:ext>
                </a:extLst>
              </a:tr>
              <a:tr h="304800">
                <a:tc>
                  <a:txBody>
                    <a:bodyPr/>
                    <a:lstStyle/>
                    <a:p>
                      <a:pPr marL="158750" indent="-158750">
                        <a:lnSpc>
                          <a:spcPct val="100000"/>
                        </a:lnSpc>
                        <a:spcAft>
                          <a:spcPts val="0"/>
                        </a:spcAft>
                      </a:pPr>
                      <a:r>
                        <a:rPr lang="en-US" sz="1400" b="1" i="1" dirty="0">
                          <a:solidFill>
                            <a:schemeClr val="bg1"/>
                          </a:solidFill>
                          <a:effectLst/>
                          <a:latin typeface="+mn-lt"/>
                        </a:rPr>
                        <a:t>     Cardiovascular death</a:t>
                      </a:r>
                      <a:endParaRPr lang="de-DE" sz="1400" b="1" i="1" dirty="0">
                        <a:solidFill>
                          <a:schemeClr val="bg1"/>
                        </a:solidFill>
                        <a:effectLst/>
                        <a:latin typeface="+mn-lt"/>
                        <a:ea typeface="Calibri" charset="0"/>
                        <a:cs typeface="Times New Roman" charset="0"/>
                      </a:endParaRPr>
                    </a:p>
                  </a:txBody>
                  <a:tcPr marL="25400" marR="25400" marT="0" marB="0">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EF9"/>
                    </a:solidFill>
                  </a:tcPr>
                </a:tc>
                <a:tc>
                  <a:txBody>
                    <a:bodyPr/>
                    <a:lstStyle/>
                    <a:p>
                      <a:pPr algn="ctr">
                        <a:lnSpc>
                          <a:spcPct val="100000"/>
                        </a:lnSpc>
                        <a:spcAft>
                          <a:spcPts val="0"/>
                        </a:spcAft>
                      </a:pPr>
                      <a:r>
                        <a:rPr lang="en-US" sz="1400" i="1" dirty="0">
                          <a:solidFill>
                            <a:schemeClr val="bg1"/>
                          </a:solidFill>
                          <a:effectLst/>
                          <a:latin typeface="+mn-lt"/>
                        </a:rPr>
                        <a:t>372 (4.7%)</a:t>
                      </a:r>
                      <a:endParaRPr lang="de-DE" sz="1400" i="1" dirty="0">
                        <a:solidFill>
                          <a:schemeClr val="bg1"/>
                        </a:solidFill>
                        <a:effectLst/>
                        <a:latin typeface="+mn-lt"/>
                        <a:ea typeface="Calibri" charset="0"/>
                        <a:cs typeface="Times New Roman" charset="0"/>
                      </a:endParaRPr>
                    </a:p>
                  </a:txBody>
                  <a:tcPr marL="25400" marR="25400" marT="0" marB="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EF9"/>
                    </a:solidFill>
                  </a:tcPr>
                </a:tc>
                <a:tc>
                  <a:txBody>
                    <a:bodyPr/>
                    <a:lstStyle/>
                    <a:p>
                      <a:pPr algn="ctr">
                        <a:lnSpc>
                          <a:spcPct val="100000"/>
                        </a:lnSpc>
                        <a:spcAft>
                          <a:spcPts val="0"/>
                        </a:spcAft>
                      </a:pPr>
                      <a:r>
                        <a:rPr lang="en-US" sz="1400" i="1" dirty="0">
                          <a:solidFill>
                            <a:schemeClr val="bg1"/>
                          </a:solidFill>
                          <a:effectLst/>
                          <a:latin typeface="+mn-lt"/>
                        </a:rPr>
                        <a:t>334 (5.6%)</a:t>
                      </a:r>
                      <a:endParaRPr lang="de-DE" sz="1400" i="1" dirty="0">
                        <a:solidFill>
                          <a:schemeClr val="bg1"/>
                        </a:solidFill>
                        <a:effectLst/>
                        <a:latin typeface="+mn-lt"/>
                        <a:ea typeface="Calibri" charset="0"/>
                        <a:cs typeface="Times New Roman" charset="0"/>
                      </a:endParaRPr>
                    </a:p>
                  </a:txBody>
                  <a:tcPr marL="25400" marR="25400" marT="0" marB="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EF9"/>
                    </a:solidFill>
                  </a:tcPr>
                </a:tc>
                <a:tc>
                  <a:txBody>
                    <a:bodyPr/>
                    <a:lstStyle/>
                    <a:p>
                      <a:pPr algn="ctr">
                        <a:lnSpc>
                          <a:spcPct val="100000"/>
                        </a:lnSpc>
                        <a:spcAft>
                          <a:spcPts val="0"/>
                        </a:spcAft>
                      </a:pPr>
                      <a:r>
                        <a:rPr lang="en-US" sz="1400" i="1" dirty="0">
                          <a:solidFill>
                            <a:schemeClr val="bg1"/>
                          </a:solidFill>
                          <a:effectLst/>
                          <a:latin typeface="+mn-lt"/>
                        </a:rPr>
                        <a:t>0.83 (0.85, 1.34)</a:t>
                      </a:r>
                      <a:endParaRPr lang="de-DE" sz="1400" i="1" dirty="0">
                        <a:solidFill>
                          <a:schemeClr val="bg1"/>
                        </a:solidFill>
                        <a:effectLst/>
                        <a:latin typeface="+mn-lt"/>
                        <a:ea typeface="Calibri" charset="0"/>
                        <a:cs typeface="Times New Roman" charset="0"/>
                      </a:endParaRPr>
                    </a:p>
                  </a:txBody>
                  <a:tcPr marL="25400" marR="25400" marT="0" marB="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EF9"/>
                    </a:solidFill>
                  </a:tcPr>
                </a:tc>
                <a:tc>
                  <a:txBody>
                    <a:bodyPr/>
                    <a:lstStyle/>
                    <a:p>
                      <a:pPr algn="ctr">
                        <a:lnSpc>
                          <a:spcPct val="100000"/>
                        </a:lnSpc>
                        <a:spcAft>
                          <a:spcPts val="0"/>
                        </a:spcAft>
                      </a:pPr>
                      <a:r>
                        <a:rPr lang="en-US" sz="1400" i="1" dirty="0">
                          <a:solidFill>
                            <a:schemeClr val="bg1"/>
                          </a:solidFill>
                          <a:effectLst/>
                          <a:latin typeface="+mn-lt"/>
                        </a:rPr>
                        <a:t>0.02</a:t>
                      </a:r>
                      <a:endParaRPr lang="de-DE" sz="1400" i="1" dirty="0">
                        <a:solidFill>
                          <a:schemeClr val="bg1"/>
                        </a:solidFill>
                        <a:effectLst/>
                        <a:latin typeface="+mn-lt"/>
                        <a:ea typeface="Calibri" charset="0"/>
                        <a:cs typeface="Times New Roman" charset="0"/>
                      </a:endParaRPr>
                    </a:p>
                  </a:txBody>
                  <a:tcPr marL="25400" marR="25400" marT="0" marB="0">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EF9"/>
                    </a:solidFill>
                  </a:tcPr>
                </a:tc>
                <a:tc>
                  <a:txBody>
                    <a:bodyPr/>
                    <a:lstStyle/>
                    <a:p>
                      <a:pPr algn="ctr">
                        <a:lnSpc>
                          <a:spcPct val="100000"/>
                        </a:lnSpc>
                        <a:spcAft>
                          <a:spcPts val="0"/>
                        </a:spcAft>
                      </a:pPr>
                      <a:endParaRPr lang="de-DE" sz="1600" dirty="0">
                        <a:solidFill>
                          <a:schemeClr val="bg1"/>
                        </a:solidFill>
                        <a:effectLst/>
                        <a:latin typeface="+mn-lt"/>
                        <a:ea typeface="Calibri" charset="0"/>
                        <a:cs typeface="Times New Roman" charset="0"/>
                      </a:endParaRPr>
                    </a:p>
                  </a:txBody>
                  <a:tcPr marL="0" marR="0" marT="0" marB="0">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endParaRPr lang="de-DE" sz="1600" dirty="0">
                        <a:solidFill>
                          <a:schemeClr val="bg1"/>
                        </a:solidFill>
                        <a:effectLst/>
                        <a:latin typeface="+mn-lt"/>
                        <a:ea typeface="Calibri" charset="0"/>
                        <a:cs typeface="Times New Roman" charset="0"/>
                      </a:endParaRPr>
                    </a:p>
                  </a:txBody>
                  <a:tcPr marL="0" marR="0" marT="0" marB="0">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3"/>
                  </a:ext>
                </a:extLst>
              </a:tr>
              <a:tr h="304800">
                <a:tc>
                  <a:txBody>
                    <a:bodyPr/>
                    <a:lstStyle/>
                    <a:p>
                      <a:pPr marL="158750" indent="-158750">
                        <a:lnSpc>
                          <a:spcPct val="100000"/>
                        </a:lnSpc>
                        <a:spcAft>
                          <a:spcPts val="0"/>
                        </a:spcAft>
                      </a:pPr>
                      <a:r>
                        <a:rPr lang="en-US" sz="1400" b="1" i="1" dirty="0">
                          <a:solidFill>
                            <a:schemeClr val="bg1"/>
                          </a:solidFill>
                          <a:effectLst/>
                          <a:latin typeface="+mn-lt"/>
                        </a:rPr>
                        <a:t>     Myocardial infarction</a:t>
                      </a:r>
                      <a:endParaRPr lang="de-DE" sz="1400" b="1" i="1" dirty="0">
                        <a:solidFill>
                          <a:schemeClr val="bg1"/>
                        </a:solidFill>
                        <a:effectLst/>
                        <a:latin typeface="+mn-lt"/>
                        <a:ea typeface="Calibri" charset="0"/>
                        <a:cs typeface="Times New Roman" charset="0"/>
                      </a:endParaRPr>
                    </a:p>
                  </a:txBody>
                  <a:tcPr marL="25400" marR="25400" marT="0" marB="0">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EF9"/>
                    </a:solidFill>
                  </a:tcPr>
                </a:tc>
                <a:tc>
                  <a:txBody>
                    <a:bodyPr/>
                    <a:lstStyle/>
                    <a:p>
                      <a:pPr algn="ctr">
                        <a:lnSpc>
                          <a:spcPct val="100000"/>
                        </a:lnSpc>
                        <a:spcAft>
                          <a:spcPts val="0"/>
                        </a:spcAft>
                      </a:pPr>
                      <a:r>
                        <a:rPr lang="en-US" sz="1400" i="1" dirty="0">
                          <a:solidFill>
                            <a:schemeClr val="bg1"/>
                          </a:solidFill>
                          <a:effectLst/>
                          <a:latin typeface="+mn-lt"/>
                        </a:rPr>
                        <a:t>466 (5.9%)</a:t>
                      </a:r>
                      <a:endParaRPr lang="de-DE" sz="1400" i="1" dirty="0">
                        <a:solidFill>
                          <a:schemeClr val="bg1"/>
                        </a:solidFill>
                        <a:effectLst/>
                        <a:latin typeface="+mn-lt"/>
                        <a:ea typeface="Calibri" charset="0"/>
                        <a:cs typeface="Times New Roman" charset="0"/>
                      </a:endParaRPr>
                    </a:p>
                  </a:txBody>
                  <a:tcPr marL="25400" marR="2540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EF9"/>
                    </a:solidFill>
                  </a:tcPr>
                </a:tc>
                <a:tc>
                  <a:txBody>
                    <a:bodyPr/>
                    <a:lstStyle/>
                    <a:p>
                      <a:pPr algn="ctr">
                        <a:lnSpc>
                          <a:spcPct val="100000"/>
                        </a:lnSpc>
                        <a:spcAft>
                          <a:spcPts val="0"/>
                        </a:spcAft>
                      </a:pPr>
                      <a:r>
                        <a:rPr lang="en-US" sz="1400" i="1" dirty="0">
                          <a:solidFill>
                            <a:schemeClr val="bg1"/>
                          </a:solidFill>
                          <a:effectLst/>
                          <a:latin typeface="+mn-lt"/>
                        </a:rPr>
                        <a:t>217 (3.6%)</a:t>
                      </a:r>
                      <a:endParaRPr lang="de-DE" sz="1400" i="1" dirty="0">
                        <a:solidFill>
                          <a:schemeClr val="bg1"/>
                        </a:solidFill>
                        <a:effectLst/>
                        <a:latin typeface="+mn-lt"/>
                        <a:ea typeface="Calibri" charset="0"/>
                        <a:cs typeface="Times New Roman" charset="0"/>
                      </a:endParaRPr>
                    </a:p>
                  </a:txBody>
                  <a:tcPr marL="25400" marR="2540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EF9"/>
                    </a:solidFill>
                  </a:tcPr>
                </a:tc>
                <a:tc>
                  <a:txBody>
                    <a:bodyPr/>
                    <a:lstStyle/>
                    <a:p>
                      <a:pPr algn="ctr">
                        <a:lnSpc>
                          <a:spcPct val="100000"/>
                        </a:lnSpc>
                        <a:spcAft>
                          <a:spcPts val="0"/>
                        </a:spcAft>
                      </a:pPr>
                      <a:r>
                        <a:rPr lang="en-US" sz="1400" i="1" dirty="0">
                          <a:solidFill>
                            <a:schemeClr val="bg1"/>
                          </a:solidFill>
                          <a:effectLst/>
                          <a:latin typeface="+mn-lt"/>
                        </a:rPr>
                        <a:t>1.63 (1.38, 1.91)</a:t>
                      </a:r>
                      <a:endParaRPr lang="de-DE" sz="1400" i="1" dirty="0">
                        <a:solidFill>
                          <a:schemeClr val="bg1"/>
                        </a:solidFill>
                        <a:effectLst/>
                        <a:latin typeface="+mn-lt"/>
                        <a:ea typeface="Calibri" charset="0"/>
                        <a:cs typeface="Times New Roman" charset="0"/>
                      </a:endParaRPr>
                    </a:p>
                  </a:txBody>
                  <a:tcPr marL="25400" marR="2540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EF9"/>
                    </a:solidFill>
                  </a:tcPr>
                </a:tc>
                <a:tc>
                  <a:txBody>
                    <a:bodyPr/>
                    <a:lstStyle/>
                    <a:p>
                      <a:pPr algn="ctr">
                        <a:lnSpc>
                          <a:spcPct val="100000"/>
                        </a:lnSpc>
                        <a:spcAft>
                          <a:spcPts val="0"/>
                        </a:spcAft>
                      </a:pPr>
                      <a:r>
                        <a:rPr lang="en-US" sz="1400" i="1" dirty="0">
                          <a:solidFill>
                            <a:schemeClr val="bg1"/>
                          </a:solidFill>
                          <a:effectLst/>
                          <a:latin typeface="+mn-lt"/>
                        </a:rPr>
                        <a:t>&lt;0.001</a:t>
                      </a:r>
                      <a:endParaRPr lang="de-DE" sz="1400" i="1" dirty="0">
                        <a:solidFill>
                          <a:schemeClr val="bg1"/>
                        </a:solidFill>
                        <a:effectLst/>
                        <a:latin typeface="+mn-lt"/>
                        <a:ea typeface="Calibri" charset="0"/>
                        <a:cs typeface="Times New Roman" charset="0"/>
                      </a:endParaRPr>
                    </a:p>
                  </a:txBody>
                  <a:tcPr marL="25400" marR="25400" marT="0" marB="0">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EF9"/>
                    </a:solidFill>
                  </a:tcPr>
                </a:tc>
                <a:tc>
                  <a:txBody>
                    <a:bodyPr/>
                    <a:lstStyle/>
                    <a:p>
                      <a:pPr algn="ctr">
                        <a:lnSpc>
                          <a:spcPct val="100000"/>
                        </a:lnSpc>
                        <a:spcAft>
                          <a:spcPts val="0"/>
                        </a:spcAft>
                      </a:pPr>
                      <a:endParaRPr lang="de-DE" sz="1600" dirty="0">
                        <a:solidFill>
                          <a:schemeClr val="bg1"/>
                        </a:solidFill>
                        <a:effectLst/>
                        <a:latin typeface="+mn-lt"/>
                        <a:ea typeface="Calibri" charset="0"/>
                        <a:cs typeface="Times New Roman" charset="0"/>
                      </a:endParaRPr>
                    </a:p>
                  </a:txBody>
                  <a:tcPr marL="0" marR="0" marT="0" marB="0">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endParaRPr lang="de-DE" sz="1600" dirty="0">
                        <a:solidFill>
                          <a:schemeClr val="bg1"/>
                        </a:solidFill>
                        <a:effectLst/>
                        <a:latin typeface="+mn-lt"/>
                        <a:ea typeface="Calibri" charset="0"/>
                        <a:cs typeface="Times New Roman" charset="0"/>
                      </a:endParaRPr>
                    </a:p>
                  </a:txBody>
                  <a:tcPr marL="0" marR="0" marT="0" marB="0">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4"/>
                  </a:ext>
                </a:extLst>
              </a:tr>
              <a:tr h="304800">
                <a:tc>
                  <a:txBody>
                    <a:bodyPr/>
                    <a:lstStyle/>
                    <a:p>
                      <a:pPr marL="158750" indent="-158750">
                        <a:lnSpc>
                          <a:spcPct val="100000"/>
                        </a:lnSpc>
                        <a:spcAft>
                          <a:spcPts val="0"/>
                        </a:spcAft>
                      </a:pPr>
                      <a:r>
                        <a:rPr lang="en-US" sz="1400" i="1" dirty="0">
                          <a:solidFill>
                            <a:schemeClr val="bg1"/>
                          </a:solidFill>
                          <a:effectLst/>
                          <a:latin typeface="+mn-lt"/>
                        </a:rPr>
                        <a:t>      Ischemic stroke</a:t>
                      </a:r>
                      <a:endParaRPr lang="de-DE" sz="1400" i="1" dirty="0">
                        <a:solidFill>
                          <a:schemeClr val="bg1"/>
                        </a:solidFill>
                        <a:effectLst/>
                        <a:latin typeface="+mn-lt"/>
                        <a:ea typeface="Calibri" charset="0"/>
                        <a:cs typeface="Times New Roman" charset="0"/>
                      </a:endParaRPr>
                    </a:p>
                  </a:txBody>
                  <a:tcPr marL="25400" marR="25400" marT="0" marB="0">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en-US" sz="1400" i="1" dirty="0">
                          <a:solidFill>
                            <a:schemeClr val="bg1"/>
                          </a:solidFill>
                          <a:effectLst/>
                          <a:latin typeface="+mn-lt"/>
                        </a:rPr>
                        <a:t>176 (2.2%)</a:t>
                      </a:r>
                      <a:endParaRPr lang="de-DE" sz="1400" i="1" dirty="0">
                        <a:solidFill>
                          <a:schemeClr val="bg1"/>
                        </a:solidFill>
                        <a:effectLst/>
                        <a:latin typeface="+mn-lt"/>
                        <a:ea typeface="Calibri" charset="0"/>
                        <a:cs typeface="Times New Roman" charset="0"/>
                      </a:endParaRPr>
                    </a:p>
                  </a:txBody>
                  <a:tcPr marL="25400" marR="25400" marT="0" marB="0">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en-US" sz="1400" i="1" dirty="0">
                          <a:solidFill>
                            <a:schemeClr val="bg1"/>
                          </a:solidFill>
                          <a:effectLst/>
                          <a:latin typeface="+mn-lt"/>
                        </a:rPr>
                        <a:t>124 (2.1%)</a:t>
                      </a:r>
                      <a:endParaRPr lang="de-DE" sz="1400" i="1" dirty="0">
                        <a:solidFill>
                          <a:schemeClr val="bg1"/>
                        </a:solidFill>
                        <a:effectLst/>
                        <a:latin typeface="+mn-lt"/>
                        <a:ea typeface="Calibri" charset="0"/>
                        <a:cs typeface="Times New Roman" charset="0"/>
                      </a:endParaRPr>
                    </a:p>
                  </a:txBody>
                  <a:tcPr marL="25400" marR="25400" marT="0" marB="0">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en-US" sz="1400" i="1" dirty="0">
                          <a:solidFill>
                            <a:schemeClr val="bg1"/>
                          </a:solidFill>
                          <a:effectLst/>
                          <a:latin typeface="+mn-lt"/>
                        </a:rPr>
                        <a:t>1.06 (0.85, 1.34)</a:t>
                      </a:r>
                      <a:endParaRPr lang="de-DE" sz="1400" i="1" dirty="0">
                        <a:solidFill>
                          <a:schemeClr val="bg1"/>
                        </a:solidFill>
                        <a:effectLst/>
                        <a:latin typeface="+mn-lt"/>
                        <a:ea typeface="Calibri" charset="0"/>
                        <a:cs typeface="Times New Roman" charset="0"/>
                      </a:endParaRPr>
                    </a:p>
                  </a:txBody>
                  <a:tcPr marL="25400" marR="25400" marT="0" marB="0">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en-US" sz="1400" i="1" dirty="0">
                          <a:solidFill>
                            <a:schemeClr val="bg1"/>
                          </a:solidFill>
                          <a:effectLst/>
                          <a:latin typeface="+mn-lt"/>
                        </a:rPr>
                        <a:t>0.59</a:t>
                      </a:r>
                      <a:endParaRPr lang="de-DE" sz="1400" i="1" dirty="0">
                        <a:solidFill>
                          <a:schemeClr val="bg1"/>
                        </a:solidFill>
                        <a:effectLst/>
                        <a:latin typeface="+mn-lt"/>
                        <a:ea typeface="Calibri" charset="0"/>
                        <a:cs typeface="Times New Roman" charset="0"/>
                      </a:endParaRPr>
                    </a:p>
                  </a:txBody>
                  <a:tcPr marL="25400" marR="25400" marT="0" marB="0">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endParaRPr lang="de-DE" sz="1600" dirty="0">
                        <a:solidFill>
                          <a:schemeClr val="bg1"/>
                        </a:solidFill>
                        <a:effectLst/>
                        <a:latin typeface="+mn-lt"/>
                        <a:ea typeface="Calibri" charset="0"/>
                        <a:cs typeface="Times New Roman" charset="0"/>
                      </a:endParaRPr>
                    </a:p>
                  </a:txBody>
                  <a:tcPr marL="0" marR="0" marT="0" marB="0">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endParaRPr lang="de-DE" sz="1600" dirty="0">
                        <a:solidFill>
                          <a:schemeClr val="bg1"/>
                        </a:solidFill>
                        <a:effectLst/>
                        <a:latin typeface="+mn-lt"/>
                        <a:ea typeface="Calibri" charset="0"/>
                        <a:cs typeface="Times New Roman" charset="0"/>
                      </a:endParaRPr>
                    </a:p>
                  </a:txBody>
                  <a:tcPr marL="0" marR="0" marT="0" marB="0">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5"/>
                  </a:ext>
                </a:extLst>
              </a:tr>
              <a:tr h="504277">
                <a:tc>
                  <a:txBody>
                    <a:bodyPr/>
                    <a:lstStyle/>
                    <a:p>
                      <a:pPr marL="158750" indent="-158750">
                        <a:lnSpc>
                          <a:spcPct val="100000"/>
                        </a:lnSpc>
                        <a:spcAft>
                          <a:spcPts val="0"/>
                        </a:spcAft>
                      </a:pPr>
                      <a:r>
                        <a:rPr lang="en-US" sz="1600" b="1" dirty="0">
                          <a:solidFill>
                            <a:schemeClr val="bg1"/>
                          </a:solidFill>
                          <a:effectLst/>
                          <a:latin typeface="+mn-lt"/>
                        </a:rPr>
                        <a:t>Acute limb ischemia</a:t>
                      </a:r>
                    </a:p>
                    <a:p>
                      <a:pPr marL="158750" indent="-158750">
                        <a:lnSpc>
                          <a:spcPct val="100000"/>
                        </a:lnSpc>
                        <a:spcAft>
                          <a:spcPts val="0"/>
                        </a:spcAft>
                      </a:pPr>
                      <a:r>
                        <a:rPr lang="en-US" sz="1600" b="1" dirty="0">
                          <a:solidFill>
                            <a:schemeClr val="bg1"/>
                          </a:solidFill>
                          <a:effectLst/>
                          <a:latin typeface="+mn-lt"/>
                          <a:ea typeface="Calibri" charset="0"/>
                          <a:cs typeface="Times New Roman" charset="0"/>
                        </a:rPr>
                        <a:t>requiring hospitalization</a:t>
                      </a:r>
                      <a:endParaRPr lang="de-DE" sz="1600" b="1" dirty="0">
                        <a:solidFill>
                          <a:schemeClr val="bg1"/>
                        </a:solidFill>
                        <a:effectLst/>
                        <a:latin typeface="+mn-lt"/>
                        <a:ea typeface="Calibri" charset="0"/>
                        <a:cs typeface="Times New Roman" charset="0"/>
                      </a:endParaRPr>
                    </a:p>
                  </a:txBody>
                  <a:tcPr marL="25400" marR="25400"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EF9"/>
                    </a:solidFill>
                  </a:tcPr>
                </a:tc>
                <a:tc>
                  <a:txBody>
                    <a:bodyPr/>
                    <a:lstStyle/>
                    <a:p>
                      <a:pPr algn="ctr">
                        <a:lnSpc>
                          <a:spcPct val="100000"/>
                        </a:lnSpc>
                        <a:spcAft>
                          <a:spcPts val="0"/>
                        </a:spcAft>
                      </a:pPr>
                      <a:endParaRPr lang="en-US" sz="800" dirty="0">
                        <a:solidFill>
                          <a:schemeClr val="bg1"/>
                        </a:solidFill>
                        <a:effectLst/>
                        <a:latin typeface="+mn-lt"/>
                      </a:endParaRPr>
                    </a:p>
                    <a:p>
                      <a:pPr algn="ctr">
                        <a:lnSpc>
                          <a:spcPct val="100000"/>
                        </a:lnSpc>
                        <a:spcAft>
                          <a:spcPts val="0"/>
                        </a:spcAft>
                      </a:pPr>
                      <a:r>
                        <a:rPr lang="en-US" sz="1600" dirty="0">
                          <a:solidFill>
                            <a:schemeClr val="bg1"/>
                          </a:solidFill>
                          <a:effectLst/>
                          <a:latin typeface="+mn-lt"/>
                        </a:rPr>
                        <a:t>196 (2.5%)</a:t>
                      </a:r>
                      <a:endParaRPr lang="de-DE" sz="1600" dirty="0">
                        <a:solidFill>
                          <a:schemeClr val="bg1"/>
                        </a:solidFill>
                        <a:effectLst/>
                        <a:latin typeface="+mn-lt"/>
                        <a:ea typeface="Calibri" charset="0"/>
                        <a:cs typeface="Times New Roman" charset="0"/>
                      </a:endParaRPr>
                    </a:p>
                  </a:txBody>
                  <a:tcPr marL="25400" marR="2540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EF9"/>
                    </a:solidFill>
                  </a:tcPr>
                </a:tc>
                <a:tc>
                  <a:txBody>
                    <a:bodyPr/>
                    <a:lstStyle/>
                    <a:p>
                      <a:pPr algn="ctr">
                        <a:lnSpc>
                          <a:spcPct val="100000"/>
                        </a:lnSpc>
                        <a:spcAft>
                          <a:spcPts val="0"/>
                        </a:spcAft>
                      </a:pPr>
                      <a:endParaRPr lang="en-US" sz="800" dirty="0">
                        <a:solidFill>
                          <a:schemeClr val="bg1"/>
                        </a:solidFill>
                        <a:effectLst/>
                        <a:latin typeface="+mn-lt"/>
                      </a:endParaRPr>
                    </a:p>
                    <a:p>
                      <a:pPr algn="ctr">
                        <a:lnSpc>
                          <a:spcPct val="100000"/>
                        </a:lnSpc>
                        <a:spcAft>
                          <a:spcPts val="0"/>
                        </a:spcAft>
                      </a:pPr>
                      <a:r>
                        <a:rPr lang="en-US" sz="1600" dirty="0">
                          <a:solidFill>
                            <a:schemeClr val="bg1"/>
                          </a:solidFill>
                          <a:effectLst/>
                          <a:latin typeface="+mn-lt"/>
                        </a:rPr>
                        <a:t>36 (0.6%)</a:t>
                      </a:r>
                      <a:endParaRPr lang="de-DE" sz="1600" dirty="0">
                        <a:solidFill>
                          <a:schemeClr val="bg1"/>
                        </a:solidFill>
                        <a:effectLst/>
                        <a:latin typeface="+mn-lt"/>
                        <a:ea typeface="Calibri" charset="0"/>
                        <a:cs typeface="Times New Roman" charset="0"/>
                      </a:endParaRPr>
                    </a:p>
                  </a:txBody>
                  <a:tcPr marL="25400" marR="2540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EF9"/>
                    </a:solidFill>
                  </a:tcPr>
                </a:tc>
                <a:tc>
                  <a:txBody>
                    <a:bodyPr/>
                    <a:lstStyle/>
                    <a:p>
                      <a:pPr algn="ctr">
                        <a:lnSpc>
                          <a:spcPct val="100000"/>
                        </a:lnSpc>
                        <a:spcAft>
                          <a:spcPts val="0"/>
                        </a:spcAft>
                      </a:pPr>
                      <a:endParaRPr lang="en-US" sz="800" dirty="0">
                        <a:solidFill>
                          <a:schemeClr val="bg1"/>
                        </a:solidFill>
                        <a:effectLst/>
                        <a:latin typeface="+mn-lt"/>
                      </a:endParaRPr>
                    </a:p>
                    <a:p>
                      <a:pPr algn="ctr">
                        <a:lnSpc>
                          <a:spcPct val="100000"/>
                        </a:lnSpc>
                        <a:spcAft>
                          <a:spcPts val="0"/>
                        </a:spcAft>
                      </a:pPr>
                      <a:r>
                        <a:rPr lang="en-US" sz="1600" dirty="0">
                          <a:solidFill>
                            <a:schemeClr val="bg1"/>
                          </a:solidFill>
                          <a:effectLst/>
                          <a:latin typeface="+mn-lt"/>
                        </a:rPr>
                        <a:t>4.13 (2.90, 5.90)</a:t>
                      </a:r>
                      <a:endParaRPr lang="de-DE" sz="1600" dirty="0">
                        <a:solidFill>
                          <a:schemeClr val="bg1"/>
                        </a:solidFill>
                        <a:effectLst/>
                        <a:latin typeface="+mn-lt"/>
                        <a:ea typeface="Calibri" charset="0"/>
                        <a:cs typeface="Times New Roman" charset="0"/>
                      </a:endParaRPr>
                    </a:p>
                  </a:txBody>
                  <a:tcPr marL="25400" marR="2540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EF9"/>
                    </a:solidFill>
                  </a:tcPr>
                </a:tc>
                <a:tc>
                  <a:txBody>
                    <a:bodyPr/>
                    <a:lstStyle/>
                    <a:p>
                      <a:pPr algn="ctr">
                        <a:lnSpc>
                          <a:spcPct val="100000"/>
                        </a:lnSpc>
                        <a:spcAft>
                          <a:spcPts val="0"/>
                        </a:spcAft>
                      </a:pPr>
                      <a:endParaRPr lang="en-US" sz="800" dirty="0">
                        <a:solidFill>
                          <a:schemeClr val="bg1"/>
                        </a:solidFill>
                        <a:effectLst/>
                        <a:latin typeface="+mn-lt"/>
                      </a:endParaRPr>
                    </a:p>
                    <a:p>
                      <a:pPr algn="ctr">
                        <a:lnSpc>
                          <a:spcPct val="100000"/>
                        </a:lnSpc>
                        <a:spcAft>
                          <a:spcPts val="0"/>
                        </a:spcAft>
                      </a:pPr>
                      <a:r>
                        <a:rPr lang="en-US" sz="1600" dirty="0">
                          <a:solidFill>
                            <a:schemeClr val="bg1"/>
                          </a:solidFill>
                          <a:effectLst/>
                          <a:latin typeface="+mn-lt"/>
                        </a:rPr>
                        <a:t>&lt;0.001</a:t>
                      </a:r>
                      <a:endParaRPr lang="de-DE" sz="1600" dirty="0">
                        <a:solidFill>
                          <a:schemeClr val="bg1"/>
                        </a:solidFill>
                        <a:effectLst/>
                        <a:latin typeface="+mn-lt"/>
                        <a:ea typeface="Calibri" charset="0"/>
                        <a:cs typeface="Times New Roman" charset="0"/>
                      </a:endParaRPr>
                    </a:p>
                  </a:txBody>
                  <a:tcPr marL="25400" marR="25400"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EF9"/>
                    </a:solidFill>
                  </a:tcPr>
                </a:tc>
                <a:tc>
                  <a:txBody>
                    <a:bodyPr/>
                    <a:lstStyle/>
                    <a:p>
                      <a:pPr algn="ctr">
                        <a:lnSpc>
                          <a:spcPct val="100000"/>
                        </a:lnSpc>
                        <a:spcAft>
                          <a:spcPts val="0"/>
                        </a:spcAft>
                      </a:pPr>
                      <a:endParaRPr lang="de-DE" sz="1600" dirty="0">
                        <a:solidFill>
                          <a:schemeClr val="bg1"/>
                        </a:solidFill>
                        <a:effectLst/>
                        <a:latin typeface="+mn-lt"/>
                        <a:ea typeface="Calibri" charset="0"/>
                        <a:cs typeface="Times New Roman" charset="0"/>
                      </a:endParaRPr>
                    </a:p>
                  </a:txBody>
                  <a:tcPr marL="0" marR="0" marT="0" marB="0">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endParaRPr lang="de-DE" sz="1600" dirty="0">
                        <a:solidFill>
                          <a:schemeClr val="bg1"/>
                        </a:solidFill>
                        <a:effectLst/>
                        <a:latin typeface="+mn-lt"/>
                        <a:ea typeface="Calibri" charset="0"/>
                        <a:cs typeface="Times New Roman" charset="0"/>
                      </a:endParaRPr>
                    </a:p>
                  </a:txBody>
                  <a:tcPr marL="0" marR="0" marT="0" marB="0">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6"/>
                  </a:ext>
                </a:extLst>
              </a:tr>
              <a:tr h="533400">
                <a:tc>
                  <a:txBody>
                    <a:bodyPr/>
                    <a:lstStyle/>
                    <a:p>
                      <a:pPr>
                        <a:lnSpc>
                          <a:spcPct val="100000"/>
                        </a:lnSpc>
                        <a:spcAft>
                          <a:spcPts val="0"/>
                        </a:spcAft>
                      </a:pPr>
                      <a:endParaRPr lang="en-US" sz="800" b="1" dirty="0">
                        <a:solidFill>
                          <a:schemeClr val="bg1"/>
                        </a:solidFill>
                        <a:effectLst/>
                        <a:latin typeface="+mn-lt"/>
                      </a:endParaRPr>
                    </a:p>
                    <a:p>
                      <a:pPr>
                        <a:lnSpc>
                          <a:spcPct val="100000"/>
                        </a:lnSpc>
                        <a:spcAft>
                          <a:spcPts val="0"/>
                        </a:spcAft>
                      </a:pPr>
                      <a:r>
                        <a:rPr lang="en-US" sz="1600" b="1" dirty="0">
                          <a:solidFill>
                            <a:schemeClr val="bg1"/>
                          </a:solidFill>
                          <a:effectLst/>
                          <a:latin typeface="+mn-lt"/>
                        </a:rPr>
                        <a:t>TIMI major bleeding</a:t>
                      </a:r>
                      <a:endParaRPr lang="de-DE" sz="1600" b="1" dirty="0">
                        <a:solidFill>
                          <a:schemeClr val="bg1"/>
                        </a:solidFill>
                        <a:effectLst/>
                        <a:latin typeface="+mn-lt"/>
                        <a:ea typeface="Calibri" charset="0"/>
                        <a:cs typeface="Times New Roman" charset="0"/>
                      </a:endParaRPr>
                    </a:p>
                  </a:txBody>
                  <a:tcPr marL="25400" marR="25400"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0000"/>
                        </a:lnSpc>
                        <a:spcAft>
                          <a:spcPts val="0"/>
                        </a:spcAft>
                      </a:pPr>
                      <a:endParaRPr lang="en-US" sz="800" dirty="0">
                        <a:solidFill>
                          <a:schemeClr val="bg1"/>
                        </a:solidFill>
                        <a:effectLst/>
                        <a:latin typeface="+mn-lt"/>
                      </a:endParaRPr>
                    </a:p>
                    <a:p>
                      <a:pPr algn="ctr">
                        <a:lnSpc>
                          <a:spcPct val="100000"/>
                        </a:lnSpc>
                        <a:spcAft>
                          <a:spcPts val="0"/>
                        </a:spcAft>
                      </a:pPr>
                      <a:r>
                        <a:rPr lang="en-US" sz="1600" dirty="0">
                          <a:solidFill>
                            <a:schemeClr val="bg1"/>
                          </a:solidFill>
                          <a:effectLst/>
                          <a:latin typeface="+mn-lt"/>
                        </a:rPr>
                        <a:t>143 (1.8%)</a:t>
                      </a:r>
                      <a:endParaRPr lang="de-DE" sz="1600" dirty="0">
                        <a:solidFill>
                          <a:schemeClr val="bg1"/>
                        </a:solidFill>
                        <a:effectLst/>
                        <a:latin typeface="+mn-lt"/>
                        <a:ea typeface="Calibri" charset="0"/>
                        <a:cs typeface="Times New Roman" charset="0"/>
                      </a:endParaRPr>
                    </a:p>
                  </a:txBody>
                  <a:tcPr marL="25400" marR="2540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0000"/>
                        </a:lnSpc>
                        <a:spcAft>
                          <a:spcPts val="0"/>
                        </a:spcAft>
                      </a:pPr>
                      <a:endParaRPr lang="en-US" sz="800" dirty="0">
                        <a:solidFill>
                          <a:schemeClr val="bg1"/>
                        </a:solidFill>
                        <a:effectLst/>
                        <a:latin typeface="+mn-lt"/>
                      </a:endParaRPr>
                    </a:p>
                    <a:p>
                      <a:pPr algn="ctr">
                        <a:lnSpc>
                          <a:spcPct val="100000"/>
                        </a:lnSpc>
                        <a:spcAft>
                          <a:spcPts val="0"/>
                        </a:spcAft>
                      </a:pPr>
                      <a:r>
                        <a:rPr lang="en-US" sz="1600" dirty="0">
                          <a:solidFill>
                            <a:schemeClr val="bg1"/>
                          </a:solidFill>
                          <a:effectLst/>
                          <a:latin typeface="+mn-lt"/>
                        </a:rPr>
                        <a:t>79 (1.3%)</a:t>
                      </a:r>
                      <a:endParaRPr lang="de-DE" sz="1600" dirty="0">
                        <a:solidFill>
                          <a:schemeClr val="bg1"/>
                        </a:solidFill>
                        <a:effectLst/>
                        <a:latin typeface="+mn-lt"/>
                        <a:ea typeface="Calibri" charset="0"/>
                        <a:cs typeface="Times New Roman" charset="0"/>
                      </a:endParaRPr>
                    </a:p>
                  </a:txBody>
                  <a:tcPr marL="25400" marR="2540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0000"/>
                        </a:lnSpc>
                        <a:spcAft>
                          <a:spcPts val="0"/>
                        </a:spcAft>
                      </a:pPr>
                      <a:endParaRPr lang="en-US" sz="800" dirty="0">
                        <a:solidFill>
                          <a:schemeClr val="bg1"/>
                        </a:solidFill>
                        <a:effectLst/>
                        <a:latin typeface="+mn-lt"/>
                      </a:endParaRPr>
                    </a:p>
                    <a:p>
                      <a:pPr algn="ctr">
                        <a:lnSpc>
                          <a:spcPct val="100000"/>
                        </a:lnSpc>
                        <a:spcAft>
                          <a:spcPts val="0"/>
                        </a:spcAft>
                      </a:pPr>
                      <a:r>
                        <a:rPr lang="en-US" sz="1600" dirty="0">
                          <a:solidFill>
                            <a:schemeClr val="bg1"/>
                          </a:solidFill>
                          <a:effectLst/>
                          <a:latin typeface="+mn-lt"/>
                        </a:rPr>
                        <a:t>1.41 (1.07, 1.85)</a:t>
                      </a:r>
                      <a:endParaRPr lang="de-DE" sz="1600" dirty="0">
                        <a:solidFill>
                          <a:schemeClr val="bg1"/>
                        </a:solidFill>
                        <a:effectLst/>
                        <a:latin typeface="+mn-lt"/>
                        <a:ea typeface="Calibri" charset="0"/>
                        <a:cs typeface="Times New Roman" charset="0"/>
                      </a:endParaRPr>
                    </a:p>
                  </a:txBody>
                  <a:tcPr marL="25400" marR="2540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0000"/>
                        </a:lnSpc>
                        <a:spcAft>
                          <a:spcPts val="0"/>
                        </a:spcAft>
                      </a:pPr>
                      <a:endParaRPr lang="en-US" sz="800" dirty="0">
                        <a:solidFill>
                          <a:schemeClr val="bg1"/>
                        </a:solidFill>
                        <a:effectLst/>
                        <a:latin typeface="+mn-lt"/>
                      </a:endParaRPr>
                    </a:p>
                    <a:p>
                      <a:pPr algn="ctr">
                        <a:lnSpc>
                          <a:spcPct val="100000"/>
                        </a:lnSpc>
                        <a:spcAft>
                          <a:spcPts val="0"/>
                        </a:spcAft>
                      </a:pPr>
                      <a:r>
                        <a:rPr lang="en-US" sz="1600" dirty="0">
                          <a:solidFill>
                            <a:schemeClr val="bg1"/>
                          </a:solidFill>
                          <a:effectLst/>
                          <a:latin typeface="+mn-lt"/>
                        </a:rPr>
                        <a:t>0.01</a:t>
                      </a:r>
                      <a:endParaRPr lang="de-DE" sz="1600" dirty="0">
                        <a:solidFill>
                          <a:schemeClr val="bg1"/>
                        </a:solidFill>
                        <a:effectLst/>
                        <a:latin typeface="+mn-lt"/>
                        <a:ea typeface="Calibri" charset="0"/>
                        <a:cs typeface="Times New Roman" charset="0"/>
                      </a:endParaRPr>
                    </a:p>
                  </a:txBody>
                  <a:tcPr marL="25400" marR="25400"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0000"/>
                        </a:lnSpc>
                        <a:spcAft>
                          <a:spcPts val="0"/>
                        </a:spcAft>
                      </a:pPr>
                      <a:r>
                        <a:rPr lang="en-US" sz="1600" dirty="0">
                          <a:solidFill>
                            <a:schemeClr val="bg1"/>
                          </a:solidFill>
                          <a:effectLst/>
                          <a:latin typeface="+mn-lt"/>
                        </a:rPr>
                        <a:t> </a:t>
                      </a:r>
                      <a:endParaRPr lang="de-DE" sz="1600" dirty="0">
                        <a:solidFill>
                          <a:schemeClr val="bg1"/>
                        </a:solidFill>
                        <a:effectLst/>
                        <a:latin typeface="+mn-lt"/>
                        <a:ea typeface="Calibri" charset="0"/>
                        <a:cs typeface="Times New Roman" charset="0"/>
                      </a:endParaRPr>
                    </a:p>
                  </a:txBody>
                  <a:tcPr marL="0" marR="0" marT="0" marB="0">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nSpc>
                          <a:spcPct val="100000"/>
                        </a:lnSpc>
                        <a:spcAft>
                          <a:spcPts val="0"/>
                        </a:spcAft>
                      </a:pPr>
                      <a:r>
                        <a:rPr lang="de-DE" sz="1600" dirty="0">
                          <a:solidFill>
                            <a:schemeClr val="bg1"/>
                          </a:solidFill>
                          <a:effectLst/>
                          <a:latin typeface="+mn-lt"/>
                        </a:rPr>
                        <a:t> </a:t>
                      </a:r>
                      <a:endParaRPr lang="de-DE" sz="1600" dirty="0">
                        <a:solidFill>
                          <a:schemeClr val="bg1"/>
                        </a:solidFill>
                        <a:effectLst/>
                        <a:latin typeface="+mn-lt"/>
                        <a:ea typeface="Calibri" charset="0"/>
                        <a:cs typeface="Times New Roman" charset="0"/>
                      </a:endParaRPr>
                    </a:p>
                  </a:txBody>
                  <a:tcPr marL="0" marR="0" marT="0" marB="0">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7"/>
                  </a:ext>
                </a:extLst>
              </a:tr>
              <a:tr h="304800">
                <a:tc>
                  <a:txBody>
                    <a:bodyPr/>
                    <a:lstStyle/>
                    <a:p>
                      <a:pPr>
                        <a:lnSpc>
                          <a:spcPct val="100000"/>
                        </a:lnSpc>
                        <a:spcAft>
                          <a:spcPts val="0"/>
                        </a:spcAft>
                      </a:pPr>
                      <a:r>
                        <a:rPr lang="en-US" sz="1400" i="1" dirty="0">
                          <a:solidFill>
                            <a:schemeClr val="bg1"/>
                          </a:solidFill>
                          <a:effectLst/>
                          <a:latin typeface="+mn-lt"/>
                        </a:rPr>
                        <a:t>     Intracranial bleeding</a:t>
                      </a:r>
                      <a:endParaRPr lang="de-DE" sz="1400" i="1" dirty="0">
                        <a:solidFill>
                          <a:schemeClr val="bg1"/>
                        </a:solidFill>
                        <a:effectLst/>
                        <a:latin typeface="+mn-lt"/>
                        <a:ea typeface="Calibri" charset="0"/>
                        <a:cs typeface="Times New Roman" charset="0"/>
                      </a:endParaRPr>
                    </a:p>
                  </a:txBody>
                  <a:tcPr marL="25400" marR="25400"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en-US" sz="1400" i="1" dirty="0">
                          <a:solidFill>
                            <a:schemeClr val="bg1"/>
                          </a:solidFill>
                          <a:effectLst/>
                          <a:latin typeface="+mn-lt"/>
                        </a:rPr>
                        <a:t>44 (0.6%)</a:t>
                      </a:r>
                      <a:endParaRPr lang="de-DE" sz="1400" i="1" dirty="0">
                        <a:solidFill>
                          <a:schemeClr val="bg1"/>
                        </a:solidFill>
                        <a:effectLst/>
                        <a:latin typeface="+mn-lt"/>
                        <a:ea typeface="Calibri" charset="0"/>
                        <a:cs typeface="Times New Roman" charset="0"/>
                      </a:endParaRPr>
                    </a:p>
                  </a:txBody>
                  <a:tcPr marL="25400" marR="2540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en-US" sz="1400" i="1" dirty="0">
                          <a:solidFill>
                            <a:schemeClr val="bg1"/>
                          </a:solidFill>
                          <a:effectLst/>
                          <a:latin typeface="+mn-lt"/>
                        </a:rPr>
                        <a:t>24 (0.4%)</a:t>
                      </a:r>
                      <a:endParaRPr lang="de-DE" sz="1400" i="1" dirty="0">
                        <a:solidFill>
                          <a:schemeClr val="bg1"/>
                        </a:solidFill>
                        <a:effectLst/>
                        <a:latin typeface="+mn-lt"/>
                        <a:ea typeface="Calibri" charset="0"/>
                        <a:cs typeface="Times New Roman" charset="0"/>
                      </a:endParaRPr>
                    </a:p>
                  </a:txBody>
                  <a:tcPr marL="25400" marR="2540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en-US" sz="1400" i="1" dirty="0">
                          <a:solidFill>
                            <a:schemeClr val="bg1"/>
                          </a:solidFill>
                          <a:effectLst/>
                          <a:latin typeface="+mn-lt"/>
                        </a:rPr>
                        <a:t>1.42 (0.86, 2.33)</a:t>
                      </a:r>
                      <a:endParaRPr lang="de-DE" sz="1400" i="1" dirty="0">
                        <a:solidFill>
                          <a:schemeClr val="bg1"/>
                        </a:solidFill>
                        <a:effectLst/>
                        <a:latin typeface="+mn-lt"/>
                        <a:ea typeface="Calibri" charset="0"/>
                        <a:cs typeface="Times New Roman" charset="0"/>
                      </a:endParaRPr>
                    </a:p>
                  </a:txBody>
                  <a:tcPr marL="25400" marR="2540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en-US" sz="1400" i="1" dirty="0">
                          <a:solidFill>
                            <a:schemeClr val="bg1"/>
                          </a:solidFill>
                          <a:effectLst/>
                          <a:latin typeface="+mn-lt"/>
                        </a:rPr>
                        <a:t>0.17</a:t>
                      </a:r>
                      <a:endParaRPr lang="de-DE" sz="1400" i="1" dirty="0">
                        <a:solidFill>
                          <a:schemeClr val="bg1"/>
                        </a:solidFill>
                        <a:effectLst/>
                        <a:latin typeface="+mn-lt"/>
                        <a:ea typeface="Calibri" charset="0"/>
                        <a:cs typeface="Times New Roman" charset="0"/>
                      </a:endParaRPr>
                    </a:p>
                  </a:txBody>
                  <a:tcPr marL="25400" marR="25400"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en-US" sz="1600" dirty="0">
                          <a:solidFill>
                            <a:schemeClr val="bg1"/>
                          </a:solidFill>
                          <a:effectLst/>
                          <a:latin typeface="+mn-lt"/>
                        </a:rPr>
                        <a:t> </a:t>
                      </a:r>
                      <a:endParaRPr lang="de-DE" sz="1600" dirty="0">
                        <a:solidFill>
                          <a:schemeClr val="bg1"/>
                        </a:solidFill>
                        <a:effectLst/>
                        <a:latin typeface="+mn-lt"/>
                        <a:ea typeface="Calibri" charset="0"/>
                        <a:cs typeface="Times New Roman" charset="0"/>
                      </a:endParaRPr>
                    </a:p>
                  </a:txBody>
                  <a:tcPr marL="0" marR="0"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nSpc>
                          <a:spcPct val="100000"/>
                        </a:lnSpc>
                        <a:spcAft>
                          <a:spcPts val="0"/>
                        </a:spcAft>
                      </a:pPr>
                      <a:r>
                        <a:rPr lang="de-DE" sz="1600" dirty="0">
                          <a:solidFill>
                            <a:schemeClr val="bg1"/>
                          </a:solidFill>
                          <a:effectLst/>
                          <a:latin typeface="+mn-lt"/>
                        </a:rPr>
                        <a:t> </a:t>
                      </a:r>
                      <a:endParaRPr lang="de-DE" sz="1600" dirty="0">
                        <a:solidFill>
                          <a:schemeClr val="bg1"/>
                        </a:solidFill>
                        <a:effectLst/>
                        <a:latin typeface="+mn-lt"/>
                        <a:ea typeface="Calibri" charset="0"/>
                        <a:cs typeface="Times New Roman" charset="0"/>
                      </a:endParaRPr>
                    </a:p>
                  </a:txBody>
                  <a:tcPr marL="0" marR="0"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8"/>
                  </a:ext>
                </a:extLst>
              </a:tr>
              <a:tr h="360358">
                <a:tc>
                  <a:txBody>
                    <a:bodyPr/>
                    <a:lstStyle/>
                    <a:p>
                      <a:pPr>
                        <a:lnSpc>
                          <a:spcPct val="100000"/>
                        </a:lnSpc>
                        <a:spcAft>
                          <a:spcPts val="0"/>
                        </a:spcAft>
                      </a:pPr>
                      <a:r>
                        <a:rPr lang="en-US" sz="1400" i="1" dirty="0">
                          <a:solidFill>
                            <a:schemeClr val="bg1"/>
                          </a:solidFill>
                          <a:effectLst/>
                          <a:latin typeface="+mn-lt"/>
                        </a:rPr>
                        <a:t>     Fatal bleeding</a:t>
                      </a:r>
                      <a:endParaRPr lang="de-DE" sz="1400" i="1" dirty="0">
                        <a:solidFill>
                          <a:schemeClr val="bg1"/>
                        </a:solidFill>
                        <a:effectLst/>
                        <a:latin typeface="+mn-lt"/>
                        <a:ea typeface="Calibri" charset="0"/>
                        <a:cs typeface="Times New Roman" charset="0"/>
                      </a:endParaRPr>
                    </a:p>
                  </a:txBody>
                  <a:tcPr marL="25400" marR="25400" marT="0" marB="0">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en-US" sz="1400" i="1" dirty="0">
                          <a:solidFill>
                            <a:schemeClr val="bg1"/>
                          </a:solidFill>
                          <a:effectLst/>
                          <a:latin typeface="+mn-lt"/>
                        </a:rPr>
                        <a:t>16 (0.2%)</a:t>
                      </a:r>
                      <a:endParaRPr lang="de-DE" sz="1400" i="1" dirty="0">
                        <a:solidFill>
                          <a:schemeClr val="bg1"/>
                        </a:solidFill>
                        <a:effectLst/>
                        <a:latin typeface="+mn-lt"/>
                        <a:ea typeface="Calibri" charset="0"/>
                        <a:cs typeface="Times New Roman" charset="0"/>
                      </a:endParaRPr>
                    </a:p>
                  </a:txBody>
                  <a:tcPr marL="25400" marR="2540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en-US" sz="1400" i="1" dirty="0">
                          <a:solidFill>
                            <a:schemeClr val="bg1"/>
                          </a:solidFill>
                          <a:effectLst/>
                          <a:latin typeface="+mn-lt"/>
                        </a:rPr>
                        <a:t>14 (0.2%)</a:t>
                      </a:r>
                      <a:endParaRPr lang="de-DE" sz="1400" i="1" dirty="0">
                        <a:solidFill>
                          <a:schemeClr val="bg1"/>
                        </a:solidFill>
                        <a:effectLst/>
                        <a:latin typeface="+mn-lt"/>
                        <a:ea typeface="Calibri" charset="0"/>
                        <a:cs typeface="Times New Roman" charset="0"/>
                      </a:endParaRPr>
                    </a:p>
                  </a:txBody>
                  <a:tcPr marL="25400" marR="2540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en-US" sz="1400" i="1" dirty="0">
                          <a:solidFill>
                            <a:schemeClr val="bg1"/>
                          </a:solidFill>
                          <a:effectLst/>
                          <a:latin typeface="+mn-lt"/>
                        </a:rPr>
                        <a:t>0.89 (0.43, 1.81)</a:t>
                      </a:r>
                      <a:endParaRPr lang="de-DE" sz="1400" i="1" dirty="0">
                        <a:solidFill>
                          <a:schemeClr val="bg1"/>
                        </a:solidFill>
                        <a:effectLst/>
                        <a:latin typeface="+mn-lt"/>
                        <a:ea typeface="Calibri" charset="0"/>
                        <a:cs typeface="Times New Roman" charset="0"/>
                      </a:endParaRPr>
                    </a:p>
                  </a:txBody>
                  <a:tcPr marL="25400" marR="2540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en-US" sz="1400" i="1" dirty="0">
                          <a:solidFill>
                            <a:schemeClr val="bg1"/>
                          </a:solidFill>
                          <a:effectLst/>
                          <a:latin typeface="+mn-lt"/>
                        </a:rPr>
                        <a:t>0.74</a:t>
                      </a:r>
                      <a:endParaRPr lang="de-DE" sz="1400" i="1" dirty="0">
                        <a:solidFill>
                          <a:schemeClr val="bg1"/>
                        </a:solidFill>
                        <a:effectLst/>
                        <a:latin typeface="+mn-lt"/>
                        <a:ea typeface="Calibri" charset="0"/>
                        <a:cs typeface="Times New Roman" charset="0"/>
                      </a:endParaRPr>
                    </a:p>
                  </a:txBody>
                  <a:tcPr marL="25400" marR="25400" marT="0" marB="0">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en-US" sz="1600" dirty="0">
                          <a:solidFill>
                            <a:schemeClr val="bg1"/>
                          </a:solidFill>
                          <a:effectLst/>
                          <a:latin typeface="+mn-lt"/>
                        </a:rPr>
                        <a:t> </a:t>
                      </a:r>
                      <a:endParaRPr lang="de-DE" sz="1600" dirty="0">
                        <a:solidFill>
                          <a:schemeClr val="bg1"/>
                        </a:solidFill>
                        <a:effectLst/>
                        <a:latin typeface="+mn-lt"/>
                        <a:ea typeface="Calibri" charset="0"/>
                        <a:cs typeface="Times New Roman" charset="0"/>
                      </a:endParaRPr>
                    </a:p>
                  </a:txBody>
                  <a:tcPr marL="0" marR="0" marT="0" marB="0">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nSpc>
                          <a:spcPct val="100000"/>
                        </a:lnSpc>
                        <a:spcAft>
                          <a:spcPts val="0"/>
                        </a:spcAft>
                      </a:pPr>
                      <a:r>
                        <a:rPr lang="de-DE" sz="1600" dirty="0">
                          <a:solidFill>
                            <a:schemeClr val="bg1"/>
                          </a:solidFill>
                          <a:effectLst/>
                          <a:latin typeface="+mn-lt"/>
                        </a:rPr>
                        <a:t> </a:t>
                      </a:r>
                      <a:endParaRPr lang="de-DE" sz="1600" dirty="0">
                        <a:solidFill>
                          <a:schemeClr val="bg1"/>
                        </a:solidFill>
                        <a:effectLst/>
                        <a:latin typeface="+mn-lt"/>
                        <a:ea typeface="Calibri" charset="0"/>
                        <a:cs typeface="Times New Roman" charset="0"/>
                      </a:endParaRPr>
                    </a:p>
                  </a:txBody>
                  <a:tcPr marL="0" marR="0" marT="0" marB="0">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9"/>
                  </a:ext>
                </a:extLst>
              </a:tr>
            </a:tbl>
          </a:graphicData>
        </a:graphic>
      </p:graphicFrame>
      <p:sp>
        <p:nvSpPr>
          <p:cNvPr id="7" name="Rechteck 6"/>
          <p:cNvSpPr/>
          <p:nvPr/>
        </p:nvSpPr>
        <p:spPr>
          <a:xfrm>
            <a:off x="990600" y="5715000"/>
            <a:ext cx="9677400" cy="646331"/>
          </a:xfrm>
          <a:prstGeom prst="rect">
            <a:avLst/>
          </a:prstGeom>
        </p:spPr>
        <p:txBody>
          <a:bodyPr wrap="square">
            <a:spAutoFit/>
          </a:bodyPr>
          <a:lstStyle/>
          <a:p>
            <a:pPr>
              <a:lnSpc>
                <a:spcPct val="200000"/>
              </a:lnSpc>
              <a:spcAft>
                <a:spcPts val="0"/>
              </a:spcAft>
            </a:pPr>
            <a:r>
              <a:rPr lang="en-US" sz="900" b="0" dirty="0">
                <a:solidFill>
                  <a:srgbClr val="000000"/>
                </a:solidFill>
                <a:latin typeface="Calibri"/>
                <a:ea typeface="Calibri" charset="0"/>
                <a:cs typeface="Times New Roman" charset="0"/>
              </a:rPr>
              <a:t>* Risk adjusted for all baseline risk factors: age, sex, weight, region, medical history, tobacco use, and medications at baseline</a:t>
            </a:r>
            <a:endParaRPr lang="de-DE" sz="900" b="0" dirty="0">
              <a:solidFill>
                <a:srgbClr val="000000"/>
              </a:solidFill>
              <a:latin typeface="Calibri"/>
              <a:ea typeface="Calibri" charset="0"/>
              <a:cs typeface="Times New Roman" charset="0"/>
            </a:endParaRPr>
          </a:p>
          <a:p>
            <a:r>
              <a:rPr lang="en-US" sz="900" b="0" dirty="0">
                <a:solidFill>
                  <a:srgbClr val="000000"/>
                </a:solidFill>
                <a:latin typeface="Calibri"/>
                <a:ea typeface="Calibri" charset="0"/>
              </a:rPr>
              <a:t/>
            </a:r>
            <a:br>
              <a:rPr lang="en-US" sz="900" b="0" dirty="0">
                <a:solidFill>
                  <a:srgbClr val="000000"/>
                </a:solidFill>
                <a:latin typeface="Calibri"/>
                <a:ea typeface="Calibri" charset="0"/>
              </a:rPr>
            </a:br>
            <a:endParaRPr lang="de-DE" sz="900" b="0" dirty="0">
              <a:solidFill>
                <a:srgbClr val="000000"/>
              </a:solidFill>
              <a:latin typeface="Calibri"/>
            </a:endParaRPr>
          </a:p>
        </p:txBody>
      </p:sp>
      <p:graphicFrame>
        <p:nvGraphicFramePr>
          <p:cNvPr id="8" name="Tabelle 7"/>
          <p:cNvGraphicFramePr>
            <a:graphicFrameLocks noGrp="1"/>
          </p:cNvGraphicFramePr>
          <p:nvPr>
            <p:extLst>
              <p:ext uri="{D42A27DB-BD31-4B8C-83A1-F6EECF244321}">
                <p14:modId xmlns:p14="http://schemas.microsoft.com/office/powerpoint/2010/main" val="1244585199"/>
              </p:ext>
            </p:extLst>
          </p:nvPr>
        </p:nvGraphicFramePr>
        <p:xfrm>
          <a:off x="990601" y="1371600"/>
          <a:ext cx="10439399" cy="4222323"/>
        </p:xfrm>
        <a:graphic>
          <a:graphicData uri="http://schemas.openxmlformats.org/drawingml/2006/table">
            <a:tbl>
              <a:tblPr>
                <a:tableStyleId>{5C22544A-7EE6-4342-B048-85BDC9FD1C3A}</a:tableStyleId>
              </a:tblPr>
              <a:tblGrid>
                <a:gridCol w="2667000">
                  <a:extLst>
                    <a:ext uri="{9D8B030D-6E8A-4147-A177-3AD203B41FA5}">
                      <a16:colId xmlns:a16="http://schemas.microsoft.com/office/drawing/2014/main" xmlns="" val="20000"/>
                    </a:ext>
                  </a:extLst>
                </a:gridCol>
                <a:gridCol w="1359068">
                  <a:extLst>
                    <a:ext uri="{9D8B030D-6E8A-4147-A177-3AD203B41FA5}">
                      <a16:colId xmlns:a16="http://schemas.microsoft.com/office/drawing/2014/main" xmlns="" val="20001"/>
                    </a:ext>
                  </a:extLst>
                </a:gridCol>
                <a:gridCol w="1446929">
                  <a:extLst>
                    <a:ext uri="{9D8B030D-6E8A-4147-A177-3AD203B41FA5}">
                      <a16:colId xmlns:a16="http://schemas.microsoft.com/office/drawing/2014/main" xmlns="" val="20002"/>
                    </a:ext>
                  </a:extLst>
                </a:gridCol>
                <a:gridCol w="1671612">
                  <a:extLst>
                    <a:ext uri="{9D8B030D-6E8A-4147-A177-3AD203B41FA5}">
                      <a16:colId xmlns:a16="http://schemas.microsoft.com/office/drawing/2014/main" xmlns="" val="20003"/>
                    </a:ext>
                  </a:extLst>
                </a:gridCol>
                <a:gridCol w="883869">
                  <a:extLst>
                    <a:ext uri="{9D8B030D-6E8A-4147-A177-3AD203B41FA5}">
                      <a16:colId xmlns:a16="http://schemas.microsoft.com/office/drawing/2014/main" xmlns="" val="20004"/>
                    </a:ext>
                  </a:extLst>
                </a:gridCol>
                <a:gridCol w="1694082">
                  <a:extLst>
                    <a:ext uri="{9D8B030D-6E8A-4147-A177-3AD203B41FA5}">
                      <a16:colId xmlns:a16="http://schemas.microsoft.com/office/drawing/2014/main" xmlns="" val="20005"/>
                    </a:ext>
                  </a:extLst>
                </a:gridCol>
                <a:gridCol w="716839">
                  <a:extLst>
                    <a:ext uri="{9D8B030D-6E8A-4147-A177-3AD203B41FA5}">
                      <a16:colId xmlns:a16="http://schemas.microsoft.com/office/drawing/2014/main" xmlns="" val="20006"/>
                    </a:ext>
                  </a:extLst>
                </a:gridCol>
              </a:tblGrid>
              <a:tr h="247830">
                <a:tc>
                  <a:txBody>
                    <a:bodyPr/>
                    <a:lstStyle/>
                    <a:p>
                      <a:pPr>
                        <a:lnSpc>
                          <a:spcPct val="100000"/>
                        </a:lnSpc>
                        <a:spcAft>
                          <a:spcPts val="0"/>
                        </a:spcAft>
                      </a:pPr>
                      <a:endParaRPr lang="de-DE" sz="1600" dirty="0">
                        <a:solidFill>
                          <a:schemeClr val="bg2"/>
                        </a:solidFill>
                        <a:effectLst/>
                        <a:latin typeface="Calibri" charset="0"/>
                        <a:ea typeface="Calibri" charset="0"/>
                        <a:cs typeface="Times New Roman" charset="0"/>
                      </a:endParaRPr>
                    </a:p>
                  </a:txBody>
                  <a:tcPr marL="25400" marR="25400"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5"/>
                    </a:solidFill>
                  </a:tcPr>
                </a:tc>
                <a:tc gridSpan="2">
                  <a:txBody>
                    <a:bodyPr/>
                    <a:lstStyle/>
                    <a:p>
                      <a:pPr algn="ctr">
                        <a:lnSpc>
                          <a:spcPct val="100000"/>
                        </a:lnSpc>
                        <a:spcAft>
                          <a:spcPts val="0"/>
                        </a:spcAft>
                      </a:pPr>
                      <a:r>
                        <a:rPr lang="en-US" sz="1600" b="1" baseline="0" dirty="0">
                          <a:solidFill>
                            <a:schemeClr val="bg2"/>
                          </a:solidFill>
                          <a:effectLst/>
                        </a:rPr>
                        <a:t>Inclusion Criteria</a:t>
                      </a:r>
                      <a:endParaRPr lang="de-DE" sz="1600" b="1" baseline="0" dirty="0">
                        <a:solidFill>
                          <a:schemeClr val="bg2"/>
                        </a:solidFill>
                        <a:effectLst/>
                        <a:latin typeface="Calibri" charset="0"/>
                        <a:ea typeface="Calibri" charset="0"/>
                        <a:cs typeface="Times New Roman" charset="0"/>
                      </a:endParaRPr>
                    </a:p>
                  </a:txBody>
                  <a:tcPr marL="25400" marR="2540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5"/>
                    </a:solidFill>
                  </a:tcPr>
                </a:tc>
                <a:tc hMerge="1">
                  <a:txBody>
                    <a:bodyPr/>
                    <a:lstStyle/>
                    <a:p>
                      <a:endParaRPr lang="de-DE"/>
                    </a:p>
                  </a:txBody>
                  <a:tcPr/>
                </a:tc>
                <a:tc gridSpan="2">
                  <a:txBody>
                    <a:bodyPr/>
                    <a:lstStyle/>
                    <a:p>
                      <a:pPr algn="ctr">
                        <a:lnSpc>
                          <a:spcPct val="100000"/>
                        </a:lnSpc>
                        <a:spcAft>
                          <a:spcPts val="0"/>
                        </a:spcAft>
                      </a:pPr>
                      <a:r>
                        <a:rPr lang="en-US" sz="1600" b="1" dirty="0">
                          <a:solidFill>
                            <a:schemeClr val="bg2"/>
                          </a:solidFill>
                          <a:effectLst/>
                        </a:rPr>
                        <a:t>Unadjusted</a:t>
                      </a:r>
                      <a:endParaRPr lang="de-DE" sz="1600" b="1" dirty="0">
                        <a:solidFill>
                          <a:schemeClr val="bg2"/>
                        </a:solidFill>
                        <a:effectLst/>
                        <a:latin typeface="Calibri" charset="0"/>
                        <a:ea typeface="Calibri" charset="0"/>
                        <a:cs typeface="Times New Roman" charset="0"/>
                      </a:endParaRPr>
                    </a:p>
                  </a:txBody>
                  <a:tcPr marL="25400" marR="2540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5"/>
                    </a:solidFill>
                  </a:tcPr>
                </a:tc>
                <a:tc hMerge="1">
                  <a:txBody>
                    <a:bodyPr/>
                    <a:lstStyle/>
                    <a:p>
                      <a:endParaRPr lang="de-DE"/>
                    </a:p>
                  </a:txBody>
                  <a:tcPr/>
                </a:tc>
                <a:tc gridSpan="2">
                  <a:txBody>
                    <a:bodyPr/>
                    <a:lstStyle/>
                    <a:p>
                      <a:pPr algn="ctr">
                        <a:lnSpc>
                          <a:spcPct val="100000"/>
                        </a:lnSpc>
                        <a:spcAft>
                          <a:spcPts val="0"/>
                        </a:spcAft>
                      </a:pPr>
                      <a:r>
                        <a:rPr lang="en-US" sz="1600" b="1" dirty="0">
                          <a:solidFill>
                            <a:schemeClr val="bg2"/>
                          </a:solidFill>
                          <a:effectLst/>
                        </a:rPr>
                        <a:t>Adjusted</a:t>
                      </a:r>
                      <a:endParaRPr lang="de-DE" sz="1600" b="1" dirty="0">
                        <a:solidFill>
                          <a:schemeClr val="bg2"/>
                        </a:solidFill>
                        <a:effectLst/>
                        <a:latin typeface="Calibri" charset="0"/>
                        <a:ea typeface="Calibri" charset="0"/>
                        <a:cs typeface="Times New Roman" charset="0"/>
                      </a:endParaRPr>
                    </a:p>
                  </a:txBody>
                  <a:tcPr marL="0" marR="0"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5"/>
                    </a:solidFill>
                  </a:tcPr>
                </a:tc>
                <a:tc hMerge="1">
                  <a:txBody>
                    <a:bodyPr/>
                    <a:lstStyle/>
                    <a:p>
                      <a:endParaRPr lang="de-DE"/>
                    </a:p>
                  </a:txBody>
                  <a:tcPr/>
                </a:tc>
                <a:extLst>
                  <a:ext uri="{0D108BD9-81ED-4DB2-BD59-A6C34878D82A}">
                    <a16:rowId xmlns:a16="http://schemas.microsoft.com/office/drawing/2014/main" xmlns="" val="10000"/>
                  </a:ext>
                </a:extLst>
              </a:tr>
              <a:tr h="604086">
                <a:tc>
                  <a:txBody>
                    <a:bodyPr/>
                    <a:lstStyle/>
                    <a:p>
                      <a:pPr>
                        <a:lnSpc>
                          <a:spcPct val="100000"/>
                        </a:lnSpc>
                        <a:spcAft>
                          <a:spcPts val="0"/>
                        </a:spcAft>
                      </a:pPr>
                      <a:r>
                        <a:rPr lang="en-US" sz="1600" dirty="0">
                          <a:solidFill>
                            <a:schemeClr val="bg2"/>
                          </a:solidFill>
                          <a:effectLst/>
                        </a:rPr>
                        <a:t> </a:t>
                      </a:r>
                      <a:endParaRPr lang="de-DE" sz="1600" dirty="0">
                        <a:solidFill>
                          <a:schemeClr val="bg2"/>
                        </a:solidFill>
                        <a:effectLst/>
                        <a:latin typeface="Calibri" charset="0"/>
                        <a:ea typeface="Calibri" charset="0"/>
                        <a:cs typeface="Times New Roman" charset="0"/>
                      </a:endParaRPr>
                    </a:p>
                  </a:txBody>
                  <a:tcPr marL="25400" marR="25400" marT="0" marB="0">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lnSpc>
                          <a:spcPct val="100000"/>
                        </a:lnSpc>
                        <a:spcAft>
                          <a:spcPts val="0"/>
                        </a:spcAft>
                      </a:pPr>
                      <a:r>
                        <a:rPr lang="en-US" sz="1600" b="1" dirty="0">
                          <a:solidFill>
                            <a:schemeClr val="bg2"/>
                          </a:solidFill>
                          <a:effectLst/>
                        </a:rPr>
                        <a:t>Prior </a:t>
                      </a:r>
                      <a:r>
                        <a:rPr lang="en-US" sz="1600" b="1" dirty="0" err="1">
                          <a:solidFill>
                            <a:schemeClr val="bg2"/>
                          </a:solidFill>
                          <a:effectLst/>
                        </a:rPr>
                        <a:t>revasc</a:t>
                      </a:r>
                      <a:r>
                        <a:rPr lang="en-US" sz="1600" b="1" dirty="0">
                          <a:solidFill>
                            <a:schemeClr val="bg2"/>
                          </a:solidFill>
                          <a:effectLst/>
                        </a:rPr>
                        <a:t>. </a:t>
                      </a:r>
                      <a:r>
                        <a:rPr lang="en-US" sz="1600" dirty="0">
                          <a:solidFill>
                            <a:schemeClr val="bg2"/>
                          </a:solidFill>
                          <a:effectLst/>
                        </a:rPr>
                        <a:t>(N=7875)</a:t>
                      </a:r>
                      <a:endParaRPr lang="de-DE" sz="1600" dirty="0">
                        <a:solidFill>
                          <a:schemeClr val="bg2"/>
                        </a:solidFill>
                        <a:effectLst/>
                        <a:latin typeface="Calibri" charset="0"/>
                        <a:ea typeface="Calibri" charset="0"/>
                        <a:cs typeface="Times New Roman" charset="0"/>
                      </a:endParaRPr>
                    </a:p>
                  </a:txBody>
                  <a:tcPr marL="25400" marR="2540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lnSpc>
                          <a:spcPct val="100000"/>
                        </a:lnSpc>
                        <a:spcAft>
                          <a:spcPts val="0"/>
                        </a:spcAft>
                      </a:pPr>
                      <a:r>
                        <a:rPr lang="en-US" sz="1600" b="1" dirty="0">
                          <a:solidFill>
                            <a:schemeClr val="bg2"/>
                          </a:solidFill>
                          <a:effectLst/>
                        </a:rPr>
                        <a:t>ABI</a:t>
                      </a:r>
                      <a:r>
                        <a:rPr lang="en-US" sz="1600" b="1" baseline="0" dirty="0">
                          <a:solidFill>
                            <a:schemeClr val="bg2"/>
                          </a:solidFill>
                          <a:effectLst/>
                        </a:rPr>
                        <a:t> </a:t>
                      </a:r>
                    </a:p>
                    <a:p>
                      <a:pPr algn="ctr">
                        <a:lnSpc>
                          <a:spcPct val="100000"/>
                        </a:lnSpc>
                        <a:spcAft>
                          <a:spcPts val="0"/>
                        </a:spcAft>
                      </a:pPr>
                      <a:r>
                        <a:rPr lang="en-US" sz="1600" dirty="0">
                          <a:solidFill>
                            <a:schemeClr val="bg2"/>
                          </a:solidFill>
                          <a:effectLst/>
                        </a:rPr>
                        <a:t>(N=6010)</a:t>
                      </a:r>
                      <a:endParaRPr lang="de-DE" sz="1600" dirty="0">
                        <a:solidFill>
                          <a:schemeClr val="bg2"/>
                        </a:solidFill>
                        <a:effectLst/>
                        <a:latin typeface="Calibri" charset="0"/>
                        <a:ea typeface="Calibri" charset="0"/>
                        <a:cs typeface="Times New Roman" charset="0"/>
                      </a:endParaRPr>
                    </a:p>
                  </a:txBody>
                  <a:tcPr marL="25400" marR="2540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lnSpc>
                          <a:spcPct val="100000"/>
                        </a:lnSpc>
                        <a:spcAft>
                          <a:spcPts val="0"/>
                        </a:spcAft>
                      </a:pPr>
                      <a:r>
                        <a:rPr lang="en-US" sz="1600" b="1" dirty="0">
                          <a:solidFill>
                            <a:schemeClr val="bg2"/>
                          </a:solidFill>
                          <a:effectLst/>
                        </a:rPr>
                        <a:t>HR (95% CI)</a:t>
                      </a:r>
                      <a:endParaRPr lang="de-DE" sz="1600" b="1" dirty="0">
                        <a:solidFill>
                          <a:schemeClr val="bg2"/>
                        </a:solidFill>
                        <a:effectLst/>
                        <a:latin typeface="Calibri" charset="0"/>
                        <a:ea typeface="Calibri" charset="0"/>
                        <a:cs typeface="Times New Roman" charset="0"/>
                      </a:endParaRPr>
                    </a:p>
                  </a:txBody>
                  <a:tcPr marL="25400" marR="2540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lnSpc>
                          <a:spcPct val="100000"/>
                        </a:lnSpc>
                        <a:spcAft>
                          <a:spcPts val="0"/>
                        </a:spcAft>
                      </a:pPr>
                      <a:r>
                        <a:rPr lang="en-US" sz="1600" b="1" dirty="0">
                          <a:solidFill>
                            <a:schemeClr val="bg2"/>
                          </a:solidFill>
                          <a:effectLst/>
                        </a:rPr>
                        <a:t>P value</a:t>
                      </a:r>
                      <a:endParaRPr lang="de-DE" sz="1600" b="1" dirty="0">
                        <a:solidFill>
                          <a:schemeClr val="bg2"/>
                        </a:solidFill>
                        <a:effectLst/>
                        <a:latin typeface="Calibri" charset="0"/>
                        <a:ea typeface="Calibri" charset="0"/>
                        <a:cs typeface="Times New Roman" charset="0"/>
                      </a:endParaRPr>
                    </a:p>
                  </a:txBody>
                  <a:tcPr marL="25400" marR="2540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lnSpc>
                          <a:spcPct val="100000"/>
                        </a:lnSpc>
                        <a:spcAft>
                          <a:spcPts val="0"/>
                        </a:spcAft>
                      </a:pPr>
                      <a:r>
                        <a:rPr lang="en-US" sz="1600" b="1" dirty="0">
                          <a:solidFill>
                            <a:schemeClr val="bg2"/>
                          </a:solidFill>
                          <a:effectLst/>
                        </a:rPr>
                        <a:t>HR (95% CI)</a:t>
                      </a:r>
                      <a:endParaRPr lang="de-DE" sz="1600" b="1" dirty="0">
                        <a:solidFill>
                          <a:schemeClr val="bg2"/>
                        </a:solidFill>
                        <a:effectLst/>
                        <a:latin typeface="Calibri" charset="0"/>
                        <a:ea typeface="Calibri" charset="0"/>
                        <a:cs typeface="Times New Roman" charset="0"/>
                      </a:endParaRPr>
                    </a:p>
                  </a:txBody>
                  <a:tcPr marL="0" marR="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nSpc>
                          <a:spcPct val="100000"/>
                        </a:lnSpc>
                        <a:spcAft>
                          <a:spcPts val="0"/>
                        </a:spcAft>
                      </a:pPr>
                      <a:r>
                        <a:rPr lang="de-DE" sz="1600" b="1" dirty="0">
                          <a:solidFill>
                            <a:schemeClr val="bg2"/>
                          </a:solidFill>
                          <a:effectLst/>
                        </a:rPr>
                        <a:t>P </a:t>
                      </a:r>
                      <a:r>
                        <a:rPr lang="de-DE" sz="1600" b="1" dirty="0" err="1">
                          <a:solidFill>
                            <a:schemeClr val="bg2"/>
                          </a:solidFill>
                          <a:effectLst/>
                        </a:rPr>
                        <a:t>value</a:t>
                      </a:r>
                      <a:endParaRPr lang="de-DE" sz="1600" b="1" dirty="0">
                        <a:solidFill>
                          <a:schemeClr val="bg2"/>
                        </a:solidFill>
                        <a:effectLst/>
                        <a:latin typeface="Calibri" charset="0"/>
                        <a:ea typeface="Calibri" charset="0"/>
                        <a:cs typeface="Times New Roman" charset="0"/>
                      </a:endParaRPr>
                    </a:p>
                  </a:txBody>
                  <a:tcPr marL="0" marR="0" marT="0" marB="0">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xmlns="" val="10001"/>
                  </a:ext>
                </a:extLst>
              </a:tr>
              <a:tr h="595884">
                <a:tc>
                  <a:txBody>
                    <a:bodyPr/>
                    <a:lstStyle/>
                    <a:p>
                      <a:pPr marL="203200" indent="-203200">
                        <a:lnSpc>
                          <a:spcPct val="100000"/>
                        </a:lnSpc>
                        <a:spcAft>
                          <a:spcPts val="0"/>
                        </a:spcAft>
                      </a:pPr>
                      <a:r>
                        <a:rPr lang="en-US" sz="1600" dirty="0">
                          <a:solidFill>
                            <a:schemeClr val="bg1"/>
                          </a:solidFill>
                          <a:effectLst/>
                          <a:latin typeface="+mn-lt"/>
                        </a:rPr>
                        <a:t>Primary efficacy outcome: </a:t>
                      </a:r>
                    </a:p>
                    <a:p>
                      <a:pPr marL="203200" indent="-203200">
                        <a:lnSpc>
                          <a:spcPct val="100000"/>
                        </a:lnSpc>
                        <a:spcAft>
                          <a:spcPts val="0"/>
                        </a:spcAft>
                      </a:pPr>
                      <a:r>
                        <a:rPr lang="en-US" sz="1600" dirty="0">
                          <a:solidFill>
                            <a:schemeClr val="bg1"/>
                          </a:solidFill>
                          <a:effectLst/>
                          <a:latin typeface="+mn-lt"/>
                        </a:rPr>
                        <a:t>CV death, MI or ischemic stroke </a:t>
                      </a:r>
                      <a:endParaRPr lang="de-DE" sz="1600" dirty="0">
                        <a:solidFill>
                          <a:schemeClr val="bg1"/>
                        </a:solidFill>
                        <a:effectLst/>
                        <a:latin typeface="+mn-lt"/>
                        <a:ea typeface="Calibri" charset="0"/>
                        <a:cs typeface="Times New Roman" charset="0"/>
                      </a:endParaRPr>
                    </a:p>
                  </a:txBody>
                  <a:tcPr marL="25400" marR="25400"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en-US" sz="1600" dirty="0">
                          <a:solidFill>
                            <a:schemeClr val="bg1"/>
                          </a:solidFill>
                          <a:effectLst/>
                          <a:latin typeface="+mn-lt"/>
                        </a:rPr>
                        <a:t>894 (11.4%)</a:t>
                      </a:r>
                      <a:endParaRPr lang="de-DE" sz="1600" dirty="0">
                        <a:solidFill>
                          <a:schemeClr val="bg1"/>
                        </a:solidFill>
                        <a:effectLst/>
                        <a:latin typeface="+mn-lt"/>
                        <a:ea typeface="Calibri" charset="0"/>
                        <a:cs typeface="Times New Roman" charset="0"/>
                      </a:endParaRPr>
                    </a:p>
                  </a:txBody>
                  <a:tcPr marL="25400" marR="2540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en-US" sz="1600" dirty="0">
                          <a:solidFill>
                            <a:schemeClr val="bg1"/>
                          </a:solidFill>
                          <a:effectLst/>
                          <a:latin typeface="+mn-lt"/>
                        </a:rPr>
                        <a:t>597 (9.9%)</a:t>
                      </a:r>
                      <a:endParaRPr lang="de-DE" sz="1600" dirty="0">
                        <a:solidFill>
                          <a:schemeClr val="bg1"/>
                        </a:solidFill>
                        <a:effectLst/>
                        <a:latin typeface="+mn-lt"/>
                        <a:ea typeface="Calibri" charset="0"/>
                        <a:cs typeface="Times New Roman" charset="0"/>
                      </a:endParaRPr>
                    </a:p>
                  </a:txBody>
                  <a:tcPr marL="25400" marR="2540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en-US" sz="1600" dirty="0">
                          <a:solidFill>
                            <a:schemeClr val="bg1"/>
                          </a:solidFill>
                          <a:effectLst/>
                          <a:latin typeface="+mn-lt"/>
                        </a:rPr>
                        <a:t>1.13 (1.02, 1.26)</a:t>
                      </a:r>
                      <a:endParaRPr lang="de-DE" sz="1600" dirty="0">
                        <a:solidFill>
                          <a:schemeClr val="bg1"/>
                        </a:solidFill>
                        <a:effectLst/>
                        <a:latin typeface="+mn-lt"/>
                        <a:ea typeface="Calibri" charset="0"/>
                        <a:cs typeface="Times New Roman" charset="0"/>
                      </a:endParaRPr>
                    </a:p>
                  </a:txBody>
                  <a:tcPr marL="25400" marR="2540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en-US" sz="1600">
                          <a:solidFill>
                            <a:schemeClr val="bg1"/>
                          </a:solidFill>
                          <a:effectLst/>
                          <a:latin typeface="+mn-lt"/>
                        </a:rPr>
                        <a:t>0.02</a:t>
                      </a:r>
                      <a:endParaRPr lang="de-DE" sz="1600" dirty="0">
                        <a:solidFill>
                          <a:schemeClr val="bg1"/>
                        </a:solidFill>
                        <a:effectLst/>
                        <a:latin typeface="+mn-lt"/>
                        <a:ea typeface="Calibri" charset="0"/>
                        <a:cs typeface="Times New Roman" charset="0"/>
                      </a:endParaRPr>
                    </a:p>
                  </a:txBody>
                  <a:tcPr marL="25400" marR="25400" marT="0" marB="0">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en-US" sz="1600" dirty="0">
                          <a:solidFill>
                            <a:schemeClr val="bg1"/>
                          </a:solidFill>
                          <a:effectLst/>
                          <a:latin typeface="+mn-lt"/>
                          <a:ea typeface="Calibri" charset="0"/>
                          <a:cs typeface="Times New Roman" charset="0"/>
                        </a:rPr>
                        <a:t>1.10 (0.98, 1.23)</a:t>
                      </a:r>
                      <a:endParaRPr lang="de-DE" sz="1600" dirty="0">
                        <a:solidFill>
                          <a:schemeClr val="bg1"/>
                        </a:solidFill>
                        <a:effectLst/>
                        <a:latin typeface="+mn-lt"/>
                        <a:ea typeface="Calibri" charset="0"/>
                        <a:cs typeface="Times New Roman" charset="0"/>
                      </a:endParaRPr>
                    </a:p>
                  </a:txBody>
                  <a:tcPr marL="0" marR="0" marT="0" marB="0">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en-US" sz="1600" dirty="0">
                          <a:solidFill>
                            <a:schemeClr val="bg1"/>
                          </a:solidFill>
                          <a:effectLst/>
                          <a:latin typeface="+mn-lt"/>
                          <a:ea typeface="Calibri" charset="0"/>
                          <a:cs typeface="Times New Roman" charset="0"/>
                        </a:rPr>
                        <a:t>0.12</a:t>
                      </a:r>
                      <a:endParaRPr lang="de-DE" sz="1600" dirty="0">
                        <a:solidFill>
                          <a:schemeClr val="bg1"/>
                        </a:solidFill>
                        <a:effectLst/>
                        <a:latin typeface="+mn-lt"/>
                        <a:ea typeface="Calibri" charset="0"/>
                        <a:cs typeface="Times New Roman" charset="0"/>
                      </a:endParaRPr>
                    </a:p>
                  </a:txBody>
                  <a:tcPr marL="0" marR="0"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2"/>
                  </a:ext>
                </a:extLst>
              </a:tr>
              <a:tr h="391441">
                <a:tc>
                  <a:txBody>
                    <a:bodyPr/>
                    <a:lstStyle/>
                    <a:p>
                      <a:pPr marL="158750" indent="-158750">
                        <a:lnSpc>
                          <a:spcPct val="100000"/>
                        </a:lnSpc>
                        <a:spcAft>
                          <a:spcPts val="0"/>
                        </a:spcAft>
                      </a:pPr>
                      <a:r>
                        <a:rPr lang="en-US" sz="1400" dirty="0">
                          <a:solidFill>
                            <a:schemeClr val="bg1"/>
                          </a:solidFill>
                          <a:effectLst/>
                          <a:latin typeface="+mn-lt"/>
                        </a:rPr>
                        <a:t>Cardiovascular death</a:t>
                      </a:r>
                      <a:endParaRPr lang="de-DE" sz="1400" dirty="0">
                        <a:solidFill>
                          <a:schemeClr val="bg1"/>
                        </a:solidFill>
                        <a:effectLst/>
                        <a:latin typeface="+mn-lt"/>
                        <a:ea typeface="Calibri" charset="0"/>
                        <a:cs typeface="Times New Roman" charset="0"/>
                      </a:endParaRPr>
                    </a:p>
                  </a:txBody>
                  <a:tcPr marL="25400" marR="25400" marT="0" marB="0">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en-US" sz="1400" dirty="0">
                          <a:solidFill>
                            <a:schemeClr val="bg1"/>
                          </a:solidFill>
                          <a:effectLst/>
                          <a:latin typeface="+mn-lt"/>
                        </a:rPr>
                        <a:t>372 (4.7%)</a:t>
                      </a:r>
                      <a:endParaRPr lang="de-DE" sz="1400" dirty="0">
                        <a:solidFill>
                          <a:schemeClr val="bg1"/>
                        </a:solidFill>
                        <a:effectLst/>
                        <a:latin typeface="+mn-lt"/>
                        <a:ea typeface="Calibri" charset="0"/>
                        <a:cs typeface="Times New Roman" charset="0"/>
                      </a:endParaRPr>
                    </a:p>
                  </a:txBody>
                  <a:tcPr marL="25400" marR="2540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en-US" sz="1400" dirty="0">
                          <a:solidFill>
                            <a:schemeClr val="bg1"/>
                          </a:solidFill>
                          <a:effectLst/>
                          <a:latin typeface="+mn-lt"/>
                        </a:rPr>
                        <a:t>334 (5.6%)</a:t>
                      </a:r>
                      <a:endParaRPr lang="de-DE" sz="1400" dirty="0">
                        <a:solidFill>
                          <a:schemeClr val="bg1"/>
                        </a:solidFill>
                        <a:effectLst/>
                        <a:latin typeface="+mn-lt"/>
                        <a:ea typeface="Calibri" charset="0"/>
                        <a:cs typeface="Times New Roman" charset="0"/>
                      </a:endParaRPr>
                    </a:p>
                  </a:txBody>
                  <a:tcPr marL="25400" marR="2540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en-US" sz="1400">
                          <a:solidFill>
                            <a:schemeClr val="bg1"/>
                          </a:solidFill>
                          <a:effectLst/>
                          <a:latin typeface="+mn-lt"/>
                        </a:rPr>
                        <a:t>0.83 (0.72, 0.97)</a:t>
                      </a:r>
                      <a:endParaRPr lang="de-DE" sz="1400" dirty="0">
                        <a:solidFill>
                          <a:schemeClr val="bg1"/>
                        </a:solidFill>
                        <a:effectLst/>
                        <a:latin typeface="+mn-lt"/>
                        <a:ea typeface="Calibri" charset="0"/>
                        <a:cs typeface="Times New Roman" charset="0"/>
                      </a:endParaRPr>
                    </a:p>
                  </a:txBody>
                  <a:tcPr marL="25400" marR="2540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en-US" sz="1400">
                          <a:solidFill>
                            <a:schemeClr val="bg1"/>
                          </a:solidFill>
                          <a:effectLst/>
                          <a:latin typeface="+mn-lt"/>
                        </a:rPr>
                        <a:t>0.02</a:t>
                      </a:r>
                      <a:endParaRPr lang="de-DE" sz="1400" dirty="0">
                        <a:solidFill>
                          <a:schemeClr val="bg1"/>
                        </a:solidFill>
                        <a:effectLst/>
                        <a:latin typeface="+mn-lt"/>
                        <a:ea typeface="Calibri" charset="0"/>
                        <a:cs typeface="Times New Roman" charset="0"/>
                      </a:endParaRPr>
                    </a:p>
                  </a:txBody>
                  <a:tcPr marL="25400" marR="25400" marT="0" marB="0">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en-US" sz="1400" dirty="0">
                          <a:solidFill>
                            <a:schemeClr val="bg1"/>
                          </a:solidFill>
                          <a:effectLst/>
                          <a:latin typeface="+mn-lt"/>
                          <a:ea typeface="Calibri" charset="0"/>
                          <a:cs typeface="Times New Roman" charset="0"/>
                        </a:rPr>
                        <a:t>0.97 (0.82, 1.14)</a:t>
                      </a:r>
                      <a:endParaRPr lang="de-DE" sz="1400" dirty="0">
                        <a:solidFill>
                          <a:schemeClr val="bg1"/>
                        </a:solidFill>
                        <a:effectLst/>
                        <a:latin typeface="+mn-lt"/>
                        <a:ea typeface="Calibri" charset="0"/>
                        <a:cs typeface="Times New Roman" charset="0"/>
                      </a:endParaRPr>
                    </a:p>
                  </a:txBody>
                  <a:tcPr marL="0" marR="0" marT="0" marB="0">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en-US" sz="1400" dirty="0">
                          <a:solidFill>
                            <a:schemeClr val="bg1"/>
                          </a:solidFill>
                          <a:effectLst/>
                          <a:latin typeface="+mn-lt"/>
                          <a:ea typeface="Calibri" charset="0"/>
                          <a:cs typeface="Times New Roman" charset="0"/>
                        </a:rPr>
                        <a:t>0.58</a:t>
                      </a:r>
                      <a:endParaRPr lang="de-DE" sz="1400" dirty="0">
                        <a:solidFill>
                          <a:schemeClr val="bg1"/>
                        </a:solidFill>
                        <a:effectLst/>
                        <a:latin typeface="+mn-lt"/>
                        <a:ea typeface="Calibri" charset="0"/>
                        <a:cs typeface="Times New Roman" charset="0"/>
                      </a:endParaRPr>
                    </a:p>
                  </a:txBody>
                  <a:tcPr marL="0" marR="0" marT="0" marB="0">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3"/>
                  </a:ext>
                </a:extLst>
              </a:tr>
              <a:tr h="348114">
                <a:tc>
                  <a:txBody>
                    <a:bodyPr/>
                    <a:lstStyle/>
                    <a:p>
                      <a:pPr marL="158750" indent="-158750">
                        <a:lnSpc>
                          <a:spcPct val="100000"/>
                        </a:lnSpc>
                        <a:spcAft>
                          <a:spcPts val="0"/>
                        </a:spcAft>
                      </a:pPr>
                      <a:r>
                        <a:rPr lang="en-US" sz="1400" b="1" dirty="0">
                          <a:solidFill>
                            <a:schemeClr val="bg1"/>
                          </a:solidFill>
                          <a:effectLst/>
                          <a:latin typeface="+mn-lt"/>
                        </a:rPr>
                        <a:t>Myocardial infarction</a:t>
                      </a:r>
                      <a:endParaRPr lang="de-DE" sz="1400" b="1" dirty="0">
                        <a:solidFill>
                          <a:schemeClr val="bg1"/>
                        </a:solidFill>
                        <a:effectLst/>
                        <a:latin typeface="+mn-lt"/>
                        <a:ea typeface="Calibri" charset="0"/>
                        <a:cs typeface="Times New Roman" charset="0"/>
                      </a:endParaRPr>
                    </a:p>
                  </a:txBody>
                  <a:tcPr marL="25400" marR="25400" marT="0" marB="0">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0000"/>
                        </a:lnSpc>
                        <a:spcAft>
                          <a:spcPts val="0"/>
                        </a:spcAft>
                      </a:pPr>
                      <a:r>
                        <a:rPr lang="en-US" sz="1400" dirty="0">
                          <a:solidFill>
                            <a:schemeClr val="bg1"/>
                          </a:solidFill>
                          <a:effectLst/>
                          <a:latin typeface="+mn-lt"/>
                        </a:rPr>
                        <a:t>466 (5.9%)</a:t>
                      </a:r>
                      <a:endParaRPr lang="de-DE" sz="1400" dirty="0">
                        <a:solidFill>
                          <a:schemeClr val="bg1"/>
                        </a:solidFill>
                        <a:effectLst/>
                        <a:latin typeface="+mn-lt"/>
                        <a:ea typeface="Calibri" charset="0"/>
                        <a:cs typeface="Times New Roman" charset="0"/>
                      </a:endParaRPr>
                    </a:p>
                  </a:txBody>
                  <a:tcPr marL="25400" marR="2540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en-US" sz="1400" dirty="0">
                          <a:solidFill>
                            <a:schemeClr val="bg1"/>
                          </a:solidFill>
                          <a:effectLst/>
                          <a:latin typeface="+mn-lt"/>
                        </a:rPr>
                        <a:t>217 (3.6%)</a:t>
                      </a:r>
                      <a:endParaRPr lang="de-DE" sz="1400" dirty="0">
                        <a:solidFill>
                          <a:schemeClr val="bg1"/>
                        </a:solidFill>
                        <a:effectLst/>
                        <a:latin typeface="+mn-lt"/>
                        <a:ea typeface="Calibri" charset="0"/>
                        <a:cs typeface="Times New Roman" charset="0"/>
                      </a:endParaRPr>
                    </a:p>
                  </a:txBody>
                  <a:tcPr marL="25400" marR="2540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en-US" sz="1400">
                          <a:solidFill>
                            <a:schemeClr val="bg1"/>
                          </a:solidFill>
                          <a:effectLst/>
                          <a:latin typeface="+mn-lt"/>
                        </a:rPr>
                        <a:t>1.63 (1.38, 1.91)</a:t>
                      </a:r>
                      <a:endParaRPr lang="de-DE" sz="1400" dirty="0">
                        <a:solidFill>
                          <a:schemeClr val="bg1"/>
                        </a:solidFill>
                        <a:effectLst/>
                        <a:latin typeface="+mn-lt"/>
                        <a:ea typeface="Calibri" charset="0"/>
                        <a:cs typeface="Times New Roman" charset="0"/>
                      </a:endParaRPr>
                    </a:p>
                  </a:txBody>
                  <a:tcPr marL="25400" marR="2540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en-US" sz="1400">
                          <a:solidFill>
                            <a:schemeClr val="bg1"/>
                          </a:solidFill>
                          <a:effectLst/>
                          <a:latin typeface="+mn-lt"/>
                        </a:rPr>
                        <a:t>&lt;0.001</a:t>
                      </a:r>
                      <a:endParaRPr lang="de-DE" sz="1400" dirty="0">
                        <a:solidFill>
                          <a:schemeClr val="bg1"/>
                        </a:solidFill>
                        <a:effectLst/>
                        <a:latin typeface="+mn-lt"/>
                        <a:ea typeface="Calibri" charset="0"/>
                        <a:cs typeface="Times New Roman" charset="0"/>
                      </a:endParaRPr>
                    </a:p>
                  </a:txBody>
                  <a:tcPr marL="25400" marR="2540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en-US" sz="1400" b="1" dirty="0">
                          <a:solidFill>
                            <a:schemeClr val="bg1"/>
                          </a:solidFill>
                          <a:effectLst/>
                          <a:latin typeface="+mn-lt"/>
                          <a:ea typeface="Calibri" charset="0"/>
                          <a:cs typeface="Times New Roman" charset="0"/>
                        </a:rPr>
                        <a:t>1.29 (1.08, 1.55)</a:t>
                      </a:r>
                      <a:endParaRPr lang="de-DE" sz="1400" b="1" dirty="0">
                        <a:solidFill>
                          <a:schemeClr val="bg1"/>
                        </a:solidFill>
                        <a:effectLst/>
                        <a:latin typeface="+mn-lt"/>
                        <a:ea typeface="Calibri" charset="0"/>
                        <a:cs typeface="Times New Roman" charset="0"/>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0000"/>
                        </a:lnSpc>
                        <a:spcAft>
                          <a:spcPts val="0"/>
                        </a:spcAft>
                      </a:pPr>
                      <a:r>
                        <a:rPr lang="en-US" sz="1400" b="1" dirty="0">
                          <a:solidFill>
                            <a:schemeClr val="bg1"/>
                          </a:solidFill>
                          <a:effectLst/>
                          <a:latin typeface="+mn-lt"/>
                          <a:ea typeface="Calibri" charset="0"/>
                          <a:cs typeface="Times New Roman" charset="0"/>
                        </a:rPr>
                        <a:t>0.005</a:t>
                      </a:r>
                      <a:endParaRPr lang="de-DE" sz="1400" b="1" dirty="0">
                        <a:solidFill>
                          <a:schemeClr val="bg1"/>
                        </a:solidFill>
                        <a:effectLst/>
                        <a:latin typeface="+mn-lt"/>
                        <a:ea typeface="Calibri" charset="0"/>
                        <a:cs typeface="Times New Roman" charset="0"/>
                      </a:endParaRPr>
                    </a:p>
                  </a:txBody>
                  <a:tcPr marL="0" marR="0" marT="0" marB="0">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xmlns="" val="10004"/>
                  </a:ext>
                </a:extLst>
              </a:tr>
              <a:tr h="304800">
                <a:tc>
                  <a:txBody>
                    <a:bodyPr/>
                    <a:lstStyle/>
                    <a:p>
                      <a:pPr marL="158750" indent="-158750">
                        <a:lnSpc>
                          <a:spcPct val="100000"/>
                        </a:lnSpc>
                        <a:spcAft>
                          <a:spcPts val="0"/>
                        </a:spcAft>
                      </a:pPr>
                      <a:r>
                        <a:rPr lang="en-US" sz="1400">
                          <a:solidFill>
                            <a:schemeClr val="bg1"/>
                          </a:solidFill>
                          <a:effectLst/>
                          <a:latin typeface="+mn-lt"/>
                        </a:rPr>
                        <a:t>Ischemic stroke</a:t>
                      </a:r>
                      <a:endParaRPr lang="de-DE" sz="1400">
                        <a:solidFill>
                          <a:schemeClr val="bg1"/>
                        </a:solidFill>
                        <a:effectLst/>
                        <a:latin typeface="+mn-lt"/>
                        <a:ea typeface="Calibri" charset="0"/>
                        <a:cs typeface="Times New Roman" charset="0"/>
                      </a:endParaRPr>
                    </a:p>
                  </a:txBody>
                  <a:tcPr marL="25400" marR="25400"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en-US" sz="1400" dirty="0">
                          <a:solidFill>
                            <a:schemeClr val="bg1"/>
                          </a:solidFill>
                          <a:effectLst/>
                          <a:latin typeface="+mn-lt"/>
                        </a:rPr>
                        <a:t>176 (2.2%)</a:t>
                      </a:r>
                      <a:endParaRPr lang="de-DE" sz="1400" dirty="0">
                        <a:solidFill>
                          <a:schemeClr val="bg1"/>
                        </a:solidFill>
                        <a:effectLst/>
                        <a:latin typeface="+mn-lt"/>
                        <a:ea typeface="Calibri" charset="0"/>
                        <a:cs typeface="Times New Roman" charset="0"/>
                      </a:endParaRPr>
                    </a:p>
                  </a:txBody>
                  <a:tcPr marL="25400" marR="2540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en-US" sz="1400" dirty="0">
                          <a:solidFill>
                            <a:schemeClr val="bg1"/>
                          </a:solidFill>
                          <a:effectLst/>
                          <a:latin typeface="+mn-lt"/>
                        </a:rPr>
                        <a:t>124 (2.1%)</a:t>
                      </a:r>
                      <a:endParaRPr lang="de-DE" sz="1400" dirty="0">
                        <a:solidFill>
                          <a:schemeClr val="bg1"/>
                        </a:solidFill>
                        <a:effectLst/>
                        <a:latin typeface="+mn-lt"/>
                        <a:ea typeface="Calibri" charset="0"/>
                        <a:cs typeface="Times New Roman" charset="0"/>
                      </a:endParaRPr>
                    </a:p>
                  </a:txBody>
                  <a:tcPr marL="25400" marR="2540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en-US" sz="1400">
                          <a:solidFill>
                            <a:schemeClr val="bg1"/>
                          </a:solidFill>
                          <a:effectLst/>
                          <a:latin typeface="+mn-lt"/>
                        </a:rPr>
                        <a:t>1.06 (0.85, 1.34)</a:t>
                      </a:r>
                      <a:endParaRPr lang="de-DE" sz="1400" dirty="0">
                        <a:solidFill>
                          <a:schemeClr val="bg1"/>
                        </a:solidFill>
                        <a:effectLst/>
                        <a:latin typeface="+mn-lt"/>
                        <a:ea typeface="Calibri" charset="0"/>
                        <a:cs typeface="Times New Roman" charset="0"/>
                      </a:endParaRPr>
                    </a:p>
                  </a:txBody>
                  <a:tcPr marL="25400" marR="2540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en-US" sz="1400">
                          <a:solidFill>
                            <a:schemeClr val="bg1"/>
                          </a:solidFill>
                          <a:effectLst/>
                          <a:latin typeface="+mn-lt"/>
                        </a:rPr>
                        <a:t>0.59</a:t>
                      </a:r>
                      <a:endParaRPr lang="de-DE" sz="1400" dirty="0">
                        <a:solidFill>
                          <a:schemeClr val="bg1"/>
                        </a:solidFill>
                        <a:effectLst/>
                        <a:latin typeface="+mn-lt"/>
                        <a:ea typeface="Calibri" charset="0"/>
                        <a:cs typeface="Times New Roman" charset="0"/>
                      </a:endParaRPr>
                    </a:p>
                  </a:txBody>
                  <a:tcPr marL="25400" marR="2540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en-US" sz="1400" dirty="0">
                          <a:solidFill>
                            <a:schemeClr val="bg1"/>
                          </a:solidFill>
                          <a:effectLst/>
                          <a:latin typeface="+mn-lt"/>
                          <a:ea typeface="Calibri" charset="0"/>
                          <a:cs typeface="Times New Roman" charset="0"/>
                        </a:rPr>
                        <a:t>0.93 (0.72, 1.20)</a:t>
                      </a:r>
                      <a:endParaRPr lang="de-DE" sz="1400" dirty="0">
                        <a:solidFill>
                          <a:schemeClr val="bg1"/>
                        </a:solidFill>
                        <a:effectLst/>
                        <a:latin typeface="+mn-lt"/>
                        <a:ea typeface="Calibri" charset="0"/>
                        <a:cs typeface="Times New Roman" charset="0"/>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en-US" sz="1400" dirty="0">
                          <a:solidFill>
                            <a:schemeClr val="bg1"/>
                          </a:solidFill>
                          <a:effectLst/>
                          <a:latin typeface="+mn-lt"/>
                          <a:ea typeface="Calibri" charset="0"/>
                          <a:cs typeface="Times New Roman" charset="0"/>
                        </a:rPr>
                        <a:t>0.58</a:t>
                      </a:r>
                      <a:endParaRPr lang="de-DE" sz="1400" dirty="0">
                        <a:solidFill>
                          <a:schemeClr val="bg1"/>
                        </a:solidFill>
                        <a:effectLst/>
                        <a:latin typeface="+mn-lt"/>
                        <a:ea typeface="Calibri" charset="0"/>
                        <a:cs typeface="Times New Roman" charset="0"/>
                      </a:endParaRPr>
                    </a:p>
                  </a:txBody>
                  <a:tcPr marL="0" marR="0"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5"/>
                  </a:ext>
                </a:extLst>
              </a:tr>
              <a:tr h="555845">
                <a:tc>
                  <a:txBody>
                    <a:bodyPr/>
                    <a:lstStyle/>
                    <a:p>
                      <a:pPr marL="158750" indent="-158750">
                        <a:lnSpc>
                          <a:spcPct val="150000"/>
                        </a:lnSpc>
                        <a:spcBef>
                          <a:spcPts val="600"/>
                        </a:spcBef>
                        <a:spcAft>
                          <a:spcPts val="0"/>
                        </a:spcAft>
                      </a:pPr>
                      <a:r>
                        <a:rPr lang="en-US" sz="1600" b="1" dirty="0">
                          <a:solidFill>
                            <a:schemeClr val="bg1"/>
                          </a:solidFill>
                          <a:effectLst/>
                          <a:latin typeface="+mn-lt"/>
                          <a:ea typeface="Calibri" charset="0"/>
                          <a:cs typeface="Times New Roman" charset="0"/>
                        </a:rPr>
                        <a:t>ALI requiring hospitalization </a:t>
                      </a:r>
                      <a:endParaRPr lang="de-DE" sz="1600" b="1" dirty="0">
                        <a:solidFill>
                          <a:schemeClr val="bg1"/>
                        </a:solidFill>
                        <a:effectLst/>
                        <a:latin typeface="+mn-lt"/>
                        <a:ea typeface="Calibri" charset="0"/>
                        <a:cs typeface="Times New Roman" charset="0"/>
                      </a:endParaRPr>
                    </a:p>
                  </a:txBody>
                  <a:tcPr marL="25400" marR="25400"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50000"/>
                        </a:lnSpc>
                        <a:spcBef>
                          <a:spcPts val="600"/>
                        </a:spcBef>
                        <a:spcAft>
                          <a:spcPts val="0"/>
                        </a:spcAft>
                      </a:pPr>
                      <a:r>
                        <a:rPr lang="en-US" sz="1600" dirty="0">
                          <a:solidFill>
                            <a:schemeClr val="bg1"/>
                          </a:solidFill>
                          <a:effectLst/>
                          <a:latin typeface="+mn-lt"/>
                        </a:rPr>
                        <a:t>196 (2.5%)</a:t>
                      </a:r>
                      <a:endParaRPr lang="de-DE" sz="1600" dirty="0">
                        <a:solidFill>
                          <a:schemeClr val="bg1"/>
                        </a:solidFill>
                        <a:effectLst/>
                        <a:latin typeface="+mn-lt"/>
                        <a:ea typeface="Calibri" charset="0"/>
                        <a:cs typeface="Times New Roman" charset="0"/>
                      </a:endParaRPr>
                    </a:p>
                  </a:txBody>
                  <a:tcPr marL="25400" marR="2540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50000"/>
                        </a:lnSpc>
                        <a:spcBef>
                          <a:spcPts val="600"/>
                        </a:spcBef>
                        <a:spcAft>
                          <a:spcPts val="0"/>
                        </a:spcAft>
                      </a:pPr>
                      <a:r>
                        <a:rPr lang="en-US" sz="1600" dirty="0">
                          <a:solidFill>
                            <a:schemeClr val="bg1"/>
                          </a:solidFill>
                          <a:effectLst/>
                          <a:latin typeface="+mn-lt"/>
                        </a:rPr>
                        <a:t>36 (0.6%)</a:t>
                      </a:r>
                      <a:endParaRPr lang="de-DE" sz="1600" dirty="0">
                        <a:solidFill>
                          <a:schemeClr val="bg1"/>
                        </a:solidFill>
                        <a:effectLst/>
                        <a:latin typeface="+mn-lt"/>
                        <a:ea typeface="Calibri" charset="0"/>
                        <a:cs typeface="Times New Roman" charset="0"/>
                      </a:endParaRPr>
                    </a:p>
                  </a:txBody>
                  <a:tcPr marL="25400" marR="2540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50000"/>
                        </a:lnSpc>
                        <a:spcBef>
                          <a:spcPts val="600"/>
                        </a:spcBef>
                        <a:spcAft>
                          <a:spcPts val="0"/>
                        </a:spcAft>
                      </a:pPr>
                      <a:r>
                        <a:rPr lang="en-US" sz="1600">
                          <a:solidFill>
                            <a:schemeClr val="bg1"/>
                          </a:solidFill>
                          <a:effectLst/>
                          <a:latin typeface="+mn-lt"/>
                        </a:rPr>
                        <a:t>4.13 (2.90, 5.90)</a:t>
                      </a:r>
                      <a:endParaRPr lang="de-DE" sz="1600" dirty="0">
                        <a:solidFill>
                          <a:schemeClr val="bg1"/>
                        </a:solidFill>
                        <a:effectLst/>
                        <a:latin typeface="+mn-lt"/>
                        <a:ea typeface="Calibri" charset="0"/>
                        <a:cs typeface="Times New Roman" charset="0"/>
                      </a:endParaRPr>
                    </a:p>
                  </a:txBody>
                  <a:tcPr marL="25400" marR="2540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50000"/>
                        </a:lnSpc>
                        <a:spcBef>
                          <a:spcPts val="600"/>
                        </a:spcBef>
                        <a:spcAft>
                          <a:spcPts val="0"/>
                        </a:spcAft>
                      </a:pPr>
                      <a:r>
                        <a:rPr lang="en-US" sz="1600">
                          <a:solidFill>
                            <a:schemeClr val="bg1"/>
                          </a:solidFill>
                          <a:effectLst/>
                          <a:latin typeface="+mn-lt"/>
                        </a:rPr>
                        <a:t>&lt;0.001</a:t>
                      </a:r>
                      <a:endParaRPr lang="de-DE" sz="1600" dirty="0">
                        <a:solidFill>
                          <a:schemeClr val="bg1"/>
                        </a:solidFill>
                        <a:effectLst/>
                        <a:latin typeface="+mn-lt"/>
                        <a:ea typeface="Calibri" charset="0"/>
                        <a:cs typeface="Times New Roman" charset="0"/>
                      </a:endParaRPr>
                    </a:p>
                  </a:txBody>
                  <a:tcPr marL="25400" marR="2540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50000"/>
                        </a:lnSpc>
                        <a:spcBef>
                          <a:spcPts val="600"/>
                        </a:spcBef>
                        <a:spcAft>
                          <a:spcPts val="0"/>
                        </a:spcAft>
                      </a:pPr>
                      <a:r>
                        <a:rPr lang="en-US" sz="1600" b="1" dirty="0">
                          <a:solidFill>
                            <a:schemeClr val="bg1"/>
                          </a:solidFill>
                          <a:effectLst/>
                          <a:latin typeface="+mn-lt"/>
                          <a:ea typeface="Calibri" charset="0"/>
                          <a:cs typeface="Times New Roman" charset="0"/>
                        </a:rPr>
                        <a:t>4.23 (2.86, 6.25)</a:t>
                      </a:r>
                      <a:endParaRPr lang="de-DE" sz="1600" b="1" dirty="0">
                        <a:solidFill>
                          <a:schemeClr val="bg1"/>
                        </a:solidFill>
                        <a:effectLst/>
                        <a:latin typeface="+mn-lt"/>
                        <a:ea typeface="Calibri" charset="0"/>
                        <a:cs typeface="Times New Roman" charset="0"/>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50000"/>
                        </a:lnSpc>
                        <a:spcBef>
                          <a:spcPts val="600"/>
                        </a:spcBef>
                        <a:spcAft>
                          <a:spcPts val="0"/>
                        </a:spcAft>
                      </a:pPr>
                      <a:r>
                        <a:rPr lang="en-US" sz="1600" b="1" dirty="0">
                          <a:solidFill>
                            <a:schemeClr val="bg1"/>
                          </a:solidFill>
                          <a:effectLst/>
                          <a:latin typeface="+mn-lt"/>
                          <a:ea typeface="Calibri" charset="0"/>
                          <a:cs typeface="Times New Roman" charset="0"/>
                        </a:rPr>
                        <a:t>&lt;0.001</a:t>
                      </a:r>
                      <a:endParaRPr lang="de-DE" sz="1600" b="1" dirty="0">
                        <a:solidFill>
                          <a:schemeClr val="bg1"/>
                        </a:solidFill>
                        <a:effectLst/>
                        <a:latin typeface="+mn-lt"/>
                        <a:ea typeface="Calibri" charset="0"/>
                        <a:cs typeface="Times New Roman" charset="0"/>
                      </a:endParaRPr>
                    </a:p>
                  </a:txBody>
                  <a:tcPr marL="0" marR="0"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xmlns="" val="10006"/>
                  </a:ext>
                </a:extLst>
              </a:tr>
              <a:tr h="391441">
                <a:tc>
                  <a:txBody>
                    <a:bodyPr/>
                    <a:lstStyle/>
                    <a:p>
                      <a:pPr>
                        <a:lnSpc>
                          <a:spcPct val="100000"/>
                        </a:lnSpc>
                        <a:spcAft>
                          <a:spcPts val="0"/>
                        </a:spcAft>
                      </a:pPr>
                      <a:r>
                        <a:rPr lang="en-US" sz="1600" dirty="0">
                          <a:solidFill>
                            <a:schemeClr val="bg1"/>
                          </a:solidFill>
                          <a:effectLst/>
                          <a:latin typeface="+mn-lt"/>
                        </a:rPr>
                        <a:t>TIMI major bleeding</a:t>
                      </a:r>
                      <a:endParaRPr lang="de-DE" sz="1600" dirty="0">
                        <a:solidFill>
                          <a:schemeClr val="bg1"/>
                        </a:solidFill>
                        <a:effectLst/>
                        <a:latin typeface="+mn-lt"/>
                        <a:ea typeface="Calibri" charset="0"/>
                        <a:cs typeface="Times New Roman" charset="0"/>
                      </a:endParaRPr>
                    </a:p>
                  </a:txBody>
                  <a:tcPr marL="25400" marR="25400"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en-US" sz="1600" dirty="0">
                          <a:solidFill>
                            <a:schemeClr val="bg1"/>
                          </a:solidFill>
                          <a:effectLst/>
                          <a:latin typeface="+mn-lt"/>
                        </a:rPr>
                        <a:t>143 (1.8%)</a:t>
                      </a:r>
                      <a:endParaRPr lang="de-DE" sz="1600" dirty="0">
                        <a:solidFill>
                          <a:schemeClr val="bg1"/>
                        </a:solidFill>
                        <a:effectLst/>
                        <a:latin typeface="+mn-lt"/>
                        <a:ea typeface="Calibri" charset="0"/>
                        <a:cs typeface="Times New Roman" charset="0"/>
                      </a:endParaRPr>
                    </a:p>
                  </a:txBody>
                  <a:tcPr marL="25400" marR="2540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en-US" sz="1600">
                          <a:solidFill>
                            <a:schemeClr val="bg1"/>
                          </a:solidFill>
                          <a:effectLst/>
                          <a:latin typeface="+mn-lt"/>
                        </a:rPr>
                        <a:t>79 (1.3%)</a:t>
                      </a:r>
                      <a:endParaRPr lang="de-DE" sz="1600">
                        <a:solidFill>
                          <a:schemeClr val="bg1"/>
                        </a:solidFill>
                        <a:effectLst/>
                        <a:latin typeface="+mn-lt"/>
                        <a:ea typeface="Calibri" charset="0"/>
                        <a:cs typeface="Times New Roman" charset="0"/>
                      </a:endParaRPr>
                    </a:p>
                  </a:txBody>
                  <a:tcPr marL="25400" marR="2540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en-US" sz="1600">
                          <a:solidFill>
                            <a:schemeClr val="bg1"/>
                          </a:solidFill>
                          <a:effectLst/>
                          <a:latin typeface="+mn-lt"/>
                        </a:rPr>
                        <a:t>1.41 (1.07, 1.85)</a:t>
                      </a:r>
                      <a:endParaRPr lang="de-DE" sz="1600" dirty="0">
                        <a:solidFill>
                          <a:schemeClr val="bg1"/>
                        </a:solidFill>
                        <a:effectLst/>
                        <a:latin typeface="+mn-lt"/>
                        <a:ea typeface="Calibri" charset="0"/>
                        <a:cs typeface="Times New Roman" charset="0"/>
                      </a:endParaRPr>
                    </a:p>
                  </a:txBody>
                  <a:tcPr marL="25400" marR="2540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en-US" sz="1600">
                          <a:solidFill>
                            <a:schemeClr val="bg1"/>
                          </a:solidFill>
                          <a:effectLst/>
                          <a:latin typeface="+mn-lt"/>
                        </a:rPr>
                        <a:t>0.01</a:t>
                      </a:r>
                      <a:endParaRPr lang="de-DE" sz="1600">
                        <a:solidFill>
                          <a:schemeClr val="bg1"/>
                        </a:solidFill>
                        <a:effectLst/>
                        <a:latin typeface="+mn-lt"/>
                        <a:ea typeface="Calibri" charset="0"/>
                        <a:cs typeface="Times New Roman" charset="0"/>
                      </a:endParaRPr>
                    </a:p>
                  </a:txBody>
                  <a:tcPr marL="25400" marR="2540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en-US" sz="1600" dirty="0">
                          <a:solidFill>
                            <a:schemeClr val="bg1"/>
                          </a:solidFill>
                          <a:effectLst/>
                          <a:latin typeface="+mn-lt"/>
                        </a:rPr>
                        <a:t>1.28 (0.94, 1.74) </a:t>
                      </a:r>
                      <a:endParaRPr lang="de-DE" sz="1600" dirty="0">
                        <a:solidFill>
                          <a:schemeClr val="bg1"/>
                        </a:solidFill>
                        <a:effectLst/>
                        <a:latin typeface="+mn-lt"/>
                        <a:ea typeface="Calibri" charset="0"/>
                        <a:cs typeface="Times New Roman" charset="0"/>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nSpc>
                          <a:spcPct val="100000"/>
                        </a:lnSpc>
                        <a:spcAft>
                          <a:spcPts val="0"/>
                        </a:spcAft>
                      </a:pPr>
                      <a:r>
                        <a:rPr lang="de-DE" sz="1600" dirty="0">
                          <a:solidFill>
                            <a:schemeClr val="bg1"/>
                          </a:solidFill>
                          <a:effectLst/>
                          <a:latin typeface="+mn-lt"/>
                        </a:rPr>
                        <a:t> 0.12</a:t>
                      </a:r>
                      <a:endParaRPr lang="de-DE" sz="1600" dirty="0">
                        <a:solidFill>
                          <a:schemeClr val="bg1"/>
                        </a:solidFill>
                        <a:effectLst/>
                        <a:latin typeface="+mn-lt"/>
                        <a:ea typeface="Calibri" charset="0"/>
                        <a:cs typeface="Times New Roman" charset="0"/>
                      </a:endParaRPr>
                    </a:p>
                  </a:txBody>
                  <a:tcPr marL="0" marR="0"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7"/>
                  </a:ext>
                </a:extLst>
              </a:tr>
              <a:tr h="391441">
                <a:tc>
                  <a:txBody>
                    <a:bodyPr/>
                    <a:lstStyle/>
                    <a:p>
                      <a:pPr>
                        <a:lnSpc>
                          <a:spcPct val="100000"/>
                        </a:lnSpc>
                        <a:spcAft>
                          <a:spcPts val="0"/>
                        </a:spcAft>
                      </a:pPr>
                      <a:r>
                        <a:rPr lang="en-US" sz="1600">
                          <a:solidFill>
                            <a:schemeClr val="bg1"/>
                          </a:solidFill>
                          <a:effectLst/>
                          <a:latin typeface="+mn-lt"/>
                        </a:rPr>
                        <a:t>Intracranial bleeding</a:t>
                      </a:r>
                      <a:endParaRPr lang="de-DE" sz="1600">
                        <a:solidFill>
                          <a:schemeClr val="bg1"/>
                        </a:solidFill>
                        <a:effectLst/>
                        <a:latin typeface="+mn-lt"/>
                        <a:ea typeface="Calibri" charset="0"/>
                        <a:cs typeface="Times New Roman" charset="0"/>
                      </a:endParaRPr>
                    </a:p>
                  </a:txBody>
                  <a:tcPr marL="25400" marR="2540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en-US" sz="1600" dirty="0">
                          <a:solidFill>
                            <a:schemeClr val="bg1"/>
                          </a:solidFill>
                          <a:effectLst/>
                          <a:latin typeface="+mn-lt"/>
                        </a:rPr>
                        <a:t>44 (0.6%)</a:t>
                      </a:r>
                      <a:endParaRPr lang="de-DE" sz="1600" dirty="0">
                        <a:solidFill>
                          <a:schemeClr val="bg1"/>
                        </a:solidFill>
                        <a:effectLst/>
                        <a:latin typeface="+mn-lt"/>
                        <a:ea typeface="Calibri" charset="0"/>
                        <a:cs typeface="Times New Roman" charset="0"/>
                      </a:endParaRPr>
                    </a:p>
                  </a:txBody>
                  <a:tcPr marL="25400" marR="2540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en-US" sz="1600">
                          <a:solidFill>
                            <a:schemeClr val="bg1"/>
                          </a:solidFill>
                          <a:effectLst/>
                          <a:latin typeface="+mn-lt"/>
                        </a:rPr>
                        <a:t>24 (0.4%)</a:t>
                      </a:r>
                      <a:endParaRPr lang="de-DE" sz="1600">
                        <a:solidFill>
                          <a:schemeClr val="bg1"/>
                        </a:solidFill>
                        <a:effectLst/>
                        <a:latin typeface="+mn-lt"/>
                        <a:ea typeface="Calibri" charset="0"/>
                        <a:cs typeface="Times New Roman" charset="0"/>
                      </a:endParaRPr>
                    </a:p>
                  </a:txBody>
                  <a:tcPr marL="25400" marR="2540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en-US" sz="1600">
                          <a:solidFill>
                            <a:schemeClr val="bg1"/>
                          </a:solidFill>
                          <a:effectLst/>
                          <a:latin typeface="+mn-lt"/>
                        </a:rPr>
                        <a:t>1.42 (0.86, 2.33)</a:t>
                      </a:r>
                      <a:endParaRPr lang="de-DE" sz="1600" dirty="0">
                        <a:solidFill>
                          <a:schemeClr val="bg1"/>
                        </a:solidFill>
                        <a:effectLst/>
                        <a:latin typeface="+mn-lt"/>
                        <a:ea typeface="Calibri" charset="0"/>
                        <a:cs typeface="Times New Roman" charset="0"/>
                      </a:endParaRPr>
                    </a:p>
                  </a:txBody>
                  <a:tcPr marL="25400" marR="2540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en-US" sz="1600">
                          <a:solidFill>
                            <a:schemeClr val="bg1"/>
                          </a:solidFill>
                          <a:effectLst/>
                          <a:latin typeface="+mn-lt"/>
                        </a:rPr>
                        <a:t>0.17</a:t>
                      </a:r>
                      <a:endParaRPr lang="de-DE" sz="1600" dirty="0">
                        <a:solidFill>
                          <a:schemeClr val="bg1"/>
                        </a:solidFill>
                        <a:effectLst/>
                        <a:latin typeface="+mn-lt"/>
                        <a:ea typeface="Calibri" charset="0"/>
                        <a:cs typeface="Times New Roman" charset="0"/>
                      </a:endParaRPr>
                    </a:p>
                  </a:txBody>
                  <a:tcPr marL="25400" marR="2540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en-US" sz="1600" dirty="0">
                          <a:solidFill>
                            <a:schemeClr val="bg1"/>
                          </a:solidFill>
                          <a:effectLst/>
                          <a:latin typeface="+mn-lt"/>
                        </a:rPr>
                        <a:t>1.35 (0.76, 2.39)</a:t>
                      </a:r>
                      <a:endParaRPr lang="de-DE" sz="1600" dirty="0">
                        <a:solidFill>
                          <a:schemeClr val="bg1"/>
                        </a:solidFill>
                        <a:effectLst/>
                        <a:latin typeface="+mn-lt"/>
                        <a:ea typeface="Calibri" charset="0"/>
                        <a:cs typeface="Times New Roman"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nSpc>
                          <a:spcPct val="100000"/>
                        </a:lnSpc>
                        <a:spcAft>
                          <a:spcPts val="0"/>
                        </a:spcAft>
                      </a:pPr>
                      <a:r>
                        <a:rPr lang="de-DE" sz="1600" dirty="0">
                          <a:solidFill>
                            <a:schemeClr val="bg1"/>
                          </a:solidFill>
                          <a:effectLst/>
                          <a:latin typeface="+mn-lt"/>
                        </a:rPr>
                        <a:t> 0.30</a:t>
                      </a:r>
                      <a:endParaRPr lang="de-DE" sz="1600" dirty="0">
                        <a:solidFill>
                          <a:schemeClr val="bg1"/>
                        </a:solidFill>
                        <a:effectLst/>
                        <a:latin typeface="+mn-lt"/>
                        <a:ea typeface="Calibri" charset="0"/>
                        <a:cs typeface="Times New Roman" charset="0"/>
                      </a:endParaRPr>
                    </a:p>
                  </a:txBody>
                  <a:tcPr marL="0" marR="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8"/>
                  </a:ext>
                </a:extLst>
              </a:tr>
              <a:tr h="391441">
                <a:tc>
                  <a:txBody>
                    <a:bodyPr/>
                    <a:lstStyle/>
                    <a:p>
                      <a:pPr>
                        <a:lnSpc>
                          <a:spcPct val="100000"/>
                        </a:lnSpc>
                        <a:spcAft>
                          <a:spcPts val="0"/>
                        </a:spcAft>
                      </a:pPr>
                      <a:r>
                        <a:rPr lang="en-US" sz="1600" dirty="0">
                          <a:solidFill>
                            <a:schemeClr val="bg1"/>
                          </a:solidFill>
                          <a:effectLst/>
                          <a:latin typeface="+mn-lt"/>
                        </a:rPr>
                        <a:t>Fatal bleeding</a:t>
                      </a:r>
                      <a:endParaRPr lang="de-DE" sz="1600" dirty="0">
                        <a:solidFill>
                          <a:schemeClr val="bg1"/>
                        </a:solidFill>
                        <a:effectLst/>
                        <a:latin typeface="+mn-lt"/>
                        <a:ea typeface="Calibri" charset="0"/>
                        <a:cs typeface="Times New Roman" charset="0"/>
                      </a:endParaRPr>
                    </a:p>
                  </a:txBody>
                  <a:tcPr marL="25400" marR="25400" marT="0" marB="0">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en-US" sz="1600" dirty="0">
                          <a:solidFill>
                            <a:schemeClr val="bg1"/>
                          </a:solidFill>
                          <a:effectLst/>
                          <a:latin typeface="+mn-lt"/>
                        </a:rPr>
                        <a:t>16 (0.2%)</a:t>
                      </a:r>
                      <a:endParaRPr lang="de-DE" sz="1600" dirty="0">
                        <a:solidFill>
                          <a:schemeClr val="bg1"/>
                        </a:solidFill>
                        <a:effectLst/>
                        <a:latin typeface="+mn-lt"/>
                        <a:ea typeface="Calibri" charset="0"/>
                        <a:cs typeface="Times New Roman" charset="0"/>
                      </a:endParaRPr>
                    </a:p>
                  </a:txBody>
                  <a:tcPr marL="25400" marR="2540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en-US" sz="1600" dirty="0">
                          <a:solidFill>
                            <a:schemeClr val="bg1"/>
                          </a:solidFill>
                          <a:effectLst/>
                          <a:latin typeface="+mn-lt"/>
                        </a:rPr>
                        <a:t>14 (0.2%)</a:t>
                      </a:r>
                      <a:endParaRPr lang="de-DE" sz="1600" dirty="0">
                        <a:solidFill>
                          <a:schemeClr val="bg1"/>
                        </a:solidFill>
                        <a:effectLst/>
                        <a:latin typeface="+mn-lt"/>
                        <a:ea typeface="Calibri" charset="0"/>
                        <a:cs typeface="Times New Roman" charset="0"/>
                      </a:endParaRPr>
                    </a:p>
                  </a:txBody>
                  <a:tcPr marL="25400" marR="2540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en-US" sz="1600" dirty="0">
                          <a:solidFill>
                            <a:schemeClr val="bg1"/>
                          </a:solidFill>
                          <a:effectLst/>
                          <a:latin typeface="+mn-lt"/>
                        </a:rPr>
                        <a:t>0.89 (0.43, 1.81)</a:t>
                      </a:r>
                      <a:endParaRPr lang="de-DE" sz="1600" dirty="0">
                        <a:solidFill>
                          <a:schemeClr val="bg1"/>
                        </a:solidFill>
                        <a:effectLst/>
                        <a:latin typeface="+mn-lt"/>
                        <a:ea typeface="Calibri" charset="0"/>
                        <a:cs typeface="Times New Roman" charset="0"/>
                      </a:endParaRPr>
                    </a:p>
                  </a:txBody>
                  <a:tcPr marL="25400" marR="2540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en-US" sz="1600" dirty="0">
                          <a:solidFill>
                            <a:schemeClr val="bg1"/>
                          </a:solidFill>
                          <a:effectLst/>
                          <a:latin typeface="+mn-lt"/>
                        </a:rPr>
                        <a:t>0.74</a:t>
                      </a:r>
                      <a:endParaRPr lang="de-DE" sz="1600" dirty="0">
                        <a:solidFill>
                          <a:schemeClr val="bg1"/>
                        </a:solidFill>
                        <a:effectLst/>
                        <a:latin typeface="+mn-lt"/>
                        <a:ea typeface="Calibri" charset="0"/>
                        <a:cs typeface="Times New Roman" charset="0"/>
                      </a:endParaRPr>
                    </a:p>
                  </a:txBody>
                  <a:tcPr marL="25400" marR="2540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en-US" sz="1600" dirty="0">
                          <a:solidFill>
                            <a:schemeClr val="bg1"/>
                          </a:solidFill>
                          <a:effectLst/>
                          <a:latin typeface="+mn-lt"/>
                        </a:rPr>
                        <a:t>1.22 (0.54, 2.78) </a:t>
                      </a:r>
                      <a:endParaRPr lang="de-DE" sz="1600" dirty="0">
                        <a:solidFill>
                          <a:schemeClr val="bg1"/>
                        </a:solidFill>
                        <a:effectLst/>
                        <a:latin typeface="+mn-lt"/>
                        <a:ea typeface="Calibri" charset="0"/>
                        <a:cs typeface="Times New Roman" charset="0"/>
                      </a:endParaRPr>
                    </a:p>
                  </a:txBody>
                  <a:tcPr marL="0" marR="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nSpc>
                          <a:spcPct val="100000"/>
                        </a:lnSpc>
                        <a:spcAft>
                          <a:spcPts val="0"/>
                        </a:spcAft>
                      </a:pPr>
                      <a:r>
                        <a:rPr lang="de-DE" sz="1600" dirty="0">
                          <a:solidFill>
                            <a:schemeClr val="bg1"/>
                          </a:solidFill>
                          <a:effectLst/>
                          <a:latin typeface="+mn-lt"/>
                        </a:rPr>
                        <a:t> 0.63</a:t>
                      </a:r>
                      <a:endParaRPr lang="de-DE" sz="1600" dirty="0">
                        <a:solidFill>
                          <a:schemeClr val="bg1"/>
                        </a:solidFill>
                        <a:effectLst/>
                        <a:latin typeface="+mn-lt"/>
                        <a:ea typeface="Calibri" charset="0"/>
                        <a:cs typeface="Times New Roman" charset="0"/>
                      </a:endParaRPr>
                    </a:p>
                  </a:txBody>
                  <a:tcPr marL="0" marR="0" marT="0" marB="0">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1538777913"/>
      </p:ext>
    </p:extLst>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62000" y="457200"/>
            <a:ext cx="10363200" cy="1143000"/>
          </a:xfrm>
        </p:spPr>
        <p:txBody>
          <a:bodyPr/>
          <a:lstStyle/>
          <a:p>
            <a:r>
              <a:rPr lang="de-DE" dirty="0" err="1"/>
              <a:t>Conclusion</a:t>
            </a:r>
            <a:r>
              <a:rPr lang="de-DE" dirty="0"/>
              <a:t>: Prior </a:t>
            </a:r>
            <a:r>
              <a:rPr lang="de-DE" dirty="0" err="1"/>
              <a:t>Revascularisation</a:t>
            </a:r>
            <a:r>
              <a:rPr lang="de-DE" dirty="0"/>
              <a:t> </a:t>
            </a:r>
            <a:r>
              <a:rPr lang="de-DE" dirty="0" err="1"/>
              <a:t>vs</a:t>
            </a:r>
            <a:r>
              <a:rPr lang="de-DE" dirty="0"/>
              <a:t> Low ABI</a:t>
            </a:r>
          </a:p>
        </p:txBody>
      </p:sp>
      <p:sp>
        <p:nvSpPr>
          <p:cNvPr id="3" name="Inhaltsplatzhalter 2"/>
          <p:cNvSpPr>
            <a:spLocks noGrp="1"/>
          </p:cNvSpPr>
          <p:nvPr>
            <p:ph idx="1"/>
          </p:nvPr>
        </p:nvSpPr>
        <p:spPr>
          <a:xfrm>
            <a:off x="762000" y="1981200"/>
            <a:ext cx="10820400" cy="4525963"/>
          </a:xfrm>
        </p:spPr>
        <p:txBody>
          <a:bodyPr/>
          <a:lstStyle/>
          <a:p>
            <a:pPr lvl="0"/>
            <a:r>
              <a:rPr lang="en-US" dirty="0"/>
              <a:t>After adjustment for baseline characteristics</a:t>
            </a:r>
          </a:p>
          <a:p>
            <a:pPr marL="0" lvl="0" indent="0">
              <a:buNone/>
            </a:pPr>
            <a:r>
              <a:rPr lang="en-US" dirty="0"/>
              <a:t>	</a:t>
            </a:r>
            <a:r>
              <a:rPr lang="en-GB" dirty="0"/>
              <a:t>risk of </a:t>
            </a:r>
            <a:r>
              <a:rPr lang="en-GB" b="1" dirty="0"/>
              <a:t>MI</a:t>
            </a:r>
            <a:r>
              <a:rPr lang="en-GB" dirty="0"/>
              <a:t> and </a:t>
            </a:r>
            <a:r>
              <a:rPr lang="en-GB" b="1" dirty="0"/>
              <a:t>acute limb events requiring hospitalization 	remained significantly higher </a:t>
            </a:r>
            <a:r>
              <a:rPr lang="en-GB" dirty="0"/>
              <a:t>in patients with prior 	revascularization compared with the ABI subgroup within 	a median follow up of 30 months</a:t>
            </a:r>
          </a:p>
        </p:txBody>
      </p:sp>
    </p:spTree>
    <p:extLst>
      <p:ext uri="{BB962C8B-B14F-4D97-AF65-F5344CB8AC3E}">
        <p14:creationId xmlns:p14="http://schemas.microsoft.com/office/powerpoint/2010/main" val="3835915123"/>
      </p:ext>
    </p:extLst>
  </p:cSld>
  <p:clrMapOvr>
    <a:masterClrMapping/>
  </p:clrMapOvr>
  <p:transition xmlns:p14="http://schemas.microsoft.com/office/powerpoint/2010/mai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1066800" y="2269629"/>
            <a:ext cx="9982200" cy="2185214"/>
          </a:xfrm>
          <a:prstGeom prst="rect">
            <a:avLst/>
          </a:prstGeom>
        </p:spPr>
        <p:txBody>
          <a:bodyPr wrap="square">
            <a:spAutoFit/>
          </a:bodyPr>
          <a:lstStyle/>
          <a:p>
            <a:r>
              <a:rPr lang="en-US" sz="4000" b="0" dirty="0">
                <a:solidFill>
                  <a:srgbClr val="000000"/>
                </a:solidFill>
                <a:latin typeface="Calibri"/>
              </a:rPr>
              <a:t>Second question</a:t>
            </a:r>
          </a:p>
          <a:p>
            <a:endParaRPr lang="en-US" sz="3200" b="0" dirty="0">
              <a:solidFill>
                <a:srgbClr val="000000"/>
              </a:solidFill>
              <a:latin typeface="Calibri"/>
            </a:endParaRPr>
          </a:p>
          <a:p>
            <a:r>
              <a:rPr lang="en-US" sz="3200" b="0" dirty="0">
                <a:solidFill>
                  <a:srgbClr val="000000"/>
                </a:solidFill>
              </a:rPr>
              <a:t>b. is more intensive antiplatelet therapy more effective     </a:t>
            </a:r>
          </a:p>
          <a:p>
            <a:r>
              <a:rPr lang="en-US" sz="3200" b="0" dirty="0">
                <a:solidFill>
                  <a:srgbClr val="000000"/>
                </a:solidFill>
              </a:rPr>
              <a:t>    and safe </a:t>
            </a:r>
            <a:r>
              <a:rPr lang="en-GB" sz="3200" b="0" dirty="0">
                <a:solidFill>
                  <a:srgbClr val="000000"/>
                </a:solidFill>
              </a:rPr>
              <a:t>over time after revascularization</a:t>
            </a:r>
            <a:endParaRPr lang="en-US" sz="3200" b="0" dirty="0">
              <a:solidFill>
                <a:srgbClr val="000000"/>
              </a:solidFill>
              <a:latin typeface="Calibri"/>
            </a:endParaRPr>
          </a:p>
        </p:txBody>
      </p:sp>
    </p:spTree>
    <p:extLst>
      <p:ext uri="{BB962C8B-B14F-4D97-AF65-F5344CB8AC3E}">
        <p14:creationId xmlns:p14="http://schemas.microsoft.com/office/powerpoint/2010/main" val="2764326126"/>
      </p:ext>
    </p:extLst>
  </p:cSld>
  <p:clrMapOvr>
    <a:masterClrMapping/>
  </p:clrMapOvr>
  <p:transition xmlns:p14="http://schemas.microsoft.com/office/powerpoint/2010/mai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23862"/>
            <a:ext cx="10363200" cy="1143000"/>
          </a:xfrm>
        </p:spPr>
        <p:txBody>
          <a:bodyPr/>
          <a:lstStyle/>
          <a:p>
            <a:r>
              <a:rPr lang="en-US" altLang="en-US"/>
              <a:t>PAD-specific Baseline Characteristics</a:t>
            </a:r>
            <a:r>
              <a:rPr lang="en-US" altLang="en-US">
                <a:solidFill>
                  <a:srgbClr val="000000"/>
                </a:solidFill>
              </a:rPr>
              <a:t/>
            </a:r>
            <a:br>
              <a:rPr lang="en-US" altLang="en-US">
                <a:solidFill>
                  <a:srgbClr val="000000"/>
                </a:solidFill>
              </a:rPr>
            </a:br>
            <a:r>
              <a:rPr lang="en-US" altLang="en-US" sz="2400">
                <a:solidFill>
                  <a:srgbClr val="000000"/>
                </a:solidFill>
              </a:rPr>
              <a:t>Patients with Prior Revascularization According to Treatment Group</a:t>
            </a:r>
            <a:endParaRPr lang="en-US" altLang="en-US"/>
          </a:p>
        </p:txBody>
      </p:sp>
      <p:graphicFrame>
        <p:nvGraphicFramePr>
          <p:cNvPr id="3" name="Content Placeholder 3"/>
          <p:cNvGraphicFramePr>
            <a:graphicFrameLocks noGrp="1"/>
          </p:cNvGraphicFramePr>
          <p:nvPr>
            <p:ph idx="4294967295"/>
            <p:extLst>
              <p:ext uri="{D42A27DB-BD31-4B8C-83A1-F6EECF244321}">
                <p14:modId xmlns:p14="http://schemas.microsoft.com/office/powerpoint/2010/main" val="1738845088"/>
              </p:ext>
            </p:extLst>
          </p:nvPr>
        </p:nvGraphicFramePr>
        <p:xfrm>
          <a:off x="969264" y="1905000"/>
          <a:ext cx="10155935" cy="3552608"/>
        </p:xfrm>
        <a:graphic>
          <a:graphicData uri="http://schemas.openxmlformats.org/drawingml/2006/table">
            <a:tbl>
              <a:tblPr firstRow="1" bandRow="1">
                <a:tableStyleId>{616DA210-FB5B-4158-B5E0-FEB733F419BA}</a:tableStyleId>
              </a:tblPr>
              <a:tblGrid>
                <a:gridCol w="5824771">
                  <a:extLst>
                    <a:ext uri="{9D8B030D-6E8A-4147-A177-3AD203B41FA5}">
                      <a16:colId xmlns:a16="http://schemas.microsoft.com/office/drawing/2014/main" xmlns="" val="20000"/>
                    </a:ext>
                  </a:extLst>
                </a:gridCol>
                <a:gridCol w="2061731">
                  <a:extLst>
                    <a:ext uri="{9D8B030D-6E8A-4147-A177-3AD203B41FA5}">
                      <a16:colId xmlns:a16="http://schemas.microsoft.com/office/drawing/2014/main" xmlns="" val="20001"/>
                    </a:ext>
                  </a:extLst>
                </a:gridCol>
                <a:gridCol w="2269433">
                  <a:extLst>
                    <a:ext uri="{9D8B030D-6E8A-4147-A177-3AD203B41FA5}">
                      <a16:colId xmlns:a16="http://schemas.microsoft.com/office/drawing/2014/main" xmlns="" val="20002"/>
                    </a:ext>
                  </a:extLst>
                </a:gridCol>
              </a:tblGrid>
              <a:tr h="374226">
                <a:tc>
                  <a:txBody>
                    <a:bodyPr/>
                    <a:lstStyle/>
                    <a:p>
                      <a:pPr>
                        <a:lnSpc>
                          <a:spcPts val="2200"/>
                        </a:lnSpc>
                      </a:pPr>
                      <a:endParaRPr lang="en-US" sz="1600">
                        <a:solidFill>
                          <a:schemeClr val="bg2"/>
                        </a:solidFill>
                        <a:latin typeface="+mn-lt"/>
                      </a:endParaRPr>
                    </a:p>
                  </a:txBody>
                  <a:tcPr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algn="ctr">
                        <a:lnSpc>
                          <a:spcPts val="2200"/>
                        </a:lnSpc>
                        <a:spcBef>
                          <a:spcPts val="0"/>
                        </a:spcBef>
                        <a:spcAft>
                          <a:spcPts val="0"/>
                        </a:spcAft>
                      </a:pPr>
                      <a:r>
                        <a:rPr lang="en-US" sz="1600">
                          <a:solidFill>
                            <a:schemeClr val="bg2"/>
                          </a:solidFill>
                          <a:effectLst/>
                          <a:latin typeface="+mn-lt"/>
                        </a:rPr>
                        <a:t>Ticagrelor </a:t>
                      </a:r>
                      <a:r>
                        <a:rPr lang="en-US" sz="1600" b="0">
                          <a:solidFill>
                            <a:schemeClr val="bg2"/>
                          </a:solidFill>
                          <a:effectLst/>
                          <a:latin typeface="+mn-lt"/>
                        </a:rPr>
                        <a:t>(N=3923)</a:t>
                      </a:r>
                      <a:endParaRPr lang="en-US" sz="1600" b="0">
                        <a:solidFill>
                          <a:schemeClr val="bg2"/>
                        </a:solidFill>
                        <a:effectLst/>
                        <a:latin typeface="+mn-lt"/>
                        <a:ea typeface="Calibri" charset="0"/>
                        <a:cs typeface="Times New Roman" charset="0"/>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algn="ctr">
                        <a:lnSpc>
                          <a:spcPts val="2200"/>
                        </a:lnSpc>
                        <a:spcBef>
                          <a:spcPts val="0"/>
                        </a:spcBef>
                        <a:spcAft>
                          <a:spcPts val="0"/>
                        </a:spcAft>
                      </a:pPr>
                      <a:r>
                        <a:rPr lang="en-US" sz="1600" err="1">
                          <a:solidFill>
                            <a:schemeClr val="bg2"/>
                          </a:solidFill>
                          <a:effectLst/>
                          <a:latin typeface="+mn-lt"/>
                        </a:rPr>
                        <a:t>Clopidogrel</a:t>
                      </a:r>
                      <a:r>
                        <a:rPr lang="en-US" sz="1600">
                          <a:solidFill>
                            <a:schemeClr val="bg2"/>
                          </a:solidFill>
                          <a:effectLst/>
                          <a:latin typeface="+mn-lt"/>
                        </a:rPr>
                        <a:t> </a:t>
                      </a:r>
                      <a:r>
                        <a:rPr lang="en-US" sz="1600" b="0">
                          <a:solidFill>
                            <a:schemeClr val="bg2"/>
                          </a:solidFill>
                          <a:effectLst/>
                          <a:latin typeface="+mn-lt"/>
                        </a:rPr>
                        <a:t>(N=3952)</a:t>
                      </a:r>
                      <a:endParaRPr lang="en-US" sz="1600" b="0">
                        <a:solidFill>
                          <a:schemeClr val="bg2"/>
                        </a:solidFill>
                        <a:effectLst/>
                        <a:latin typeface="+mn-lt"/>
                        <a:ea typeface="Calibri" charset="0"/>
                        <a:cs typeface="Times New Roman" charset="0"/>
                      </a:endParaRPr>
                    </a:p>
                  </a:txBody>
                  <a:tcPr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xmlns="" val="10000"/>
                  </a:ext>
                </a:extLst>
              </a:tr>
              <a:tr h="374226">
                <a:tc>
                  <a:txBody>
                    <a:bodyPr/>
                    <a:lstStyle/>
                    <a:p>
                      <a:pPr marL="0" marR="0">
                        <a:lnSpc>
                          <a:spcPts val="2200"/>
                        </a:lnSpc>
                        <a:spcBef>
                          <a:spcPts val="0"/>
                        </a:spcBef>
                        <a:spcAft>
                          <a:spcPts val="0"/>
                        </a:spcAft>
                      </a:pPr>
                      <a:r>
                        <a:rPr lang="en-US" sz="1800" b="1" dirty="0">
                          <a:solidFill>
                            <a:srgbClr val="000000"/>
                          </a:solidFill>
                          <a:effectLst/>
                          <a:latin typeface="Calibri" charset="0"/>
                          <a:ea typeface="Calibri" charset="0"/>
                          <a:cs typeface="Arial" charset="0"/>
                        </a:rPr>
                        <a:t>ABI values at baseline</a:t>
                      </a:r>
                      <a:r>
                        <a:rPr lang="en-US" sz="1800" dirty="0">
                          <a:solidFill>
                            <a:srgbClr val="000000"/>
                          </a:solidFill>
                          <a:effectLst/>
                          <a:latin typeface="Calibri" charset="0"/>
                          <a:ea typeface="Calibri" charset="0"/>
                          <a:cs typeface="Arial" charset="0"/>
                        </a:rPr>
                        <a:t>, median (25th, 75th)</a:t>
                      </a:r>
                      <a:r>
                        <a:rPr lang="en-US" sz="1800" baseline="30000" dirty="0">
                          <a:solidFill>
                            <a:srgbClr val="000000"/>
                          </a:solidFill>
                          <a:effectLst/>
                          <a:latin typeface="Calibri" charset="0"/>
                          <a:ea typeface="Calibri" charset="0"/>
                          <a:cs typeface="Arial" charset="0"/>
                        </a:rPr>
                        <a:t>*</a:t>
                      </a:r>
                      <a:endParaRPr lang="en-US" sz="1800" dirty="0">
                        <a:effectLst/>
                        <a:latin typeface="Calibri" charset="0"/>
                        <a:ea typeface="Calibri" charset="0"/>
                        <a:cs typeface="Times New Roman" charset="0"/>
                      </a:endParaRPr>
                    </a:p>
                  </a:txBody>
                  <a:tcPr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ts val="2200"/>
                        </a:lnSpc>
                        <a:spcBef>
                          <a:spcPts val="0"/>
                        </a:spcBef>
                        <a:spcAft>
                          <a:spcPts val="0"/>
                        </a:spcAft>
                      </a:pPr>
                      <a:r>
                        <a:rPr lang="en-US" sz="1800" dirty="0">
                          <a:solidFill>
                            <a:srgbClr val="000000"/>
                          </a:solidFill>
                          <a:effectLst/>
                          <a:latin typeface="Calibri" charset="0"/>
                          <a:ea typeface="Calibri" charset="0"/>
                          <a:cs typeface="Arial" charset="0"/>
                        </a:rPr>
                        <a:t>0.78 (0.62, 0.94)</a:t>
                      </a:r>
                      <a:endParaRPr lang="en-US" sz="1800" dirty="0">
                        <a:effectLst/>
                        <a:latin typeface="Calibri" charset="0"/>
                        <a:ea typeface="Calibri" charset="0"/>
                        <a:cs typeface="Times New Roman" charset="0"/>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ts val="2200"/>
                        </a:lnSpc>
                        <a:spcBef>
                          <a:spcPts val="0"/>
                        </a:spcBef>
                        <a:spcAft>
                          <a:spcPts val="0"/>
                        </a:spcAft>
                      </a:pPr>
                      <a:r>
                        <a:rPr lang="en-US" sz="1800" dirty="0">
                          <a:solidFill>
                            <a:srgbClr val="000000"/>
                          </a:solidFill>
                          <a:effectLst/>
                          <a:latin typeface="Calibri" charset="0"/>
                          <a:ea typeface="Calibri" charset="0"/>
                          <a:cs typeface="Arial" charset="0"/>
                        </a:rPr>
                        <a:t>0.78 (0.61, 0.94)</a:t>
                      </a:r>
                      <a:endParaRPr lang="en-US" sz="1800" dirty="0">
                        <a:effectLst/>
                        <a:latin typeface="Calibri" charset="0"/>
                        <a:ea typeface="Calibri" charset="0"/>
                        <a:cs typeface="Times New Roman" charset="0"/>
                      </a:endParaRPr>
                    </a:p>
                  </a:txBody>
                  <a:tcPr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1"/>
                  </a:ext>
                </a:extLst>
              </a:tr>
              <a:tr h="374226">
                <a:tc>
                  <a:txBody>
                    <a:bodyPr/>
                    <a:lstStyle/>
                    <a:p>
                      <a:pPr marL="0" marR="0">
                        <a:lnSpc>
                          <a:spcPts val="2200"/>
                        </a:lnSpc>
                        <a:spcBef>
                          <a:spcPts val="0"/>
                        </a:spcBef>
                        <a:spcAft>
                          <a:spcPts val="0"/>
                        </a:spcAft>
                      </a:pPr>
                      <a:r>
                        <a:rPr lang="en-US" sz="1800" b="1">
                          <a:solidFill>
                            <a:srgbClr val="000000"/>
                          </a:solidFill>
                          <a:effectLst/>
                          <a:latin typeface="Calibri" charset="0"/>
                          <a:ea typeface="Calibri" charset="0"/>
                          <a:cs typeface="Arial" charset="0"/>
                        </a:rPr>
                        <a:t>Type of most recent prior revascularization</a:t>
                      </a:r>
                      <a:r>
                        <a:rPr lang="en-US" sz="1800">
                          <a:solidFill>
                            <a:srgbClr val="000000"/>
                          </a:solidFill>
                          <a:effectLst/>
                          <a:latin typeface="Calibri" charset="0"/>
                          <a:ea typeface="Calibri" charset="0"/>
                          <a:cs typeface="Arial" charset="0"/>
                        </a:rPr>
                        <a:t>, no. (%)</a:t>
                      </a:r>
                      <a:endParaRPr lang="en-US" sz="1800">
                        <a:effectLst/>
                        <a:latin typeface="Calibri" charset="0"/>
                        <a:ea typeface="Calibri" charset="0"/>
                        <a:cs typeface="Times New Roman" charset="0"/>
                      </a:endParaRPr>
                    </a:p>
                  </a:txBody>
                  <a:tcPr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ts val="2200"/>
                        </a:lnSpc>
                        <a:spcBef>
                          <a:spcPts val="0"/>
                        </a:spcBef>
                        <a:spcAft>
                          <a:spcPts val="0"/>
                        </a:spcAft>
                      </a:pPr>
                      <a:r>
                        <a:rPr lang="en-US" sz="1800">
                          <a:solidFill>
                            <a:srgbClr val="000000"/>
                          </a:solidFill>
                          <a:effectLst/>
                          <a:latin typeface="Calibri" charset="0"/>
                          <a:ea typeface="Calibri" charset="0"/>
                          <a:cs typeface="Arial" charset="0"/>
                        </a:rPr>
                        <a:t> </a:t>
                      </a:r>
                      <a:endParaRPr lang="en-US" sz="1800">
                        <a:effectLst/>
                        <a:latin typeface="Calibri" charset="0"/>
                        <a:ea typeface="Calibri" charset="0"/>
                        <a:cs typeface="Times New Roman" charset="0"/>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ts val="2200"/>
                        </a:lnSpc>
                        <a:spcBef>
                          <a:spcPts val="0"/>
                        </a:spcBef>
                        <a:spcAft>
                          <a:spcPts val="0"/>
                        </a:spcAft>
                      </a:pPr>
                      <a:r>
                        <a:rPr lang="en-US" sz="1800" dirty="0">
                          <a:solidFill>
                            <a:srgbClr val="000000"/>
                          </a:solidFill>
                          <a:effectLst/>
                          <a:latin typeface="Calibri" charset="0"/>
                          <a:ea typeface="Calibri" charset="0"/>
                          <a:cs typeface="Arial" charset="0"/>
                        </a:rPr>
                        <a:t> </a:t>
                      </a:r>
                      <a:endParaRPr lang="en-US" sz="1800" dirty="0">
                        <a:effectLst/>
                        <a:latin typeface="Calibri" charset="0"/>
                        <a:ea typeface="Calibri" charset="0"/>
                        <a:cs typeface="Times New Roman" charset="0"/>
                      </a:endParaRPr>
                    </a:p>
                  </a:txBody>
                  <a:tcPr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2"/>
                  </a:ext>
                </a:extLst>
              </a:tr>
              <a:tr h="374226">
                <a:tc>
                  <a:txBody>
                    <a:bodyPr/>
                    <a:lstStyle/>
                    <a:p>
                      <a:pPr marL="182880" marR="0">
                        <a:lnSpc>
                          <a:spcPts val="2200"/>
                        </a:lnSpc>
                        <a:spcBef>
                          <a:spcPts val="0"/>
                        </a:spcBef>
                        <a:spcAft>
                          <a:spcPts val="0"/>
                        </a:spcAft>
                      </a:pPr>
                      <a:r>
                        <a:rPr lang="en-US" sz="1800">
                          <a:solidFill>
                            <a:srgbClr val="000000"/>
                          </a:solidFill>
                          <a:effectLst/>
                          <a:latin typeface="Calibri" charset="0"/>
                          <a:ea typeface="Calibri" charset="0"/>
                          <a:cs typeface="Arial" charset="0"/>
                        </a:rPr>
                        <a:t>Surgical</a:t>
                      </a:r>
                      <a:endParaRPr lang="en-US" sz="1800">
                        <a:effectLst/>
                        <a:latin typeface="Calibri" charset="0"/>
                        <a:ea typeface="Calibri" charset="0"/>
                        <a:cs typeface="Times New Roman" charset="0"/>
                      </a:endParaRPr>
                    </a:p>
                  </a:txBody>
                  <a:tcPr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ts val="2200"/>
                        </a:lnSpc>
                        <a:spcBef>
                          <a:spcPts val="0"/>
                        </a:spcBef>
                        <a:spcAft>
                          <a:spcPts val="0"/>
                        </a:spcAft>
                      </a:pPr>
                      <a:r>
                        <a:rPr lang="en-US" sz="1800">
                          <a:solidFill>
                            <a:srgbClr val="000000"/>
                          </a:solidFill>
                          <a:effectLst/>
                          <a:latin typeface="Calibri" charset="0"/>
                          <a:ea typeface="Calibri" charset="0"/>
                          <a:cs typeface="Arial" charset="0"/>
                        </a:rPr>
                        <a:t>1443 (36.8)</a:t>
                      </a:r>
                      <a:endParaRPr lang="en-US" sz="1800">
                        <a:effectLst/>
                        <a:latin typeface="Calibri" charset="0"/>
                        <a:ea typeface="Calibri" charset="0"/>
                        <a:cs typeface="Times New Roman" charset="0"/>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ts val="2200"/>
                        </a:lnSpc>
                        <a:spcBef>
                          <a:spcPts val="0"/>
                        </a:spcBef>
                        <a:spcAft>
                          <a:spcPts val="0"/>
                        </a:spcAft>
                      </a:pPr>
                      <a:r>
                        <a:rPr lang="en-US" sz="1800" dirty="0">
                          <a:solidFill>
                            <a:srgbClr val="000000"/>
                          </a:solidFill>
                          <a:effectLst/>
                          <a:latin typeface="Calibri" charset="0"/>
                          <a:ea typeface="Calibri" charset="0"/>
                          <a:cs typeface="Arial" charset="0"/>
                        </a:rPr>
                        <a:t>1419 (35.9)</a:t>
                      </a:r>
                      <a:endParaRPr lang="en-US" sz="1800" dirty="0">
                        <a:effectLst/>
                        <a:latin typeface="Calibri" charset="0"/>
                        <a:ea typeface="Calibri" charset="0"/>
                        <a:cs typeface="Times New Roman" charset="0"/>
                      </a:endParaRPr>
                    </a:p>
                  </a:txBody>
                  <a:tcPr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3"/>
                  </a:ext>
                </a:extLst>
              </a:tr>
              <a:tr h="374226">
                <a:tc>
                  <a:txBody>
                    <a:bodyPr/>
                    <a:lstStyle/>
                    <a:p>
                      <a:pPr marL="182880" marR="0">
                        <a:lnSpc>
                          <a:spcPts val="2200"/>
                        </a:lnSpc>
                        <a:spcBef>
                          <a:spcPts val="0"/>
                        </a:spcBef>
                        <a:spcAft>
                          <a:spcPts val="0"/>
                        </a:spcAft>
                      </a:pPr>
                      <a:r>
                        <a:rPr lang="en-US" sz="1800">
                          <a:solidFill>
                            <a:srgbClr val="000000"/>
                          </a:solidFill>
                          <a:effectLst/>
                          <a:latin typeface="Calibri" charset="0"/>
                          <a:ea typeface="Calibri" charset="0"/>
                          <a:cs typeface="Arial" charset="0"/>
                        </a:rPr>
                        <a:t>Endovascular</a:t>
                      </a:r>
                      <a:endParaRPr lang="en-US" sz="1800">
                        <a:effectLst/>
                        <a:latin typeface="Calibri" charset="0"/>
                        <a:ea typeface="Calibri" charset="0"/>
                        <a:cs typeface="Times New Roman" charset="0"/>
                      </a:endParaRPr>
                    </a:p>
                  </a:txBody>
                  <a:tcPr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ts val="2200"/>
                        </a:lnSpc>
                        <a:spcBef>
                          <a:spcPts val="0"/>
                        </a:spcBef>
                        <a:spcAft>
                          <a:spcPts val="0"/>
                        </a:spcAft>
                      </a:pPr>
                      <a:r>
                        <a:rPr lang="en-US" sz="1800">
                          <a:solidFill>
                            <a:srgbClr val="000000"/>
                          </a:solidFill>
                          <a:effectLst/>
                          <a:latin typeface="Calibri" charset="0"/>
                          <a:ea typeface="Calibri" charset="0"/>
                          <a:cs typeface="Arial" charset="0"/>
                        </a:rPr>
                        <a:t>2475 (63.1)</a:t>
                      </a:r>
                      <a:endParaRPr lang="en-US" sz="1800">
                        <a:effectLst/>
                        <a:latin typeface="Calibri" charset="0"/>
                        <a:ea typeface="Calibri" charset="0"/>
                        <a:cs typeface="Times New Roman" charset="0"/>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ts val="2200"/>
                        </a:lnSpc>
                        <a:spcBef>
                          <a:spcPts val="0"/>
                        </a:spcBef>
                        <a:spcAft>
                          <a:spcPts val="0"/>
                        </a:spcAft>
                      </a:pPr>
                      <a:r>
                        <a:rPr lang="en-US" sz="1800" dirty="0">
                          <a:solidFill>
                            <a:srgbClr val="000000"/>
                          </a:solidFill>
                          <a:effectLst/>
                          <a:latin typeface="Calibri" charset="0"/>
                          <a:ea typeface="Calibri" charset="0"/>
                          <a:cs typeface="Arial" charset="0"/>
                        </a:rPr>
                        <a:t>2528 (64.0)</a:t>
                      </a:r>
                      <a:endParaRPr lang="en-US" sz="1800" dirty="0">
                        <a:effectLst/>
                        <a:latin typeface="Calibri" charset="0"/>
                        <a:ea typeface="Calibri" charset="0"/>
                        <a:cs typeface="Times New Roman" charset="0"/>
                      </a:endParaRPr>
                    </a:p>
                  </a:txBody>
                  <a:tcPr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4"/>
                  </a:ext>
                </a:extLst>
              </a:tr>
              <a:tr h="374226">
                <a:tc>
                  <a:txBody>
                    <a:bodyPr/>
                    <a:lstStyle/>
                    <a:p>
                      <a:pPr marL="0" marR="0">
                        <a:lnSpc>
                          <a:spcPts val="2200"/>
                        </a:lnSpc>
                        <a:spcBef>
                          <a:spcPts val="0"/>
                        </a:spcBef>
                        <a:spcAft>
                          <a:spcPts val="0"/>
                        </a:spcAft>
                      </a:pPr>
                      <a:r>
                        <a:rPr lang="en-US" sz="1800" b="1">
                          <a:solidFill>
                            <a:srgbClr val="000000"/>
                          </a:solidFill>
                          <a:effectLst/>
                          <a:latin typeface="Calibri" charset="0"/>
                          <a:ea typeface="Calibri" charset="0"/>
                          <a:cs typeface="Arial" charset="0"/>
                        </a:rPr>
                        <a:t>Time since most recent lower extremity revascularization</a:t>
                      </a:r>
                      <a:r>
                        <a:rPr lang="en-US" sz="1800">
                          <a:solidFill>
                            <a:srgbClr val="000000"/>
                          </a:solidFill>
                          <a:effectLst/>
                          <a:latin typeface="Calibri" charset="0"/>
                          <a:ea typeface="Calibri" charset="0"/>
                          <a:cs typeface="Arial" charset="0"/>
                        </a:rPr>
                        <a:t>, no. (%)</a:t>
                      </a:r>
                      <a:endParaRPr lang="en-US" sz="1800" b="1">
                        <a:effectLst/>
                        <a:latin typeface="Calibri" charset="0"/>
                        <a:ea typeface="Calibri" charset="0"/>
                        <a:cs typeface="Times New Roman" charset="0"/>
                      </a:endParaRPr>
                    </a:p>
                  </a:txBody>
                  <a:tcPr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ts val="2200"/>
                        </a:lnSpc>
                        <a:spcBef>
                          <a:spcPts val="0"/>
                        </a:spcBef>
                        <a:spcAft>
                          <a:spcPts val="0"/>
                        </a:spcAft>
                      </a:pPr>
                      <a:r>
                        <a:rPr lang="en-US" sz="1800">
                          <a:solidFill>
                            <a:srgbClr val="000000"/>
                          </a:solidFill>
                          <a:effectLst/>
                          <a:highlight>
                            <a:srgbClr val="FFFF00"/>
                          </a:highlight>
                          <a:latin typeface="Calibri" charset="0"/>
                          <a:ea typeface="Calibri" charset="0"/>
                          <a:cs typeface="Arial" charset="0"/>
                        </a:rPr>
                        <a:t> </a:t>
                      </a:r>
                      <a:endParaRPr lang="en-US" sz="1800">
                        <a:effectLst/>
                        <a:latin typeface="Calibri" charset="0"/>
                        <a:ea typeface="Calibri" charset="0"/>
                        <a:cs typeface="Times New Roman" charset="0"/>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ts val="2200"/>
                        </a:lnSpc>
                        <a:spcBef>
                          <a:spcPts val="0"/>
                        </a:spcBef>
                        <a:spcAft>
                          <a:spcPts val="0"/>
                        </a:spcAft>
                      </a:pPr>
                      <a:r>
                        <a:rPr lang="en-US" sz="1800" dirty="0">
                          <a:solidFill>
                            <a:srgbClr val="000000"/>
                          </a:solidFill>
                          <a:effectLst/>
                          <a:highlight>
                            <a:srgbClr val="FFFF00"/>
                          </a:highlight>
                          <a:latin typeface="Calibri" charset="0"/>
                          <a:ea typeface="Calibri" charset="0"/>
                          <a:cs typeface="Arial" charset="0"/>
                        </a:rPr>
                        <a:t> </a:t>
                      </a:r>
                      <a:endParaRPr lang="en-US" sz="1800" dirty="0">
                        <a:effectLst/>
                        <a:latin typeface="Calibri" charset="0"/>
                        <a:ea typeface="Calibri" charset="0"/>
                        <a:cs typeface="Times New Roman" charset="0"/>
                      </a:endParaRPr>
                    </a:p>
                  </a:txBody>
                  <a:tcPr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5"/>
                  </a:ext>
                </a:extLst>
              </a:tr>
              <a:tr h="374226">
                <a:tc>
                  <a:txBody>
                    <a:bodyPr/>
                    <a:lstStyle/>
                    <a:p>
                      <a:pPr marL="182880" marR="0">
                        <a:lnSpc>
                          <a:spcPts val="2200"/>
                        </a:lnSpc>
                        <a:spcBef>
                          <a:spcPts val="0"/>
                        </a:spcBef>
                        <a:spcAft>
                          <a:spcPts val="0"/>
                        </a:spcAft>
                      </a:pPr>
                      <a:r>
                        <a:rPr lang="en-US" sz="1800">
                          <a:solidFill>
                            <a:srgbClr val="000000"/>
                          </a:solidFill>
                          <a:effectLst/>
                          <a:latin typeface="Calibri" charset="0"/>
                          <a:ea typeface="Calibri" charset="0"/>
                          <a:cs typeface="Arial" charset="0"/>
                        </a:rPr>
                        <a:t>&gt;30 days – ≤6 months</a:t>
                      </a:r>
                      <a:endParaRPr lang="en-US" sz="1800">
                        <a:effectLst/>
                        <a:latin typeface="Calibri" charset="0"/>
                        <a:ea typeface="Calibri" charset="0"/>
                        <a:cs typeface="Times New Roman" charset="0"/>
                      </a:endParaRPr>
                    </a:p>
                  </a:txBody>
                  <a:tcPr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ts val="2200"/>
                        </a:lnSpc>
                        <a:spcBef>
                          <a:spcPts val="0"/>
                        </a:spcBef>
                        <a:spcAft>
                          <a:spcPts val="0"/>
                        </a:spcAft>
                      </a:pPr>
                      <a:r>
                        <a:rPr lang="en-US" sz="1800">
                          <a:solidFill>
                            <a:srgbClr val="000000"/>
                          </a:solidFill>
                          <a:effectLst/>
                          <a:latin typeface="Calibri" charset="0"/>
                          <a:ea typeface="Calibri" charset="0"/>
                          <a:cs typeface="Arial" charset="0"/>
                        </a:rPr>
                        <a:t>1197 (30.5)</a:t>
                      </a:r>
                      <a:endParaRPr lang="en-US" sz="1800">
                        <a:effectLst/>
                        <a:latin typeface="Calibri" charset="0"/>
                        <a:ea typeface="Calibri" charset="0"/>
                        <a:cs typeface="Times New Roman" charset="0"/>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ts val="2200"/>
                        </a:lnSpc>
                        <a:spcBef>
                          <a:spcPts val="0"/>
                        </a:spcBef>
                        <a:spcAft>
                          <a:spcPts val="0"/>
                        </a:spcAft>
                      </a:pPr>
                      <a:r>
                        <a:rPr lang="en-US" sz="1800" dirty="0">
                          <a:solidFill>
                            <a:srgbClr val="000000"/>
                          </a:solidFill>
                          <a:effectLst/>
                          <a:latin typeface="Calibri" charset="0"/>
                          <a:ea typeface="Calibri" charset="0"/>
                          <a:cs typeface="Arial" charset="0"/>
                        </a:rPr>
                        <a:t>1256 (31.8)</a:t>
                      </a:r>
                      <a:endParaRPr lang="en-US" sz="1800" dirty="0">
                        <a:effectLst/>
                        <a:latin typeface="Calibri" charset="0"/>
                        <a:ea typeface="Calibri" charset="0"/>
                        <a:cs typeface="Times New Roman" charset="0"/>
                      </a:endParaRPr>
                    </a:p>
                  </a:txBody>
                  <a:tcPr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6"/>
                  </a:ext>
                </a:extLst>
              </a:tr>
              <a:tr h="374226">
                <a:tc>
                  <a:txBody>
                    <a:bodyPr/>
                    <a:lstStyle/>
                    <a:p>
                      <a:pPr marL="182880" marR="0">
                        <a:lnSpc>
                          <a:spcPts val="2200"/>
                        </a:lnSpc>
                        <a:spcBef>
                          <a:spcPts val="0"/>
                        </a:spcBef>
                        <a:spcAft>
                          <a:spcPts val="0"/>
                        </a:spcAft>
                      </a:pPr>
                      <a:r>
                        <a:rPr lang="en-US" sz="1800" dirty="0">
                          <a:solidFill>
                            <a:srgbClr val="000000"/>
                          </a:solidFill>
                          <a:effectLst/>
                          <a:latin typeface="Calibri" charset="0"/>
                          <a:ea typeface="Calibri" charset="0"/>
                          <a:cs typeface="Arial" charset="0"/>
                        </a:rPr>
                        <a:t>&gt;6 months – ≤2 years</a:t>
                      </a:r>
                      <a:endParaRPr lang="en-US" sz="1800" dirty="0">
                        <a:effectLst/>
                        <a:latin typeface="Calibri" charset="0"/>
                        <a:ea typeface="Calibri" charset="0"/>
                        <a:cs typeface="Times New Roman" charset="0"/>
                      </a:endParaRPr>
                    </a:p>
                  </a:txBody>
                  <a:tcPr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ts val="2200"/>
                        </a:lnSpc>
                        <a:spcBef>
                          <a:spcPts val="0"/>
                        </a:spcBef>
                        <a:spcAft>
                          <a:spcPts val="0"/>
                        </a:spcAft>
                      </a:pPr>
                      <a:r>
                        <a:rPr lang="en-US" sz="1800" dirty="0">
                          <a:solidFill>
                            <a:srgbClr val="000000"/>
                          </a:solidFill>
                          <a:effectLst/>
                          <a:latin typeface="Calibri" charset="0"/>
                          <a:ea typeface="Calibri" charset="0"/>
                          <a:cs typeface="Arial" charset="0"/>
                        </a:rPr>
                        <a:t>1243 (31.7)</a:t>
                      </a:r>
                      <a:endParaRPr lang="en-US" sz="1800" dirty="0">
                        <a:effectLst/>
                        <a:latin typeface="Calibri" charset="0"/>
                        <a:ea typeface="Calibri" charset="0"/>
                        <a:cs typeface="Times New Roman" charset="0"/>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ts val="2200"/>
                        </a:lnSpc>
                        <a:spcBef>
                          <a:spcPts val="0"/>
                        </a:spcBef>
                        <a:spcAft>
                          <a:spcPts val="0"/>
                        </a:spcAft>
                      </a:pPr>
                      <a:r>
                        <a:rPr lang="en-US" sz="1800" dirty="0">
                          <a:solidFill>
                            <a:srgbClr val="000000"/>
                          </a:solidFill>
                          <a:effectLst/>
                          <a:latin typeface="Calibri" charset="0"/>
                          <a:ea typeface="Calibri" charset="0"/>
                          <a:cs typeface="Arial" charset="0"/>
                        </a:rPr>
                        <a:t>1226 (31.0)</a:t>
                      </a:r>
                      <a:endParaRPr lang="en-US" sz="1800" dirty="0">
                        <a:effectLst/>
                        <a:latin typeface="Calibri" charset="0"/>
                        <a:ea typeface="Calibri" charset="0"/>
                        <a:cs typeface="Times New Roman" charset="0"/>
                      </a:endParaRPr>
                    </a:p>
                  </a:txBody>
                  <a:tcPr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7"/>
                  </a:ext>
                </a:extLst>
              </a:tr>
              <a:tr h="374226">
                <a:tc>
                  <a:txBody>
                    <a:bodyPr/>
                    <a:lstStyle/>
                    <a:p>
                      <a:pPr marL="182880" marR="0">
                        <a:lnSpc>
                          <a:spcPts val="2200"/>
                        </a:lnSpc>
                        <a:spcBef>
                          <a:spcPts val="0"/>
                        </a:spcBef>
                        <a:spcAft>
                          <a:spcPts val="0"/>
                        </a:spcAft>
                      </a:pPr>
                      <a:r>
                        <a:rPr lang="en-US" sz="1800">
                          <a:solidFill>
                            <a:srgbClr val="000000"/>
                          </a:solidFill>
                          <a:effectLst/>
                          <a:latin typeface="Calibri" charset="0"/>
                          <a:ea typeface="Calibri" charset="0"/>
                          <a:cs typeface="Arial" charset="0"/>
                        </a:rPr>
                        <a:t>&gt;2 years</a:t>
                      </a:r>
                      <a:endParaRPr lang="en-US" sz="1800">
                        <a:effectLst/>
                        <a:latin typeface="Calibri" charset="0"/>
                        <a:ea typeface="Calibri" charset="0"/>
                        <a:cs typeface="Times New Roman" charset="0"/>
                      </a:endParaRPr>
                    </a:p>
                  </a:txBody>
                  <a:tcPr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ts val="2200"/>
                        </a:lnSpc>
                        <a:spcBef>
                          <a:spcPts val="0"/>
                        </a:spcBef>
                        <a:spcAft>
                          <a:spcPts val="0"/>
                        </a:spcAft>
                      </a:pPr>
                      <a:r>
                        <a:rPr lang="en-US" sz="1800" dirty="0">
                          <a:solidFill>
                            <a:srgbClr val="000000"/>
                          </a:solidFill>
                          <a:effectLst/>
                          <a:latin typeface="Calibri" charset="0"/>
                          <a:ea typeface="Calibri" charset="0"/>
                          <a:cs typeface="Arial" charset="0"/>
                        </a:rPr>
                        <a:t>1450 (37.0)</a:t>
                      </a:r>
                      <a:endParaRPr lang="en-US" sz="1800" dirty="0">
                        <a:effectLst/>
                        <a:latin typeface="Calibri" charset="0"/>
                        <a:ea typeface="Calibri" charset="0"/>
                        <a:cs typeface="Times New Roman" charset="0"/>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ts val="2200"/>
                        </a:lnSpc>
                        <a:spcBef>
                          <a:spcPts val="0"/>
                        </a:spcBef>
                        <a:spcAft>
                          <a:spcPts val="0"/>
                        </a:spcAft>
                      </a:pPr>
                      <a:r>
                        <a:rPr lang="en-US" sz="1800" dirty="0">
                          <a:solidFill>
                            <a:srgbClr val="000000"/>
                          </a:solidFill>
                          <a:effectLst/>
                          <a:latin typeface="Calibri" charset="0"/>
                          <a:ea typeface="Calibri" charset="0"/>
                          <a:cs typeface="Arial" charset="0"/>
                        </a:rPr>
                        <a:t>1442 (36.5)</a:t>
                      </a:r>
                      <a:endParaRPr lang="en-US" sz="1800" dirty="0">
                        <a:effectLst/>
                        <a:latin typeface="Calibri" charset="0"/>
                        <a:ea typeface="Calibri" charset="0"/>
                        <a:cs typeface="Times New Roman" charset="0"/>
                      </a:endParaRPr>
                    </a:p>
                  </a:txBody>
                  <a:tcPr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8"/>
                  </a:ext>
                </a:extLst>
              </a:tr>
            </a:tbl>
          </a:graphicData>
        </a:graphic>
      </p:graphicFrame>
      <p:sp>
        <p:nvSpPr>
          <p:cNvPr id="4" name="Rectangle 4"/>
          <p:cNvSpPr/>
          <p:nvPr/>
        </p:nvSpPr>
        <p:spPr>
          <a:xfrm>
            <a:off x="969264" y="5486400"/>
            <a:ext cx="10155935" cy="567078"/>
          </a:xfrm>
          <a:prstGeom prst="rect">
            <a:avLst/>
          </a:prstGeom>
        </p:spPr>
        <p:txBody>
          <a:bodyPr wrap="square" lIns="0" tIns="91440" rIns="0" bIns="0">
            <a:spAutoFit/>
          </a:bodyPr>
          <a:lstStyle/>
          <a:p>
            <a:pPr>
              <a:lnSpc>
                <a:spcPct val="90000"/>
              </a:lnSpc>
              <a:spcBef>
                <a:spcPts val="300"/>
              </a:spcBef>
            </a:pPr>
            <a:r>
              <a:rPr lang="en-US" sz="1050" b="0">
                <a:solidFill>
                  <a:srgbClr val="000000"/>
                </a:solidFill>
                <a:latin typeface="Calibri"/>
              </a:rPr>
              <a:t>*ABI is calculated from site-reported measurements in the CRF, and is calculated as the average of enrollment and randomization ABI (or TBI) measurements, where at each visit, the lowest of the right and left ABIs (or TBIs) is selected.</a:t>
            </a:r>
          </a:p>
          <a:p>
            <a:pPr>
              <a:lnSpc>
                <a:spcPct val="90000"/>
              </a:lnSpc>
              <a:spcBef>
                <a:spcPts val="300"/>
              </a:spcBef>
            </a:pPr>
            <a:r>
              <a:rPr lang="en-US" sz="1050" b="0">
                <a:solidFill>
                  <a:srgbClr val="000000"/>
                </a:solidFill>
                <a:latin typeface="Calibri"/>
              </a:rPr>
              <a:t>ABI indicates ankle-brachial index; CFA, common femoral artery; SFA, superficial femoral artery.</a:t>
            </a:r>
          </a:p>
        </p:txBody>
      </p:sp>
    </p:spTree>
    <p:extLst>
      <p:ext uri="{BB962C8B-B14F-4D97-AF65-F5344CB8AC3E}">
        <p14:creationId xmlns:p14="http://schemas.microsoft.com/office/powerpoint/2010/main" val="1141261874"/>
      </p:ext>
    </p:extLst>
  </p:cSld>
  <p:clrMapOvr>
    <a:masterClrMapping/>
  </p:clrMapOvr>
  <p:transition xmlns:p14="http://schemas.microsoft.com/office/powerpoint/2010/mai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0" y="423862"/>
            <a:ext cx="10363200" cy="1143000"/>
          </a:xfrm>
        </p:spPr>
        <p:txBody>
          <a:bodyPr/>
          <a:lstStyle/>
          <a:p>
            <a:r>
              <a:rPr lang="en-US" altLang="en-US"/>
              <a:t>Efficacy Outcomes</a:t>
            </a:r>
            <a:r>
              <a:rPr lang="en-US" altLang="en-US">
                <a:solidFill>
                  <a:srgbClr val="000000"/>
                </a:solidFill>
              </a:rPr>
              <a:t/>
            </a:r>
            <a:br>
              <a:rPr lang="en-US" altLang="en-US">
                <a:solidFill>
                  <a:srgbClr val="000000"/>
                </a:solidFill>
              </a:rPr>
            </a:br>
            <a:r>
              <a:rPr lang="en-US" altLang="en-US" sz="2400">
                <a:solidFill>
                  <a:srgbClr val="000000"/>
                </a:solidFill>
              </a:rPr>
              <a:t>Patients with Prior Revascularization According to Treatment Group</a:t>
            </a:r>
            <a:endParaRPr lang="en-US" altLang="en-US"/>
          </a:p>
        </p:txBody>
      </p:sp>
      <p:graphicFrame>
        <p:nvGraphicFramePr>
          <p:cNvPr id="5" name="Content Placeholder 3"/>
          <p:cNvGraphicFramePr>
            <a:graphicFrameLocks noGrp="1"/>
          </p:cNvGraphicFramePr>
          <p:nvPr>
            <p:ph idx="4294967295"/>
            <p:extLst>
              <p:ext uri="{D42A27DB-BD31-4B8C-83A1-F6EECF244321}">
                <p14:modId xmlns:p14="http://schemas.microsoft.com/office/powerpoint/2010/main" val="229511908"/>
              </p:ext>
            </p:extLst>
          </p:nvPr>
        </p:nvGraphicFramePr>
        <p:xfrm>
          <a:off x="969264" y="1524000"/>
          <a:ext cx="10137648" cy="4069398"/>
        </p:xfrm>
        <a:graphic>
          <a:graphicData uri="http://schemas.openxmlformats.org/drawingml/2006/table">
            <a:tbl>
              <a:tblPr firstRow="1" bandRow="1">
                <a:tableStyleId>{616DA210-FB5B-4158-B5E0-FEB733F419BA}</a:tableStyleId>
              </a:tblPr>
              <a:tblGrid>
                <a:gridCol w="4420929">
                  <a:extLst>
                    <a:ext uri="{9D8B030D-6E8A-4147-A177-3AD203B41FA5}">
                      <a16:colId xmlns:a16="http://schemas.microsoft.com/office/drawing/2014/main" xmlns="" val="20000"/>
                    </a:ext>
                  </a:extLst>
                </a:gridCol>
                <a:gridCol w="1372012">
                  <a:extLst>
                    <a:ext uri="{9D8B030D-6E8A-4147-A177-3AD203B41FA5}">
                      <a16:colId xmlns:a16="http://schemas.microsoft.com/office/drawing/2014/main" xmlns="" val="20001"/>
                    </a:ext>
                  </a:extLst>
                </a:gridCol>
                <a:gridCol w="1524458">
                  <a:extLst>
                    <a:ext uri="{9D8B030D-6E8A-4147-A177-3AD203B41FA5}">
                      <a16:colId xmlns:a16="http://schemas.microsoft.com/office/drawing/2014/main" xmlns="" val="20002"/>
                    </a:ext>
                  </a:extLst>
                </a:gridCol>
                <a:gridCol w="1829350">
                  <a:extLst>
                    <a:ext uri="{9D8B030D-6E8A-4147-A177-3AD203B41FA5}">
                      <a16:colId xmlns:a16="http://schemas.microsoft.com/office/drawing/2014/main" xmlns="" val="20003"/>
                    </a:ext>
                  </a:extLst>
                </a:gridCol>
                <a:gridCol w="990899">
                  <a:extLst>
                    <a:ext uri="{9D8B030D-6E8A-4147-A177-3AD203B41FA5}">
                      <a16:colId xmlns:a16="http://schemas.microsoft.com/office/drawing/2014/main" xmlns="" val="20004"/>
                    </a:ext>
                  </a:extLst>
                </a:gridCol>
              </a:tblGrid>
              <a:tr h="685800">
                <a:tc>
                  <a:txBody>
                    <a:bodyPr/>
                    <a:lstStyle/>
                    <a:p>
                      <a:pPr>
                        <a:lnSpc>
                          <a:spcPts val="2200"/>
                        </a:lnSpc>
                      </a:pPr>
                      <a:endParaRPr lang="en-US" sz="1800">
                        <a:solidFill>
                          <a:schemeClr val="bg2"/>
                        </a:solidFill>
                        <a:latin typeface="+mn-lt"/>
                      </a:endParaRPr>
                    </a:p>
                  </a:txBody>
                  <a:tcPr marL="97769" marR="97769" marT="0" marB="0" anchor="ctr">
                    <a:lnL w="12700" cap="flat" cmpd="sng" algn="ctr">
                      <a:solidFill>
                        <a:schemeClr val="tx1"/>
                      </a:solidFill>
                      <a:prstDash val="solid"/>
                      <a:round/>
                      <a:headEnd type="none" w="med" len="med"/>
                      <a:tailEnd type="none" w="med" len="med"/>
                    </a:lnL>
                    <a:lnR w="9525" cap="flat" cmpd="sng" algn="ctr">
                      <a:solidFill>
                        <a:schemeClr val="accent5"/>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ts val="2200"/>
                        </a:lnSpc>
                        <a:spcBef>
                          <a:spcPts val="0"/>
                        </a:spcBef>
                        <a:spcAft>
                          <a:spcPts val="0"/>
                        </a:spcAft>
                      </a:pPr>
                      <a:r>
                        <a:rPr lang="en-US" sz="1800">
                          <a:solidFill>
                            <a:schemeClr val="bg2"/>
                          </a:solidFill>
                          <a:effectLst/>
                          <a:latin typeface="+mn-lt"/>
                        </a:rPr>
                        <a:t>Ticagrelor </a:t>
                      </a:r>
                      <a:r>
                        <a:rPr lang="en-US" sz="1800" b="0">
                          <a:solidFill>
                            <a:schemeClr val="bg2"/>
                          </a:solidFill>
                          <a:effectLst/>
                          <a:latin typeface="+mn-lt"/>
                        </a:rPr>
                        <a:t>(N=3923)</a:t>
                      </a:r>
                      <a:endParaRPr lang="en-US" sz="1800" b="0">
                        <a:solidFill>
                          <a:schemeClr val="bg2"/>
                        </a:solidFill>
                        <a:effectLst/>
                        <a:latin typeface="+mn-lt"/>
                        <a:ea typeface="Calibri" charset="0"/>
                        <a:cs typeface="Times New Roman" charset="0"/>
                      </a:endParaRPr>
                    </a:p>
                  </a:txBody>
                  <a:tcPr marL="97769" marR="97769"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ts val="2200"/>
                        </a:lnSpc>
                        <a:spcBef>
                          <a:spcPts val="0"/>
                        </a:spcBef>
                        <a:spcAft>
                          <a:spcPts val="0"/>
                        </a:spcAft>
                      </a:pPr>
                      <a:r>
                        <a:rPr lang="en-US" sz="1800">
                          <a:solidFill>
                            <a:schemeClr val="bg2"/>
                          </a:solidFill>
                          <a:effectLst/>
                          <a:latin typeface="+mn-lt"/>
                        </a:rPr>
                        <a:t>Clopidogrel </a:t>
                      </a:r>
                      <a:br>
                        <a:rPr lang="en-US" sz="1800">
                          <a:solidFill>
                            <a:schemeClr val="bg2"/>
                          </a:solidFill>
                          <a:effectLst/>
                          <a:latin typeface="+mn-lt"/>
                        </a:rPr>
                      </a:br>
                      <a:r>
                        <a:rPr lang="en-US" sz="1800" b="0">
                          <a:solidFill>
                            <a:schemeClr val="bg2"/>
                          </a:solidFill>
                          <a:effectLst/>
                          <a:latin typeface="+mn-lt"/>
                        </a:rPr>
                        <a:t>(N=3952)</a:t>
                      </a:r>
                      <a:endParaRPr lang="en-US" sz="1800" b="0">
                        <a:solidFill>
                          <a:schemeClr val="bg2"/>
                        </a:solidFill>
                        <a:effectLst/>
                        <a:latin typeface="+mn-lt"/>
                        <a:ea typeface="Calibri" charset="0"/>
                        <a:cs typeface="Times New Roman" charset="0"/>
                      </a:endParaRPr>
                    </a:p>
                  </a:txBody>
                  <a:tcPr marL="97769" marR="97769"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ts val="2200"/>
                        </a:lnSpc>
                        <a:spcBef>
                          <a:spcPts val="0"/>
                        </a:spcBef>
                        <a:spcAft>
                          <a:spcPts val="0"/>
                        </a:spcAft>
                      </a:pPr>
                      <a:r>
                        <a:rPr lang="en-US" sz="1800" b="1">
                          <a:solidFill>
                            <a:schemeClr val="bg2"/>
                          </a:solidFill>
                          <a:effectLst/>
                          <a:latin typeface="+mn-lt"/>
                          <a:ea typeface="Calibri" charset="0"/>
                          <a:cs typeface="Times New Roman" charset="0"/>
                        </a:rPr>
                        <a:t>HR </a:t>
                      </a:r>
                      <a:br>
                        <a:rPr lang="en-US" sz="1800" b="1">
                          <a:solidFill>
                            <a:schemeClr val="bg2"/>
                          </a:solidFill>
                          <a:effectLst/>
                          <a:latin typeface="+mn-lt"/>
                          <a:ea typeface="Calibri" charset="0"/>
                          <a:cs typeface="Times New Roman" charset="0"/>
                        </a:rPr>
                      </a:br>
                      <a:r>
                        <a:rPr lang="en-US" sz="1800" b="0">
                          <a:solidFill>
                            <a:schemeClr val="bg2"/>
                          </a:solidFill>
                          <a:effectLst/>
                          <a:latin typeface="+mn-lt"/>
                          <a:ea typeface="Calibri" charset="0"/>
                          <a:cs typeface="Times New Roman" charset="0"/>
                        </a:rPr>
                        <a:t>(95% CI)</a:t>
                      </a:r>
                      <a:endParaRPr lang="en-US" sz="1800" b="1">
                        <a:solidFill>
                          <a:schemeClr val="bg2"/>
                        </a:solidFill>
                        <a:effectLst/>
                        <a:latin typeface="+mn-lt"/>
                        <a:ea typeface="Calibri" charset="0"/>
                        <a:cs typeface="Times New Roman" charset="0"/>
                      </a:endParaRPr>
                    </a:p>
                  </a:txBody>
                  <a:tcPr marL="97769" marR="97769"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ts val="2200"/>
                        </a:lnSpc>
                        <a:spcBef>
                          <a:spcPts val="0"/>
                        </a:spcBef>
                        <a:spcAft>
                          <a:spcPts val="0"/>
                        </a:spcAft>
                      </a:pPr>
                      <a:r>
                        <a:rPr lang="en-US" sz="1800" b="1">
                          <a:solidFill>
                            <a:schemeClr val="bg2"/>
                          </a:solidFill>
                          <a:effectLst/>
                          <a:latin typeface="+mn-lt"/>
                          <a:ea typeface="Calibri" charset="0"/>
                          <a:cs typeface="Times New Roman" charset="0"/>
                        </a:rPr>
                        <a:t>P </a:t>
                      </a:r>
                      <a:br>
                        <a:rPr lang="en-US" sz="1800" b="1">
                          <a:solidFill>
                            <a:schemeClr val="bg2"/>
                          </a:solidFill>
                          <a:effectLst/>
                          <a:latin typeface="+mn-lt"/>
                          <a:ea typeface="Calibri" charset="0"/>
                          <a:cs typeface="Times New Roman" charset="0"/>
                        </a:rPr>
                      </a:br>
                      <a:r>
                        <a:rPr lang="en-US" sz="1800" b="1">
                          <a:solidFill>
                            <a:schemeClr val="bg2"/>
                          </a:solidFill>
                          <a:effectLst/>
                          <a:latin typeface="+mn-lt"/>
                          <a:ea typeface="Calibri" charset="0"/>
                          <a:cs typeface="Times New Roman" charset="0"/>
                        </a:rPr>
                        <a:t>Value</a:t>
                      </a:r>
                    </a:p>
                  </a:txBody>
                  <a:tcPr marL="97769" marR="97769" marT="0" marB="0" anchor="ctr">
                    <a:lnL w="9525" cap="flat" cmpd="sng" algn="ctr">
                      <a:solidFill>
                        <a:schemeClr val="accent5"/>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xmlns="" val="10000"/>
                  </a:ext>
                </a:extLst>
              </a:tr>
              <a:tr h="1066800">
                <a:tc>
                  <a:txBody>
                    <a:bodyPr/>
                    <a:lstStyle/>
                    <a:p>
                      <a:pPr marL="0" marR="0">
                        <a:lnSpc>
                          <a:spcPts val="2200"/>
                        </a:lnSpc>
                        <a:spcBef>
                          <a:spcPts val="0"/>
                        </a:spcBef>
                        <a:spcAft>
                          <a:spcPts val="0"/>
                        </a:spcAft>
                      </a:pPr>
                      <a:r>
                        <a:rPr lang="en-US" sz="1800" b="1" dirty="0">
                          <a:solidFill>
                            <a:schemeClr val="bg1"/>
                          </a:solidFill>
                          <a:effectLst/>
                          <a:latin typeface="Calibri" charset="0"/>
                          <a:ea typeface="Calibri" charset="0"/>
                          <a:cs typeface="Arial" charset="0"/>
                        </a:rPr>
                        <a:t>Primary outcome: </a:t>
                      </a:r>
                    </a:p>
                    <a:p>
                      <a:pPr marL="0" marR="0">
                        <a:lnSpc>
                          <a:spcPts val="2200"/>
                        </a:lnSpc>
                        <a:spcBef>
                          <a:spcPts val="0"/>
                        </a:spcBef>
                        <a:spcAft>
                          <a:spcPts val="0"/>
                        </a:spcAft>
                      </a:pPr>
                      <a:r>
                        <a:rPr lang="en-US" sz="1800" b="1" dirty="0">
                          <a:solidFill>
                            <a:schemeClr val="bg1"/>
                          </a:solidFill>
                          <a:effectLst/>
                          <a:latin typeface="Calibri" charset="0"/>
                          <a:ea typeface="Calibri" charset="0"/>
                          <a:cs typeface="Arial" charset="0"/>
                        </a:rPr>
                        <a:t>CV death, MI, or ischemic stroke</a:t>
                      </a:r>
                      <a:r>
                        <a:rPr lang="en-US" sz="1800" b="0" dirty="0">
                          <a:solidFill>
                            <a:schemeClr val="bg1"/>
                          </a:solidFill>
                          <a:effectLst/>
                          <a:latin typeface="Calibri" charset="0"/>
                          <a:ea typeface="Calibri" charset="0"/>
                          <a:cs typeface="Arial" charset="0"/>
                        </a:rPr>
                        <a:t>, no. (%)</a:t>
                      </a:r>
                      <a:endParaRPr lang="en-US" sz="1800" b="1" dirty="0">
                        <a:solidFill>
                          <a:schemeClr val="bg1"/>
                        </a:solidFill>
                        <a:effectLst/>
                        <a:latin typeface="Calibri" charset="0"/>
                        <a:ea typeface="Calibri" charset="0"/>
                        <a:cs typeface="Times New Roman" charset="0"/>
                      </a:endParaRPr>
                    </a:p>
                  </a:txBody>
                  <a:tcPr marL="95612" marR="95612" anchor="ctr">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ts val="2000"/>
                        </a:lnSpc>
                        <a:spcBef>
                          <a:spcPts val="0"/>
                        </a:spcBef>
                        <a:spcAft>
                          <a:spcPts val="0"/>
                        </a:spcAft>
                      </a:pPr>
                      <a:r>
                        <a:rPr lang="en-US" sz="1800" dirty="0">
                          <a:solidFill>
                            <a:srgbClr val="000000"/>
                          </a:solidFill>
                          <a:effectLst/>
                          <a:latin typeface="Calibri" charset="0"/>
                          <a:ea typeface="Calibri" charset="0"/>
                          <a:cs typeface="Arial" charset="0"/>
                        </a:rPr>
                        <a:t>447 (11.4)</a:t>
                      </a:r>
                      <a:endParaRPr lang="en-US" sz="1800" dirty="0">
                        <a:effectLst/>
                        <a:latin typeface="Calibri" charset="0"/>
                        <a:ea typeface="Calibri" charset="0"/>
                        <a:cs typeface="Times New Roman" charset="0"/>
                      </a:endParaRPr>
                    </a:p>
                  </a:txBody>
                  <a:tcPr marL="25400" marR="254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ts val="2000"/>
                        </a:lnSpc>
                        <a:spcBef>
                          <a:spcPts val="0"/>
                        </a:spcBef>
                        <a:spcAft>
                          <a:spcPts val="0"/>
                        </a:spcAft>
                      </a:pPr>
                      <a:r>
                        <a:rPr lang="en-US" sz="1800" dirty="0">
                          <a:solidFill>
                            <a:srgbClr val="000000"/>
                          </a:solidFill>
                          <a:effectLst/>
                          <a:latin typeface="Calibri" charset="0"/>
                          <a:ea typeface="Calibri" charset="0"/>
                          <a:cs typeface="Arial" charset="0"/>
                        </a:rPr>
                        <a:t>447 (11.3)</a:t>
                      </a:r>
                      <a:endParaRPr lang="en-US" sz="1800" dirty="0">
                        <a:effectLst/>
                        <a:latin typeface="Calibri" charset="0"/>
                        <a:ea typeface="Calibri" charset="0"/>
                        <a:cs typeface="Times New Roman" charset="0"/>
                      </a:endParaRPr>
                    </a:p>
                  </a:txBody>
                  <a:tcPr marL="25400" marR="254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ts val="2000"/>
                        </a:lnSpc>
                        <a:spcBef>
                          <a:spcPts val="0"/>
                        </a:spcBef>
                        <a:spcAft>
                          <a:spcPts val="0"/>
                        </a:spcAft>
                      </a:pPr>
                      <a:r>
                        <a:rPr lang="en-US" sz="1800">
                          <a:solidFill>
                            <a:srgbClr val="000000"/>
                          </a:solidFill>
                          <a:effectLst/>
                          <a:latin typeface="Calibri" charset="0"/>
                          <a:ea typeface="Calibri" charset="0"/>
                          <a:cs typeface="Arial" charset="0"/>
                        </a:rPr>
                        <a:t>1.01 (0.88–1.15)</a:t>
                      </a:r>
                      <a:endParaRPr lang="en-US" sz="1800">
                        <a:effectLst/>
                        <a:latin typeface="Calibri" charset="0"/>
                        <a:ea typeface="Calibri" charset="0"/>
                        <a:cs typeface="Times New Roman" charset="0"/>
                      </a:endParaRPr>
                    </a:p>
                  </a:txBody>
                  <a:tcPr marL="25400" marR="254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ts val="2000"/>
                        </a:lnSpc>
                        <a:spcBef>
                          <a:spcPts val="0"/>
                        </a:spcBef>
                        <a:spcAft>
                          <a:spcPts val="0"/>
                        </a:spcAft>
                      </a:pPr>
                      <a:r>
                        <a:rPr lang="en-US" sz="1800">
                          <a:solidFill>
                            <a:srgbClr val="000000"/>
                          </a:solidFill>
                          <a:effectLst/>
                          <a:latin typeface="Calibri" charset="0"/>
                          <a:ea typeface="Calibri" charset="0"/>
                          <a:cs typeface="Arial" charset="0"/>
                        </a:rPr>
                        <a:t>0.898</a:t>
                      </a:r>
                      <a:endParaRPr lang="en-US" sz="1800">
                        <a:effectLst/>
                        <a:latin typeface="Calibri" charset="0"/>
                        <a:ea typeface="Calibri" charset="0"/>
                        <a:cs typeface="Times New Roman" charset="0"/>
                      </a:endParaRPr>
                    </a:p>
                  </a:txBody>
                  <a:tcPr marL="25400" marR="25400" marT="0" marB="0" anchor="ctr">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1"/>
                  </a:ext>
                </a:extLst>
              </a:tr>
              <a:tr h="365760">
                <a:tc>
                  <a:txBody>
                    <a:bodyPr/>
                    <a:lstStyle/>
                    <a:p>
                      <a:pPr marL="0" marR="0">
                        <a:lnSpc>
                          <a:spcPts val="2200"/>
                        </a:lnSpc>
                        <a:spcBef>
                          <a:spcPts val="0"/>
                        </a:spcBef>
                        <a:spcAft>
                          <a:spcPts val="0"/>
                        </a:spcAft>
                      </a:pPr>
                      <a:r>
                        <a:rPr lang="en-US" sz="1600" b="1" i="1" dirty="0">
                          <a:solidFill>
                            <a:schemeClr val="bg1"/>
                          </a:solidFill>
                          <a:effectLst/>
                          <a:latin typeface="Calibri" charset="0"/>
                          <a:ea typeface="Calibri" charset="0"/>
                          <a:cs typeface="Arial" charset="0"/>
                        </a:rPr>
                        <a:t>CV death</a:t>
                      </a:r>
                      <a:r>
                        <a:rPr lang="en-US" sz="1600" b="0" i="1" dirty="0">
                          <a:solidFill>
                            <a:schemeClr val="bg1"/>
                          </a:solidFill>
                          <a:effectLst/>
                          <a:latin typeface="Calibri" charset="0"/>
                          <a:ea typeface="Calibri" charset="0"/>
                          <a:cs typeface="Arial" charset="0"/>
                        </a:rPr>
                        <a:t>, no. (%)</a:t>
                      </a:r>
                      <a:endParaRPr lang="en-US" sz="1600" b="1" i="1" dirty="0">
                        <a:solidFill>
                          <a:schemeClr val="bg1"/>
                        </a:solidFill>
                        <a:effectLst/>
                        <a:latin typeface="Calibri" charset="0"/>
                        <a:ea typeface="Calibri" charset="0"/>
                        <a:cs typeface="Times New Roman" charset="0"/>
                      </a:endParaRPr>
                    </a:p>
                  </a:txBody>
                  <a:tcPr marL="95612" marR="95612" anchor="ctr">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ts val="2000"/>
                        </a:lnSpc>
                        <a:spcBef>
                          <a:spcPts val="0"/>
                        </a:spcBef>
                        <a:spcAft>
                          <a:spcPts val="0"/>
                        </a:spcAft>
                      </a:pPr>
                      <a:r>
                        <a:rPr lang="en-US" sz="1600" i="1" dirty="0">
                          <a:solidFill>
                            <a:srgbClr val="000000"/>
                          </a:solidFill>
                          <a:effectLst/>
                          <a:latin typeface="Calibri" charset="0"/>
                          <a:ea typeface="Calibri" charset="0"/>
                          <a:cs typeface="Arial" charset="0"/>
                        </a:rPr>
                        <a:t>190 (4.8)</a:t>
                      </a:r>
                      <a:endParaRPr lang="en-US" sz="1600" i="1" dirty="0">
                        <a:effectLst/>
                        <a:latin typeface="Calibri" charset="0"/>
                        <a:ea typeface="Calibri" charset="0"/>
                        <a:cs typeface="Times New Roman" charset="0"/>
                      </a:endParaRPr>
                    </a:p>
                  </a:txBody>
                  <a:tcPr marL="25400" marR="254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ts val="2000"/>
                        </a:lnSpc>
                        <a:spcBef>
                          <a:spcPts val="0"/>
                        </a:spcBef>
                        <a:spcAft>
                          <a:spcPts val="0"/>
                        </a:spcAft>
                      </a:pPr>
                      <a:r>
                        <a:rPr lang="en-US" sz="1600" i="1">
                          <a:solidFill>
                            <a:srgbClr val="000000"/>
                          </a:solidFill>
                          <a:effectLst/>
                          <a:latin typeface="Calibri" charset="0"/>
                          <a:ea typeface="Calibri" charset="0"/>
                          <a:cs typeface="Arial" charset="0"/>
                        </a:rPr>
                        <a:t>182 (4.6)</a:t>
                      </a:r>
                      <a:endParaRPr lang="en-US" sz="1600" i="1">
                        <a:effectLst/>
                        <a:latin typeface="Calibri" charset="0"/>
                        <a:ea typeface="Calibri" charset="0"/>
                        <a:cs typeface="Times New Roman" charset="0"/>
                      </a:endParaRPr>
                    </a:p>
                  </a:txBody>
                  <a:tcPr marL="25400" marR="254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ts val="2000"/>
                        </a:lnSpc>
                        <a:spcBef>
                          <a:spcPts val="0"/>
                        </a:spcBef>
                        <a:spcAft>
                          <a:spcPts val="0"/>
                        </a:spcAft>
                      </a:pPr>
                      <a:r>
                        <a:rPr lang="en-US" sz="1600" i="1">
                          <a:solidFill>
                            <a:srgbClr val="000000"/>
                          </a:solidFill>
                          <a:effectLst/>
                          <a:latin typeface="Calibri" charset="0"/>
                          <a:ea typeface="Calibri" charset="0"/>
                          <a:cs typeface="Arial" charset="0"/>
                        </a:rPr>
                        <a:t>1.05 (0.86–1.29)</a:t>
                      </a:r>
                      <a:endParaRPr lang="en-US" sz="1600" i="1">
                        <a:effectLst/>
                        <a:latin typeface="Calibri" charset="0"/>
                        <a:ea typeface="Calibri" charset="0"/>
                        <a:cs typeface="Times New Roman" charset="0"/>
                      </a:endParaRPr>
                    </a:p>
                  </a:txBody>
                  <a:tcPr marL="25400" marR="254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ts val="2000"/>
                        </a:lnSpc>
                        <a:spcBef>
                          <a:spcPts val="0"/>
                        </a:spcBef>
                        <a:spcAft>
                          <a:spcPts val="0"/>
                        </a:spcAft>
                      </a:pPr>
                      <a:r>
                        <a:rPr lang="en-US" sz="1600" i="1">
                          <a:solidFill>
                            <a:srgbClr val="000000"/>
                          </a:solidFill>
                          <a:effectLst/>
                          <a:latin typeface="Calibri" charset="0"/>
                          <a:ea typeface="Calibri" charset="0"/>
                          <a:cs typeface="Arial" charset="0"/>
                        </a:rPr>
                        <a:t>0.634</a:t>
                      </a:r>
                      <a:endParaRPr lang="en-US" sz="1600" i="1">
                        <a:effectLst/>
                        <a:latin typeface="Calibri" charset="0"/>
                        <a:ea typeface="Calibri" charset="0"/>
                        <a:cs typeface="Times New Roman" charset="0"/>
                      </a:endParaRPr>
                    </a:p>
                  </a:txBody>
                  <a:tcPr marL="25400" marR="25400" marT="0" marB="0" anchor="ctr">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2"/>
                  </a:ext>
                </a:extLst>
              </a:tr>
              <a:tr h="365760">
                <a:tc>
                  <a:txBody>
                    <a:bodyPr/>
                    <a:lstStyle/>
                    <a:p>
                      <a:pPr marL="0" marR="0">
                        <a:lnSpc>
                          <a:spcPts val="2200"/>
                        </a:lnSpc>
                        <a:spcBef>
                          <a:spcPts val="0"/>
                        </a:spcBef>
                        <a:spcAft>
                          <a:spcPts val="0"/>
                        </a:spcAft>
                      </a:pPr>
                      <a:r>
                        <a:rPr lang="en-US" sz="1600" b="1" i="1" dirty="0">
                          <a:solidFill>
                            <a:schemeClr val="bg1"/>
                          </a:solidFill>
                          <a:effectLst/>
                          <a:latin typeface="Calibri" charset="0"/>
                          <a:ea typeface="Calibri" charset="0"/>
                          <a:cs typeface="Arial" charset="0"/>
                        </a:rPr>
                        <a:t>MI</a:t>
                      </a:r>
                      <a:r>
                        <a:rPr lang="en-US" sz="1600" b="0" i="1" dirty="0">
                          <a:solidFill>
                            <a:schemeClr val="bg1"/>
                          </a:solidFill>
                          <a:effectLst/>
                          <a:latin typeface="Calibri" charset="0"/>
                          <a:ea typeface="Calibri" charset="0"/>
                          <a:cs typeface="Arial" charset="0"/>
                        </a:rPr>
                        <a:t>, no. (%)</a:t>
                      </a:r>
                      <a:endParaRPr lang="en-US" sz="1600" b="1" i="1" dirty="0">
                        <a:solidFill>
                          <a:schemeClr val="bg1"/>
                        </a:solidFill>
                        <a:effectLst/>
                        <a:latin typeface="Calibri" charset="0"/>
                        <a:ea typeface="Calibri" charset="0"/>
                        <a:cs typeface="Times New Roman" charset="0"/>
                      </a:endParaRPr>
                    </a:p>
                  </a:txBody>
                  <a:tcPr marL="95612" marR="95612" anchor="ctr">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ts val="2000"/>
                        </a:lnSpc>
                        <a:spcBef>
                          <a:spcPts val="0"/>
                        </a:spcBef>
                        <a:spcAft>
                          <a:spcPts val="0"/>
                        </a:spcAft>
                      </a:pPr>
                      <a:r>
                        <a:rPr lang="en-US" sz="1600" i="1" dirty="0">
                          <a:solidFill>
                            <a:srgbClr val="000000"/>
                          </a:solidFill>
                          <a:effectLst/>
                          <a:latin typeface="Calibri" charset="0"/>
                          <a:ea typeface="Calibri" charset="0"/>
                          <a:cs typeface="Arial" charset="0"/>
                        </a:rPr>
                        <a:t>237 (6.0)</a:t>
                      </a:r>
                      <a:endParaRPr lang="en-US" sz="1600" i="1" dirty="0">
                        <a:effectLst/>
                        <a:latin typeface="Calibri" charset="0"/>
                        <a:ea typeface="Calibri" charset="0"/>
                        <a:cs typeface="Times New Roman" charset="0"/>
                      </a:endParaRPr>
                    </a:p>
                  </a:txBody>
                  <a:tcPr marL="25400" marR="254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ts val="2000"/>
                        </a:lnSpc>
                        <a:spcBef>
                          <a:spcPts val="0"/>
                        </a:spcBef>
                        <a:spcAft>
                          <a:spcPts val="0"/>
                        </a:spcAft>
                      </a:pPr>
                      <a:r>
                        <a:rPr lang="en-US" sz="1600" i="1">
                          <a:solidFill>
                            <a:srgbClr val="000000"/>
                          </a:solidFill>
                          <a:effectLst/>
                          <a:latin typeface="Calibri" charset="0"/>
                          <a:ea typeface="Calibri" charset="0"/>
                          <a:cs typeface="Arial" charset="0"/>
                        </a:rPr>
                        <a:t>229 (5.8)</a:t>
                      </a:r>
                      <a:endParaRPr lang="en-US" sz="1600" i="1">
                        <a:effectLst/>
                        <a:latin typeface="Calibri" charset="0"/>
                        <a:ea typeface="Calibri" charset="0"/>
                        <a:cs typeface="Times New Roman" charset="0"/>
                      </a:endParaRPr>
                    </a:p>
                  </a:txBody>
                  <a:tcPr marL="25400" marR="254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ts val="2000"/>
                        </a:lnSpc>
                        <a:spcBef>
                          <a:spcPts val="0"/>
                        </a:spcBef>
                        <a:spcAft>
                          <a:spcPts val="0"/>
                        </a:spcAft>
                      </a:pPr>
                      <a:r>
                        <a:rPr lang="en-US" sz="1600" i="1">
                          <a:solidFill>
                            <a:srgbClr val="000000"/>
                          </a:solidFill>
                          <a:effectLst/>
                          <a:latin typeface="Calibri" charset="0"/>
                          <a:ea typeface="Calibri" charset="0"/>
                          <a:cs typeface="Arial" charset="0"/>
                        </a:rPr>
                        <a:t>1.05 (0.87–1.25)</a:t>
                      </a:r>
                      <a:endParaRPr lang="en-US" sz="1600" i="1">
                        <a:effectLst/>
                        <a:latin typeface="Calibri" charset="0"/>
                        <a:ea typeface="Calibri" charset="0"/>
                        <a:cs typeface="Times New Roman" charset="0"/>
                      </a:endParaRPr>
                    </a:p>
                  </a:txBody>
                  <a:tcPr marL="25400" marR="254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ts val="2000"/>
                        </a:lnSpc>
                        <a:spcBef>
                          <a:spcPts val="0"/>
                        </a:spcBef>
                        <a:spcAft>
                          <a:spcPts val="0"/>
                        </a:spcAft>
                      </a:pPr>
                      <a:r>
                        <a:rPr lang="en-US" sz="1600" i="1">
                          <a:solidFill>
                            <a:srgbClr val="000000"/>
                          </a:solidFill>
                          <a:effectLst/>
                          <a:latin typeface="Calibri" charset="0"/>
                          <a:ea typeface="Calibri" charset="0"/>
                          <a:cs typeface="Arial" charset="0"/>
                        </a:rPr>
                        <a:t>0.629</a:t>
                      </a:r>
                      <a:endParaRPr lang="en-US" sz="1600" i="1">
                        <a:effectLst/>
                        <a:latin typeface="Calibri" charset="0"/>
                        <a:ea typeface="Calibri" charset="0"/>
                        <a:cs typeface="Times New Roman" charset="0"/>
                      </a:endParaRPr>
                    </a:p>
                  </a:txBody>
                  <a:tcPr marL="25400" marR="25400" marT="0" marB="0" anchor="ctr">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3"/>
                  </a:ext>
                </a:extLst>
              </a:tr>
              <a:tr h="390842">
                <a:tc>
                  <a:txBody>
                    <a:bodyPr/>
                    <a:lstStyle/>
                    <a:p>
                      <a:pPr marL="0" marR="0">
                        <a:lnSpc>
                          <a:spcPts val="2200"/>
                        </a:lnSpc>
                        <a:spcBef>
                          <a:spcPts val="0"/>
                        </a:spcBef>
                        <a:spcAft>
                          <a:spcPts val="0"/>
                        </a:spcAft>
                      </a:pPr>
                      <a:r>
                        <a:rPr lang="en-US" sz="1600" b="1" i="1" dirty="0">
                          <a:solidFill>
                            <a:schemeClr val="bg1"/>
                          </a:solidFill>
                          <a:effectLst/>
                          <a:latin typeface="Calibri" charset="0"/>
                          <a:ea typeface="Calibri" charset="0"/>
                          <a:cs typeface="Arial" charset="0"/>
                        </a:rPr>
                        <a:t>Ischemic stroke</a:t>
                      </a:r>
                      <a:r>
                        <a:rPr lang="en-US" sz="1600" b="0" i="1" dirty="0">
                          <a:solidFill>
                            <a:schemeClr val="bg1"/>
                          </a:solidFill>
                          <a:effectLst/>
                          <a:latin typeface="Calibri" charset="0"/>
                          <a:ea typeface="Calibri" charset="0"/>
                          <a:cs typeface="Arial" charset="0"/>
                        </a:rPr>
                        <a:t>, no. (%)</a:t>
                      </a:r>
                      <a:endParaRPr lang="en-US" sz="1600" b="1" i="1" dirty="0">
                        <a:solidFill>
                          <a:schemeClr val="bg1"/>
                        </a:solidFill>
                        <a:effectLst/>
                        <a:latin typeface="Calibri" charset="0"/>
                        <a:ea typeface="Calibri" charset="0"/>
                        <a:cs typeface="Times New Roman" charset="0"/>
                      </a:endParaRPr>
                    </a:p>
                  </a:txBody>
                  <a:tcPr marL="95612" marR="95612" anchor="ctr">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ts val="2000"/>
                        </a:lnSpc>
                        <a:spcBef>
                          <a:spcPts val="0"/>
                        </a:spcBef>
                        <a:spcAft>
                          <a:spcPts val="0"/>
                        </a:spcAft>
                      </a:pPr>
                      <a:r>
                        <a:rPr lang="en-US" sz="1600" i="1" dirty="0">
                          <a:solidFill>
                            <a:srgbClr val="000000"/>
                          </a:solidFill>
                          <a:effectLst/>
                          <a:latin typeface="Calibri" charset="0"/>
                          <a:ea typeface="Calibri" charset="0"/>
                          <a:cs typeface="Arial" charset="0"/>
                        </a:rPr>
                        <a:t>76 (1.9)</a:t>
                      </a:r>
                      <a:endParaRPr lang="en-US" sz="1600" i="1" dirty="0">
                        <a:effectLst/>
                        <a:latin typeface="Calibri" charset="0"/>
                        <a:ea typeface="Calibri" charset="0"/>
                        <a:cs typeface="Times New Roman" charset="0"/>
                      </a:endParaRPr>
                    </a:p>
                  </a:txBody>
                  <a:tcPr marL="25400" marR="254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ts val="2000"/>
                        </a:lnSpc>
                        <a:spcBef>
                          <a:spcPts val="0"/>
                        </a:spcBef>
                        <a:spcAft>
                          <a:spcPts val="0"/>
                        </a:spcAft>
                      </a:pPr>
                      <a:r>
                        <a:rPr lang="en-US" sz="1600" i="1" dirty="0">
                          <a:solidFill>
                            <a:srgbClr val="000000"/>
                          </a:solidFill>
                          <a:effectLst/>
                          <a:latin typeface="Calibri" charset="0"/>
                          <a:ea typeface="Calibri" charset="0"/>
                          <a:cs typeface="Arial" charset="0"/>
                        </a:rPr>
                        <a:t>100 (2.5)</a:t>
                      </a:r>
                      <a:endParaRPr lang="en-US" sz="1600" i="1" dirty="0">
                        <a:effectLst/>
                        <a:latin typeface="Calibri" charset="0"/>
                        <a:ea typeface="Calibri" charset="0"/>
                        <a:cs typeface="Times New Roman" charset="0"/>
                      </a:endParaRPr>
                    </a:p>
                  </a:txBody>
                  <a:tcPr marL="25400" marR="254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ts val="2000"/>
                        </a:lnSpc>
                        <a:spcBef>
                          <a:spcPts val="0"/>
                        </a:spcBef>
                        <a:spcAft>
                          <a:spcPts val="0"/>
                        </a:spcAft>
                      </a:pPr>
                      <a:r>
                        <a:rPr lang="en-US" sz="1600" i="1" dirty="0">
                          <a:solidFill>
                            <a:srgbClr val="000000"/>
                          </a:solidFill>
                          <a:effectLst/>
                          <a:latin typeface="Calibri" charset="0"/>
                          <a:ea typeface="Calibri" charset="0"/>
                          <a:cs typeface="Arial" charset="0"/>
                        </a:rPr>
                        <a:t>0.76 (0.57–1.03)</a:t>
                      </a:r>
                      <a:endParaRPr lang="en-US" sz="1600" i="1" dirty="0">
                        <a:effectLst/>
                        <a:latin typeface="Calibri" charset="0"/>
                        <a:ea typeface="Calibri" charset="0"/>
                        <a:cs typeface="Times New Roman" charset="0"/>
                      </a:endParaRPr>
                    </a:p>
                  </a:txBody>
                  <a:tcPr marL="25400" marR="254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ts val="2000"/>
                        </a:lnSpc>
                        <a:spcBef>
                          <a:spcPts val="0"/>
                        </a:spcBef>
                        <a:spcAft>
                          <a:spcPts val="0"/>
                        </a:spcAft>
                      </a:pPr>
                      <a:r>
                        <a:rPr lang="en-US" sz="1600" i="1" dirty="0">
                          <a:solidFill>
                            <a:srgbClr val="000000"/>
                          </a:solidFill>
                          <a:effectLst/>
                          <a:latin typeface="Calibri" charset="0"/>
                          <a:ea typeface="Calibri" charset="0"/>
                          <a:cs typeface="Arial" charset="0"/>
                        </a:rPr>
                        <a:t>0.078</a:t>
                      </a:r>
                      <a:endParaRPr lang="en-US" sz="1600" i="1" dirty="0">
                        <a:effectLst/>
                        <a:latin typeface="Calibri" charset="0"/>
                        <a:ea typeface="Calibri" charset="0"/>
                        <a:cs typeface="Times New Roman" charset="0"/>
                      </a:endParaRPr>
                    </a:p>
                  </a:txBody>
                  <a:tcPr marL="25400" marR="25400" marT="0" marB="0" anchor="ctr">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4"/>
                  </a:ext>
                </a:extLst>
              </a:tr>
              <a:tr h="1184276">
                <a:tc>
                  <a:txBody>
                    <a:bodyPr/>
                    <a:lstStyle/>
                    <a:p>
                      <a:pPr marL="0" marR="0">
                        <a:lnSpc>
                          <a:spcPts val="2200"/>
                        </a:lnSpc>
                        <a:spcBef>
                          <a:spcPts val="0"/>
                        </a:spcBef>
                        <a:spcAft>
                          <a:spcPts val="0"/>
                        </a:spcAft>
                      </a:pPr>
                      <a:r>
                        <a:rPr lang="en-US" sz="1800" b="1" dirty="0">
                          <a:solidFill>
                            <a:schemeClr val="bg1"/>
                          </a:solidFill>
                          <a:effectLst/>
                          <a:latin typeface="Calibri" charset="0"/>
                          <a:ea typeface="Calibri" charset="0"/>
                          <a:cs typeface="Arial" charset="0"/>
                        </a:rPr>
                        <a:t>Key secondary efficacy outcome: </a:t>
                      </a:r>
                    </a:p>
                    <a:p>
                      <a:pPr marL="0" marR="0">
                        <a:lnSpc>
                          <a:spcPts val="2200"/>
                        </a:lnSpc>
                        <a:spcBef>
                          <a:spcPts val="0"/>
                        </a:spcBef>
                        <a:spcAft>
                          <a:spcPts val="0"/>
                        </a:spcAft>
                      </a:pPr>
                      <a:r>
                        <a:rPr lang="en-US" sz="1800" b="1" dirty="0">
                          <a:solidFill>
                            <a:schemeClr val="bg1"/>
                          </a:solidFill>
                          <a:effectLst/>
                          <a:latin typeface="Calibri" charset="0"/>
                          <a:ea typeface="Calibri" charset="0"/>
                          <a:cs typeface="Arial" charset="0"/>
                        </a:rPr>
                        <a:t>CV death, MI, ischemic stroke plus ALI requiring hospitalization</a:t>
                      </a:r>
                      <a:r>
                        <a:rPr lang="en-US" sz="1800" b="0" dirty="0">
                          <a:solidFill>
                            <a:schemeClr val="bg1"/>
                          </a:solidFill>
                          <a:effectLst/>
                          <a:latin typeface="Calibri" charset="0"/>
                          <a:ea typeface="Calibri" charset="0"/>
                          <a:cs typeface="Arial" charset="0"/>
                        </a:rPr>
                        <a:t>, no. (%)</a:t>
                      </a:r>
                      <a:endParaRPr lang="en-US" sz="1800" b="1" dirty="0">
                        <a:solidFill>
                          <a:schemeClr val="bg1"/>
                        </a:solidFill>
                        <a:effectLst/>
                        <a:latin typeface="Calibri" charset="0"/>
                        <a:ea typeface="Calibri" charset="0"/>
                        <a:cs typeface="Times New Roman" charset="0"/>
                      </a:endParaRPr>
                    </a:p>
                  </a:txBody>
                  <a:tcPr marL="95612" marR="95612" anchor="ctr">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ts val="2000"/>
                        </a:lnSpc>
                        <a:spcBef>
                          <a:spcPts val="0"/>
                        </a:spcBef>
                        <a:spcAft>
                          <a:spcPts val="0"/>
                        </a:spcAft>
                      </a:pPr>
                      <a:r>
                        <a:rPr lang="en-US" sz="1800">
                          <a:solidFill>
                            <a:srgbClr val="000000"/>
                          </a:solidFill>
                          <a:effectLst/>
                          <a:latin typeface="Calibri" charset="0"/>
                          <a:ea typeface="Calibri" charset="0"/>
                          <a:cs typeface="Arial" charset="0"/>
                        </a:rPr>
                        <a:t>522 (13.3)</a:t>
                      </a:r>
                      <a:endParaRPr lang="en-US" sz="1800">
                        <a:effectLst/>
                        <a:latin typeface="Calibri" charset="0"/>
                        <a:ea typeface="Calibri" charset="0"/>
                        <a:cs typeface="Times New Roman" charset="0"/>
                      </a:endParaRPr>
                    </a:p>
                  </a:txBody>
                  <a:tcPr marL="25400" marR="254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ts val="2000"/>
                        </a:lnSpc>
                        <a:spcBef>
                          <a:spcPts val="0"/>
                        </a:spcBef>
                        <a:spcAft>
                          <a:spcPts val="0"/>
                        </a:spcAft>
                      </a:pPr>
                      <a:r>
                        <a:rPr lang="en-US" sz="1800" dirty="0">
                          <a:solidFill>
                            <a:srgbClr val="000000"/>
                          </a:solidFill>
                          <a:effectLst/>
                          <a:latin typeface="Calibri" charset="0"/>
                          <a:ea typeface="Calibri" charset="0"/>
                          <a:cs typeface="Arial" charset="0"/>
                        </a:rPr>
                        <a:t>529 (13.4)</a:t>
                      </a:r>
                      <a:endParaRPr lang="en-US" sz="1800" dirty="0">
                        <a:effectLst/>
                        <a:latin typeface="Calibri" charset="0"/>
                        <a:ea typeface="Calibri" charset="0"/>
                        <a:cs typeface="Times New Roman" charset="0"/>
                      </a:endParaRPr>
                    </a:p>
                  </a:txBody>
                  <a:tcPr marL="25400" marR="254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ts val="2000"/>
                        </a:lnSpc>
                        <a:spcBef>
                          <a:spcPts val="0"/>
                        </a:spcBef>
                        <a:spcAft>
                          <a:spcPts val="0"/>
                        </a:spcAft>
                      </a:pPr>
                      <a:r>
                        <a:rPr lang="en-US" sz="1800" dirty="0">
                          <a:solidFill>
                            <a:srgbClr val="000000"/>
                          </a:solidFill>
                          <a:effectLst/>
                          <a:latin typeface="Calibri" charset="0"/>
                          <a:ea typeface="Calibri" charset="0"/>
                          <a:cs typeface="Arial" charset="0"/>
                        </a:rPr>
                        <a:t>1.00 (0.88–1.12)</a:t>
                      </a:r>
                      <a:endParaRPr lang="en-US" sz="1800" dirty="0">
                        <a:effectLst/>
                        <a:latin typeface="Calibri" charset="0"/>
                        <a:ea typeface="Calibri" charset="0"/>
                        <a:cs typeface="Times New Roman" charset="0"/>
                      </a:endParaRPr>
                    </a:p>
                  </a:txBody>
                  <a:tcPr marL="25400" marR="254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ts val="2000"/>
                        </a:lnSpc>
                        <a:spcBef>
                          <a:spcPts val="0"/>
                        </a:spcBef>
                        <a:spcAft>
                          <a:spcPts val="0"/>
                        </a:spcAft>
                      </a:pPr>
                      <a:r>
                        <a:rPr lang="en-US" sz="1800" dirty="0">
                          <a:solidFill>
                            <a:srgbClr val="000000"/>
                          </a:solidFill>
                          <a:effectLst/>
                          <a:latin typeface="Calibri" charset="0"/>
                          <a:ea typeface="Calibri" charset="0"/>
                          <a:cs typeface="Arial" charset="0"/>
                        </a:rPr>
                        <a:t>0.947</a:t>
                      </a:r>
                      <a:endParaRPr lang="en-US" sz="1800" dirty="0">
                        <a:effectLst/>
                        <a:latin typeface="Calibri" charset="0"/>
                        <a:ea typeface="Calibri" charset="0"/>
                        <a:cs typeface="Times New Roman" charset="0"/>
                      </a:endParaRPr>
                    </a:p>
                  </a:txBody>
                  <a:tcPr marL="25400" marR="25400" marT="0" marB="0" anchor="ctr">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5"/>
                  </a:ext>
                </a:extLst>
              </a:tr>
            </a:tbl>
          </a:graphicData>
        </a:graphic>
      </p:graphicFrame>
      <p:sp>
        <p:nvSpPr>
          <p:cNvPr id="6" name="Rectangle 6"/>
          <p:cNvSpPr/>
          <p:nvPr/>
        </p:nvSpPr>
        <p:spPr>
          <a:xfrm>
            <a:off x="969264" y="5837468"/>
            <a:ext cx="10155936" cy="258532"/>
          </a:xfrm>
          <a:prstGeom prst="rect">
            <a:avLst/>
          </a:prstGeom>
        </p:spPr>
        <p:txBody>
          <a:bodyPr wrap="square" lIns="0" tIns="91440" rIns="0" bIns="0">
            <a:spAutoFit/>
          </a:bodyPr>
          <a:lstStyle/>
          <a:p>
            <a:pPr>
              <a:lnSpc>
                <a:spcPct val="90000"/>
              </a:lnSpc>
              <a:spcBef>
                <a:spcPts val="300"/>
              </a:spcBef>
            </a:pPr>
            <a:r>
              <a:rPr lang="en-US" sz="1200" b="0" dirty="0">
                <a:solidFill>
                  <a:srgbClr val="000000"/>
                </a:solidFill>
                <a:latin typeface="Calibri"/>
              </a:rPr>
              <a:t>ALI indicates acute limb ischemia; CI, confidence interval; CV, cardiovascular; HR, hazard ratio; MI, myocardial infarction. Median f-u </a:t>
            </a:r>
            <a:r>
              <a:rPr lang="en-US" sz="1200" b="0" dirty="0" err="1">
                <a:solidFill>
                  <a:srgbClr val="000000"/>
                </a:solidFill>
                <a:latin typeface="Calibri"/>
              </a:rPr>
              <a:t>approximally</a:t>
            </a:r>
            <a:r>
              <a:rPr lang="en-US" sz="1200" b="0" dirty="0">
                <a:solidFill>
                  <a:srgbClr val="000000"/>
                </a:solidFill>
                <a:latin typeface="Calibri"/>
              </a:rPr>
              <a:t> 30 months</a:t>
            </a:r>
          </a:p>
        </p:txBody>
      </p:sp>
    </p:spTree>
    <p:extLst>
      <p:ext uri="{BB962C8B-B14F-4D97-AF65-F5344CB8AC3E}">
        <p14:creationId xmlns:p14="http://schemas.microsoft.com/office/powerpoint/2010/main" val="1447920360"/>
      </p:ext>
    </p:extLst>
  </p:cSld>
  <p:clrMapOvr>
    <a:masterClrMapping/>
  </p:clrMapOvr>
  <p:transition xmlns:p14="http://schemas.microsoft.com/office/powerpoint/2010/main">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r>
              <a:rPr lang="en-US"/>
              <a:t>Other Secondary Outcomes</a:t>
            </a:r>
            <a:r>
              <a:rPr lang="en-US" altLang="en-US">
                <a:solidFill>
                  <a:srgbClr val="000000"/>
                </a:solidFill>
              </a:rPr>
              <a:t/>
            </a:r>
            <a:br>
              <a:rPr lang="en-US" altLang="en-US">
                <a:solidFill>
                  <a:srgbClr val="000000"/>
                </a:solidFill>
              </a:rPr>
            </a:br>
            <a:r>
              <a:rPr lang="en-US" altLang="en-US" sz="2400">
                <a:solidFill>
                  <a:srgbClr val="000000"/>
                </a:solidFill>
              </a:rPr>
              <a:t>Patients with Prior Revascularization According to Treatment Group</a:t>
            </a:r>
            <a:endParaRPr lang="en-US" alt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06867888"/>
              </p:ext>
            </p:extLst>
          </p:nvPr>
        </p:nvGraphicFramePr>
        <p:xfrm>
          <a:off x="969264" y="1574800"/>
          <a:ext cx="10134601" cy="3876040"/>
        </p:xfrm>
        <a:graphic>
          <a:graphicData uri="http://schemas.openxmlformats.org/drawingml/2006/table">
            <a:tbl>
              <a:tblPr firstRow="1" bandRow="1">
                <a:tableStyleId>{616DA210-FB5B-4158-B5E0-FEB733F419BA}</a:tableStyleId>
              </a:tblPr>
              <a:tblGrid>
                <a:gridCol w="4419600">
                  <a:extLst>
                    <a:ext uri="{9D8B030D-6E8A-4147-A177-3AD203B41FA5}">
                      <a16:colId xmlns:a16="http://schemas.microsoft.com/office/drawing/2014/main" xmlns="" val="20000"/>
                    </a:ext>
                  </a:extLst>
                </a:gridCol>
                <a:gridCol w="1371600">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gridCol w="1828800">
                  <a:extLst>
                    <a:ext uri="{9D8B030D-6E8A-4147-A177-3AD203B41FA5}">
                      <a16:colId xmlns:a16="http://schemas.microsoft.com/office/drawing/2014/main" xmlns="" val="20003"/>
                    </a:ext>
                  </a:extLst>
                </a:gridCol>
                <a:gridCol w="990601">
                  <a:extLst>
                    <a:ext uri="{9D8B030D-6E8A-4147-A177-3AD203B41FA5}">
                      <a16:colId xmlns:a16="http://schemas.microsoft.com/office/drawing/2014/main" xmlns="" val="20004"/>
                    </a:ext>
                  </a:extLst>
                </a:gridCol>
              </a:tblGrid>
              <a:tr h="685800">
                <a:tc>
                  <a:txBody>
                    <a:bodyPr/>
                    <a:lstStyle/>
                    <a:p>
                      <a:pPr>
                        <a:lnSpc>
                          <a:spcPts val="2200"/>
                        </a:lnSpc>
                      </a:pPr>
                      <a:endParaRPr lang="en-US" sz="1800">
                        <a:solidFill>
                          <a:schemeClr val="bg2"/>
                        </a:solidFill>
                        <a:latin typeface="+mn-lt"/>
                      </a:endParaRPr>
                    </a:p>
                  </a:txBody>
                  <a:tcPr marL="95612" marR="95612" marT="0" marB="0" anchor="ctr">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algn="ctr">
                        <a:lnSpc>
                          <a:spcPts val="2200"/>
                        </a:lnSpc>
                        <a:spcBef>
                          <a:spcPts val="0"/>
                        </a:spcBef>
                        <a:spcAft>
                          <a:spcPts val="0"/>
                        </a:spcAft>
                      </a:pPr>
                      <a:r>
                        <a:rPr lang="en-US" sz="1800">
                          <a:solidFill>
                            <a:schemeClr val="bg2"/>
                          </a:solidFill>
                          <a:effectLst/>
                          <a:latin typeface="+mn-lt"/>
                        </a:rPr>
                        <a:t>Ticagrelor </a:t>
                      </a:r>
                      <a:r>
                        <a:rPr lang="en-US" sz="1800" b="0">
                          <a:solidFill>
                            <a:schemeClr val="bg2"/>
                          </a:solidFill>
                          <a:effectLst/>
                          <a:latin typeface="+mn-lt"/>
                        </a:rPr>
                        <a:t>(N=3923)</a:t>
                      </a:r>
                      <a:endParaRPr lang="en-US" sz="1800" b="0">
                        <a:solidFill>
                          <a:schemeClr val="bg2"/>
                        </a:solidFill>
                        <a:effectLst/>
                        <a:latin typeface="+mn-lt"/>
                        <a:ea typeface="Calibri" charset="0"/>
                        <a:cs typeface="Times New Roman" charset="0"/>
                      </a:endParaRPr>
                    </a:p>
                  </a:txBody>
                  <a:tcPr marL="95612" marR="95612"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algn="ctr">
                        <a:lnSpc>
                          <a:spcPts val="2200"/>
                        </a:lnSpc>
                        <a:spcBef>
                          <a:spcPts val="0"/>
                        </a:spcBef>
                        <a:spcAft>
                          <a:spcPts val="0"/>
                        </a:spcAft>
                      </a:pPr>
                      <a:r>
                        <a:rPr lang="en-US" sz="1800">
                          <a:solidFill>
                            <a:schemeClr val="bg2"/>
                          </a:solidFill>
                          <a:effectLst/>
                          <a:latin typeface="+mn-lt"/>
                        </a:rPr>
                        <a:t>Clopidogrel </a:t>
                      </a:r>
                      <a:br>
                        <a:rPr lang="en-US" sz="1800">
                          <a:solidFill>
                            <a:schemeClr val="bg2"/>
                          </a:solidFill>
                          <a:effectLst/>
                          <a:latin typeface="+mn-lt"/>
                        </a:rPr>
                      </a:br>
                      <a:r>
                        <a:rPr lang="en-US" sz="1800" b="0">
                          <a:solidFill>
                            <a:schemeClr val="bg2"/>
                          </a:solidFill>
                          <a:effectLst/>
                          <a:latin typeface="+mn-lt"/>
                        </a:rPr>
                        <a:t>(N=3952)</a:t>
                      </a:r>
                      <a:endParaRPr lang="en-US" sz="1800" b="0">
                        <a:solidFill>
                          <a:schemeClr val="bg2"/>
                        </a:solidFill>
                        <a:effectLst/>
                        <a:latin typeface="+mn-lt"/>
                        <a:ea typeface="Calibri" charset="0"/>
                        <a:cs typeface="Times New Roman" charset="0"/>
                      </a:endParaRPr>
                    </a:p>
                  </a:txBody>
                  <a:tcPr marL="95612" marR="95612"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algn="ctr">
                        <a:lnSpc>
                          <a:spcPts val="2200"/>
                        </a:lnSpc>
                        <a:spcBef>
                          <a:spcPts val="0"/>
                        </a:spcBef>
                        <a:spcAft>
                          <a:spcPts val="0"/>
                        </a:spcAft>
                      </a:pPr>
                      <a:r>
                        <a:rPr lang="en-US" sz="1800" b="1">
                          <a:solidFill>
                            <a:schemeClr val="bg2"/>
                          </a:solidFill>
                          <a:effectLst/>
                          <a:latin typeface="+mn-lt"/>
                          <a:ea typeface="Calibri" charset="0"/>
                          <a:cs typeface="Times New Roman" charset="0"/>
                        </a:rPr>
                        <a:t>HR </a:t>
                      </a:r>
                      <a:br>
                        <a:rPr lang="en-US" sz="1800" b="1">
                          <a:solidFill>
                            <a:schemeClr val="bg2"/>
                          </a:solidFill>
                          <a:effectLst/>
                          <a:latin typeface="+mn-lt"/>
                          <a:ea typeface="Calibri" charset="0"/>
                          <a:cs typeface="Times New Roman" charset="0"/>
                        </a:rPr>
                      </a:br>
                      <a:r>
                        <a:rPr lang="en-US" sz="1800" b="0">
                          <a:solidFill>
                            <a:schemeClr val="bg2"/>
                          </a:solidFill>
                          <a:effectLst/>
                          <a:latin typeface="+mn-lt"/>
                          <a:ea typeface="Calibri" charset="0"/>
                          <a:cs typeface="Times New Roman" charset="0"/>
                        </a:rPr>
                        <a:t>(95% CI)</a:t>
                      </a:r>
                      <a:endParaRPr lang="en-US" sz="1800" b="1">
                        <a:solidFill>
                          <a:schemeClr val="bg2"/>
                        </a:solidFill>
                        <a:effectLst/>
                        <a:latin typeface="+mn-lt"/>
                        <a:ea typeface="Calibri" charset="0"/>
                        <a:cs typeface="Times New Roman" charset="0"/>
                      </a:endParaRPr>
                    </a:p>
                  </a:txBody>
                  <a:tcPr marL="95612" marR="95612"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algn="ctr">
                        <a:lnSpc>
                          <a:spcPts val="2200"/>
                        </a:lnSpc>
                        <a:spcBef>
                          <a:spcPts val="0"/>
                        </a:spcBef>
                        <a:spcAft>
                          <a:spcPts val="0"/>
                        </a:spcAft>
                      </a:pPr>
                      <a:r>
                        <a:rPr lang="en-US" sz="1800" b="1">
                          <a:solidFill>
                            <a:schemeClr val="bg2"/>
                          </a:solidFill>
                          <a:effectLst/>
                          <a:latin typeface="+mn-lt"/>
                          <a:ea typeface="Calibri" charset="0"/>
                          <a:cs typeface="Times New Roman" charset="0"/>
                        </a:rPr>
                        <a:t>P </a:t>
                      </a:r>
                      <a:br>
                        <a:rPr lang="en-US" sz="1800" b="1">
                          <a:solidFill>
                            <a:schemeClr val="bg2"/>
                          </a:solidFill>
                          <a:effectLst/>
                          <a:latin typeface="+mn-lt"/>
                          <a:ea typeface="Calibri" charset="0"/>
                          <a:cs typeface="Times New Roman" charset="0"/>
                        </a:rPr>
                      </a:br>
                      <a:r>
                        <a:rPr lang="en-US" sz="1800" b="1">
                          <a:solidFill>
                            <a:schemeClr val="bg2"/>
                          </a:solidFill>
                          <a:effectLst/>
                          <a:latin typeface="+mn-lt"/>
                          <a:ea typeface="Calibri" charset="0"/>
                          <a:cs typeface="Times New Roman" charset="0"/>
                        </a:rPr>
                        <a:t>Value</a:t>
                      </a:r>
                    </a:p>
                  </a:txBody>
                  <a:tcPr marL="95612" marR="95612" marT="0" marB="0" anchor="ctr">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xmlns="" val="10000"/>
                  </a:ext>
                </a:extLst>
              </a:tr>
              <a:tr h="365760">
                <a:tc>
                  <a:txBody>
                    <a:bodyPr/>
                    <a:lstStyle/>
                    <a:p>
                      <a:pPr marL="0" marR="0">
                        <a:lnSpc>
                          <a:spcPts val="2200"/>
                        </a:lnSpc>
                        <a:spcBef>
                          <a:spcPts val="0"/>
                        </a:spcBef>
                        <a:spcAft>
                          <a:spcPts val="0"/>
                        </a:spcAft>
                      </a:pPr>
                      <a:r>
                        <a:rPr lang="en-US" sz="1800" b="1" dirty="0">
                          <a:solidFill>
                            <a:schemeClr val="bg1"/>
                          </a:solidFill>
                          <a:effectLst/>
                          <a:latin typeface="Calibri" charset="0"/>
                          <a:ea typeface="Calibri" charset="0"/>
                          <a:cs typeface="Arial" charset="0"/>
                        </a:rPr>
                        <a:t>All-cause mortality</a:t>
                      </a:r>
                      <a:r>
                        <a:rPr lang="en-US" sz="1800" b="0" dirty="0">
                          <a:solidFill>
                            <a:schemeClr val="bg1"/>
                          </a:solidFill>
                          <a:effectLst/>
                          <a:latin typeface="Calibri" charset="0"/>
                          <a:ea typeface="Calibri" charset="0"/>
                          <a:cs typeface="Arial" charset="0"/>
                        </a:rPr>
                        <a:t>, no. (%)</a:t>
                      </a:r>
                      <a:endParaRPr lang="en-US" sz="1800" b="0" dirty="0">
                        <a:solidFill>
                          <a:schemeClr val="bg1"/>
                        </a:solidFill>
                        <a:effectLst/>
                        <a:latin typeface="Calibri" charset="0"/>
                        <a:ea typeface="Calibri" charset="0"/>
                        <a:cs typeface="Times New Roman" charset="0"/>
                      </a:endParaRPr>
                    </a:p>
                  </a:txBody>
                  <a:tcPr marT="91440" marB="91440" anchor="ctr">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ts val="2000"/>
                        </a:lnSpc>
                        <a:spcBef>
                          <a:spcPts val="0"/>
                        </a:spcBef>
                        <a:spcAft>
                          <a:spcPts val="0"/>
                        </a:spcAft>
                      </a:pPr>
                      <a:r>
                        <a:rPr lang="en-US" sz="1800">
                          <a:solidFill>
                            <a:srgbClr val="000000"/>
                          </a:solidFill>
                          <a:effectLst/>
                          <a:latin typeface="Calibri" charset="0"/>
                          <a:ea typeface="Calibri" charset="0"/>
                          <a:cs typeface="Arial" charset="0"/>
                        </a:rPr>
                        <a:t>359 (9.2)</a:t>
                      </a:r>
                      <a:endParaRPr lang="en-US" sz="1800">
                        <a:effectLst/>
                        <a:latin typeface="Calibri" charset="0"/>
                        <a:ea typeface="Calibri" charset="0"/>
                        <a:cs typeface="Times New Roman" charset="0"/>
                      </a:endParaRPr>
                    </a:p>
                  </a:txBody>
                  <a:tcPr marL="25400" marR="254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ts val="2000"/>
                        </a:lnSpc>
                        <a:spcBef>
                          <a:spcPts val="0"/>
                        </a:spcBef>
                        <a:spcAft>
                          <a:spcPts val="0"/>
                        </a:spcAft>
                      </a:pPr>
                      <a:r>
                        <a:rPr lang="en-US" sz="1800">
                          <a:solidFill>
                            <a:srgbClr val="000000"/>
                          </a:solidFill>
                          <a:effectLst/>
                          <a:latin typeface="Calibri" charset="0"/>
                          <a:ea typeface="Calibri" charset="0"/>
                          <a:cs typeface="Arial" charset="0"/>
                        </a:rPr>
                        <a:t>364 (9.2)</a:t>
                      </a:r>
                      <a:endParaRPr lang="en-US" sz="1800">
                        <a:effectLst/>
                        <a:latin typeface="Calibri" charset="0"/>
                        <a:ea typeface="Calibri" charset="0"/>
                        <a:cs typeface="Times New Roman" charset="0"/>
                      </a:endParaRPr>
                    </a:p>
                  </a:txBody>
                  <a:tcPr marL="25400" marR="254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ts val="2000"/>
                        </a:lnSpc>
                        <a:spcBef>
                          <a:spcPts val="0"/>
                        </a:spcBef>
                        <a:spcAft>
                          <a:spcPts val="0"/>
                        </a:spcAft>
                      </a:pPr>
                      <a:r>
                        <a:rPr lang="en-US" sz="1800">
                          <a:solidFill>
                            <a:srgbClr val="000000"/>
                          </a:solidFill>
                          <a:effectLst/>
                          <a:latin typeface="Calibri" charset="0"/>
                          <a:ea typeface="Calibri" charset="0"/>
                          <a:cs typeface="Arial" charset="0"/>
                        </a:rPr>
                        <a:t>0.99 (0.86–1.15)</a:t>
                      </a:r>
                      <a:endParaRPr lang="en-US" sz="1800">
                        <a:effectLst/>
                        <a:latin typeface="Calibri" charset="0"/>
                        <a:ea typeface="Calibri" charset="0"/>
                        <a:cs typeface="Times New Roman" charset="0"/>
                      </a:endParaRPr>
                    </a:p>
                  </a:txBody>
                  <a:tcPr marL="25400" marR="254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ts val="2000"/>
                        </a:lnSpc>
                        <a:spcBef>
                          <a:spcPts val="0"/>
                        </a:spcBef>
                        <a:spcAft>
                          <a:spcPts val="0"/>
                        </a:spcAft>
                      </a:pPr>
                      <a:r>
                        <a:rPr lang="en-US" sz="1800">
                          <a:solidFill>
                            <a:srgbClr val="000000"/>
                          </a:solidFill>
                          <a:effectLst/>
                          <a:latin typeface="Calibri" charset="0"/>
                          <a:ea typeface="Calibri" charset="0"/>
                          <a:cs typeface="Arial" charset="0"/>
                        </a:rPr>
                        <a:t>0.925</a:t>
                      </a:r>
                      <a:endParaRPr lang="en-US" sz="1800">
                        <a:effectLst/>
                        <a:latin typeface="Calibri" charset="0"/>
                        <a:ea typeface="Calibri" charset="0"/>
                        <a:cs typeface="Times New Roman" charset="0"/>
                      </a:endParaRPr>
                    </a:p>
                  </a:txBody>
                  <a:tcPr marL="25400" marR="25400" marT="0" marB="0" anchor="ctr">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1"/>
                  </a:ext>
                </a:extLst>
              </a:tr>
              <a:tr h="782320">
                <a:tc>
                  <a:txBody>
                    <a:bodyPr/>
                    <a:lstStyle/>
                    <a:p>
                      <a:pPr marL="0" marR="0">
                        <a:lnSpc>
                          <a:spcPts val="2200"/>
                        </a:lnSpc>
                        <a:spcBef>
                          <a:spcPts val="0"/>
                        </a:spcBef>
                        <a:spcAft>
                          <a:spcPts val="0"/>
                        </a:spcAft>
                      </a:pPr>
                      <a:r>
                        <a:rPr lang="en-US" sz="1800" b="1" dirty="0">
                          <a:solidFill>
                            <a:schemeClr val="bg1"/>
                          </a:solidFill>
                          <a:effectLst/>
                          <a:latin typeface="Calibri" charset="0"/>
                          <a:ea typeface="Calibri" charset="0"/>
                          <a:cs typeface="Arial" charset="0"/>
                        </a:rPr>
                        <a:t>Composite of CV death, MI, all-cause stroke</a:t>
                      </a:r>
                      <a:r>
                        <a:rPr lang="en-US" sz="1800" dirty="0">
                          <a:solidFill>
                            <a:schemeClr val="bg1"/>
                          </a:solidFill>
                          <a:effectLst/>
                          <a:latin typeface="Calibri" charset="0"/>
                          <a:ea typeface="Calibri" charset="0"/>
                          <a:cs typeface="Arial" charset="0"/>
                        </a:rPr>
                        <a:t> </a:t>
                      </a:r>
                      <a:r>
                        <a:rPr lang="en-US" sz="1600" i="1" dirty="0">
                          <a:solidFill>
                            <a:schemeClr val="bg1"/>
                          </a:solidFill>
                          <a:effectLst/>
                          <a:latin typeface="Calibri" charset="0"/>
                          <a:ea typeface="Calibri" charset="0"/>
                          <a:cs typeface="Arial" charset="0"/>
                        </a:rPr>
                        <a:t>(ischemic or hemorrhagic)</a:t>
                      </a:r>
                      <a:r>
                        <a:rPr lang="en-US" sz="1600" b="0" i="1" dirty="0">
                          <a:solidFill>
                            <a:schemeClr val="bg1"/>
                          </a:solidFill>
                          <a:effectLst/>
                          <a:latin typeface="Calibri" charset="0"/>
                          <a:ea typeface="Calibri" charset="0"/>
                          <a:cs typeface="Arial" charset="0"/>
                        </a:rPr>
                        <a:t>, </a:t>
                      </a:r>
                      <a:r>
                        <a:rPr lang="en-US" sz="1800" b="0" dirty="0">
                          <a:solidFill>
                            <a:schemeClr val="bg1"/>
                          </a:solidFill>
                          <a:effectLst/>
                          <a:latin typeface="Calibri" charset="0"/>
                          <a:ea typeface="Calibri" charset="0"/>
                          <a:cs typeface="Arial" charset="0"/>
                        </a:rPr>
                        <a:t>no. (%)</a:t>
                      </a:r>
                      <a:endParaRPr lang="en-US" sz="1800" dirty="0">
                        <a:solidFill>
                          <a:schemeClr val="bg1"/>
                        </a:solidFill>
                        <a:effectLst/>
                        <a:latin typeface="Calibri" charset="0"/>
                        <a:ea typeface="Calibri" charset="0"/>
                        <a:cs typeface="Times New Roman" charset="0"/>
                      </a:endParaRPr>
                    </a:p>
                  </a:txBody>
                  <a:tcPr marT="91440" marB="91440" anchor="ctr">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ts val="2000"/>
                        </a:lnSpc>
                        <a:spcBef>
                          <a:spcPts val="0"/>
                        </a:spcBef>
                        <a:spcAft>
                          <a:spcPts val="0"/>
                        </a:spcAft>
                      </a:pPr>
                      <a:r>
                        <a:rPr lang="en-US" sz="1800">
                          <a:solidFill>
                            <a:srgbClr val="000000"/>
                          </a:solidFill>
                          <a:effectLst/>
                          <a:latin typeface="Calibri" charset="0"/>
                          <a:ea typeface="Calibri" charset="0"/>
                          <a:cs typeface="Arial" charset="0"/>
                        </a:rPr>
                        <a:t>456 (11.6)</a:t>
                      </a:r>
                      <a:endParaRPr lang="en-US" sz="1800">
                        <a:effectLst/>
                        <a:latin typeface="Calibri" charset="0"/>
                        <a:ea typeface="Calibri" charset="0"/>
                        <a:cs typeface="Times New Roman" charset="0"/>
                      </a:endParaRPr>
                    </a:p>
                  </a:txBody>
                  <a:tcPr marL="25400" marR="254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ts val="2000"/>
                        </a:lnSpc>
                        <a:spcBef>
                          <a:spcPts val="0"/>
                        </a:spcBef>
                        <a:spcAft>
                          <a:spcPts val="0"/>
                        </a:spcAft>
                      </a:pPr>
                      <a:r>
                        <a:rPr lang="en-US" sz="1800">
                          <a:solidFill>
                            <a:srgbClr val="000000"/>
                          </a:solidFill>
                          <a:effectLst/>
                          <a:latin typeface="Calibri" charset="0"/>
                          <a:ea typeface="Calibri" charset="0"/>
                          <a:cs typeface="Arial" charset="0"/>
                        </a:rPr>
                        <a:t>461 (11.7)</a:t>
                      </a:r>
                      <a:endParaRPr lang="en-US" sz="1800">
                        <a:effectLst/>
                        <a:latin typeface="Calibri" charset="0"/>
                        <a:ea typeface="Calibri" charset="0"/>
                        <a:cs typeface="Times New Roman" charset="0"/>
                      </a:endParaRPr>
                    </a:p>
                  </a:txBody>
                  <a:tcPr marL="25400" marR="254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ts val="2000"/>
                        </a:lnSpc>
                        <a:spcBef>
                          <a:spcPts val="0"/>
                        </a:spcBef>
                        <a:spcAft>
                          <a:spcPts val="0"/>
                        </a:spcAft>
                      </a:pPr>
                      <a:r>
                        <a:rPr lang="en-US" sz="1800">
                          <a:solidFill>
                            <a:srgbClr val="000000"/>
                          </a:solidFill>
                          <a:effectLst/>
                          <a:latin typeface="Calibri" charset="0"/>
                          <a:ea typeface="Calibri" charset="0"/>
                          <a:cs typeface="Arial" charset="0"/>
                        </a:rPr>
                        <a:t>1.00 (0.88–1.14)</a:t>
                      </a:r>
                      <a:endParaRPr lang="en-US" sz="1800">
                        <a:effectLst/>
                        <a:latin typeface="Calibri" charset="0"/>
                        <a:ea typeface="Calibri" charset="0"/>
                        <a:cs typeface="Times New Roman" charset="0"/>
                      </a:endParaRPr>
                    </a:p>
                  </a:txBody>
                  <a:tcPr marL="25400" marR="254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ts val="2000"/>
                        </a:lnSpc>
                        <a:spcBef>
                          <a:spcPts val="0"/>
                        </a:spcBef>
                        <a:spcAft>
                          <a:spcPts val="0"/>
                        </a:spcAft>
                      </a:pPr>
                      <a:r>
                        <a:rPr lang="en-US" sz="1800">
                          <a:solidFill>
                            <a:srgbClr val="000000"/>
                          </a:solidFill>
                          <a:effectLst/>
                          <a:latin typeface="Calibri" charset="0"/>
                          <a:ea typeface="Calibri" charset="0"/>
                          <a:cs typeface="Arial" charset="0"/>
                        </a:rPr>
                        <a:t>0.970</a:t>
                      </a:r>
                      <a:endParaRPr lang="en-US" sz="1800">
                        <a:effectLst/>
                        <a:latin typeface="Calibri" charset="0"/>
                        <a:ea typeface="Calibri" charset="0"/>
                        <a:cs typeface="Times New Roman" charset="0"/>
                      </a:endParaRPr>
                    </a:p>
                  </a:txBody>
                  <a:tcPr marL="25400" marR="25400" marT="0" marB="0" anchor="ctr">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2"/>
                  </a:ext>
                </a:extLst>
              </a:tr>
              <a:tr h="365760">
                <a:tc>
                  <a:txBody>
                    <a:bodyPr/>
                    <a:lstStyle/>
                    <a:p>
                      <a:pPr marL="0" marR="0">
                        <a:lnSpc>
                          <a:spcPts val="2200"/>
                        </a:lnSpc>
                        <a:spcBef>
                          <a:spcPts val="0"/>
                        </a:spcBef>
                        <a:spcAft>
                          <a:spcPts val="0"/>
                        </a:spcAft>
                      </a:pPr>
                      <a:r>
                        <a:rPr lang="en-US" sz="1800" b="1" dirty="0">
                          <a:solidFill>
                            <a:schemeClr val="bg1"/>
                          </a:solidFill>
                          <a:effectLst/>
                          <a:latin typeface="Calibri" charset="0"/>
                          <a:ea typeface="Calibri" charset="0"/>
                          <a:cs typeface="Arial" charset="0"/>
                        </a:rPr>
                        <a:t>Hospitalization for ALI</a:t>
                      </a:r>
                      <a:r>
                        <a:rPr lang="en-US" sz="1800" b="0" dirty="0">
                          <a:solidFill>
                            <a:schemeClr val="bg1"/>
                          </a:solidFill>
                          <a:effectLst/>
                          <a:latin typeface="Calibri" charset="0"/>
                          <a:ea typeface="Calibri" charset="0"/>
                          <a:cs typeface="Arial" charset="0"/>
                        </a:rPr>
                        <a:t>, no. (%)</a:t>
                      </a:r>
                      <a:endParaRPr lang="en-US" sz="1800" b="1" dirty="0">
                        <a:solidFill>
                          <a:schemeClr val="bg1"/>
                        </a:solidFill>
                        <a:effectLst/>
                        <a:latin typeface="Calibri" charset="0"/>
                        <a:ea typeface="Calibri" charset="0"/>
                        <a:cs typeface="Times New Roman" charset="0"/>
                      </a:endParaRPr>
                    </a:p>
                  </a:txBody>
                  <a:tcPr marT="91440" marB="91440" anchor="ctr">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ts val="2000"/>
                        </a:lnSpc>
                        <a:spcBef>
                          <a:spcPts val="0"/>
                        </a:spcBef>
                        <a:spcAft>
                          <a:spcPts val="0"/>
                        </a:spcAft>
                      </a:pPr>
                      <a:r>
                        <a:rPr lang="en-US" sz="1800" dirty="0">
                          <a:solidFill>
                            <a:srgbClr val="000000"/>
                          </a:solidFill>
                          <a:effectLst/>
                          <a:latin typeface="Calibri" charset="0"/>
                          <a:ea typeface="Calibri" charset="0"/>
                          <a:cs typeface="Arial" charset="0"/>
                        </a:rPr>
                        <a:t>99 (2.5)</a:t>
                      </a:r>
                      <a:endParaRPr lang="en-US" sz="1800" dirty="0">
                        <a:effectLst/>
                        <a:latin typeface="Calibri" charset="0"/>
                        <a:ea typeface="Calibri" charset="0"/>
                        <a:cs typeface="Times New Roman" charset="0"/>
                      </a:endParaRPr>
                    </a:p>
                  </a:txBody>
                  <a:tcPr marL="25400" marR="254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ts val="2000"/>
                        </a:lnSpc>
                        <a:spcBef>
                          <a:spcPts val="0"/>
                        </a:spcBef>
                        <a:spcAft>
                          <a:spcPts val="0"/>
                        </a:spcAft>
                      </a:pPr>
                      <a:r>
                        <a:rPr lang="en-US" sz="1800">
                          <a:solidFill>
                            <a:srgbClr val="000000"/>
                          </a:solidFill>
                          <a:effectLst/>
                          <a:latin typeface="Calibri" charset="0"/>
                          <a:ea typeface="Calibri" charset="0"/>
                          <a:cs typeface="Arial" charset="0"/>
                        </a:rPr>
                        <a:t>97 (2.5)</a:t>
                      </a:r>
                      <a:endParaRPr lang="en-US" sz="1800">
                        <a:effectLst/>
                        <a:latin typeface="Calibri" charset="0"/>
                        <a:ea typeface="Calibri" charset="0"/>
                        <a:cs typeface="Times New Roman" charset="0"/>
                      </a:endParaRPr>
                    </a:p>
                  </a:txBody>
                  <a:tcPr marL="25400" marR="254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ts val="2000"/>
                        </a:lnSpc>
                        <a:spcBef>
                          <a:spcPts val="0"/>
                        </a:spcBef>
                        <a:spcAft>
                          <a:spcPts val="0"/>
                        </a:spcAft>
                      </a:pPr>
                      <a:r>
                        <a:rPr lang="en-US" sz="1800">
                          <a:solidFill>
                            <a:srgbClr val="000000"/>
                          </a:solidFill>
                          <a:effectLst/>
                          <a:latin typeface="Calibri" charset="0"/>
                          <a:ea typeface="Calibri" charset="0"/>
                          <a:cs typeface="Arial" charset="0"/>
                        </a:rPr>
                        <a:t>1.03 (0.78–1.36)</a:t>
                      </a:r>
                      <a:endParaRPr lang="en-US" sz="1800">
                        <a:effectLst/>
                        <a:latin typeface="Calibri" charset="0"/>
                        <a:ea typeface="Calibri" charset="0"/>
                        <a:cs typeface="Times New Roman" charset="0"/>
                      </a:endParaRPr>
                    </a:p>
                  </a:txBody>
                  <a:tcPr marL="25400" marR="254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ts val="2000"/>
                        </a:lnSpc>
                        <a:spcBef>
                          <a:spcPts val="0"/>
                        </a:spcBef>
                        <a:spcAft>
                          <a:spcPts val="0"/>
                        </a:spcAft>
                      </a:pPr>
                      <a:r>
                        <a:rPr lang="en-US" sz="1800">
                          <a:solidFill>
                            <a:srgbClr val="000000"/>
                          </a:solidFill>
                          <a:effectLst/>
                          <a:latin typeface="Calibri" charset="0"/>
                          <a:ea typeface="Calibri" charset="0"/>
                          <a:cs typeface="Arial" charset="0"/>
                        </a:rPr>
                        <a:t>0.835</a:t>
                      </a:r>
                      <a:endParaRPr lang="en-US" sz="1800">
                        <a:effectLst/>
                        <a:latin typeface="Calibri" charset="0"/>
                        <a:ea typeface="Calibri" charset="0"/>
                        <a:cs typeface="Times New Roman" charset="0"/>
                      </a:endParaRPr>
                    </a:p>
                  </a:txBody>
                  <a:tcPr marL="25400" marR="25400" marT="0" marB="0" anchor="ctr">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3"/>
                  </a:ext>
                </a:extLst>
              </a:tr>
              <a:tr h="365760">
                <a:tc>
                  <a:txBody>
                    <a:bodyPr/>
                    <a:lstStyle/>
                    <a:p>
                      <a:pPr marL="0" marR="0">
                        <a:lnSpc>
                          <a:spcPts val="2200"/>
                        </a:lnSpc>
                        <a:spcBef>
                          <a:spcPts val="0"/>
                        </a:spcBef>
                        <a:spcAft>
                          <a:spcPts val="0"/>
                        </a:spcAft>
                      </a:pPr>
                      <a:r>
                        <a:rPr lang="en-US" sz="1800" b="1" dirty="0">
                          <a:solidFill>
                            <a:schemeClr val="bg1"/>
                          </a:solidFill>
                          <a:effectLst/>
                          <a:latin typeface="Calibri" charset="0"/>
                          <a:ea typeface="Calibri" charset="0"/>
                          <a:cs typeface="Arial" charset="0"/>
                        </a:rPr>
                        <a:t>Lower extremity revascularization</a:t>
                      </a:r>
                      <a:r>
                        <a:rPr lang="en-US" sz="1800" b="0" dirty="0">
                          <a:solidFill>
                            <a:schemeClr val="bg1"/>
                          </a:solidFill>
                          <a:effectLst/>
                          <a:latin typeface="Calibri" charset="0"/>
                          <a:ea typeface="Calibri" charset="0"/>
                          <a:cs typeface="Arial" charset="0"/>
                        </a:rPr>
                        <a:t>, no. (%)</a:t>
                      </a:r>
                      <a:endParaRPr lang="en-US" sz="1800" b="1" dirty="0">
                        <a:solidFill>
                          <a:schemeClr val="bg1"/>
                        </a:solidFill>
                        <a:effectLst/>
                        <a:latin typeface="Calibri" charset="0"/>
                        <a:ea typeface="Calibri" charset="0"/>
                        <a:cs typeface="Times New Roman" charset="0"/>
                      </a:endParaRPr>
                    </a:p>
                  </a:txBody>
                  <a:tcPr marT="91440" marB="91440" anchor="ctr">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ts val="2000"/>
                        </a:lnSpc>
                        <a:spcBef>
                          <a:spcPts val="0"/>
                        </a:spcBef>
                        <a:spcAft>
                          <a:spcPts val="0"/>
                        </a:spcAft>
                      </a:pPr>
                      <a:r>
                        <a:rPr lang="en-US" sz="1800" dirty="0">
                          <a:solidFill>
                            <a:srgbClr val="000000"/>
                          </a:solidFill>
                          <a:effectLst/>
                          <a:latin typeface="Calibri" charset="0"/>
                          <a:ea typeface="Calibri" charset="0"/>
                          <a:cs typeface="Arial" charset="0"/>
                        </a:rPr>
                        <a:t>654 (16.7)</a:t>
                      </a:r>
                      <a:endParaRPr lang="en-US" sz="1800" dirty="0">
                        <a:effectLst/>
                        <a:latin typeface="Calibri" charset="0"/>
                        <a:ea typeface="Calibri" charset="0"/>
                        <a:cs typeface="Times New Roman" charset="0"/>
                      </a:endParaRPr>
                    </a:p>
                  </a:txBody>
                  <a:tcPr marL="25400" marR="254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ts val="2000"/>
                        </a:lnSpc>
                        <a:spcBef>
                          <a:spcPts val="0"/>
                        </a:spcBef>
                        <a:spcAft>
                          <a:spcPts val="0"/>
                        </a:spcAft>
                      </a:pPr>
                      <a:r>
                        <a:rPr lang="en-US" sz="1800" dirty="0">
                          <a:solidFill>
                            <a:srgbClr val="000000"/>
                          </a:solidFill>
                          <a:effectLst/>
                          <a:latin typeface="Calibri" charset="0"/>
                          <a:ea typeface="Calibri" charset="0"/>
                          <a:cs typeface="Arial" charset="0"/>
                        </a:rPr>
                        <a:t>680 (17.2)</a:t>
                      </a:r>
                      <a:endParaRPr lang="en-US" sz="1800" dirty="0">
                        <a:effectLst/>
                        <a:latin typeface="Calibri" charset="0"/>
                        <a:ea typeface="Calibri" charset="0"/>
                        <a:cs typeface="Times New Roman" charset="0"/>
                      </a:endParaRPr>
                    </a:p>
                  </a:txBody>
                  <a:tcPr marL="25400" marR="254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ts val="2000"/>
                        </a:lnSpc>
                        <a:spcBef>
                          <a:spcPts val="0"/>
                        </a:spcBef>
                        <a:spcAft>
                          <a:spcPts val="0"/>
                        </a:spcAft>
                      </a:pPr>
                      <a:r>
                        <a:rPr lang="en-US" sz="1800">
                          <a:solidFill>
                            <a:srgbClr val="000000"/>
                          </a:solidFill>
                          <a:effectLst/>
                          <a:latin typeface="Calibri" charset="0"/>
                          <a:ea typeface="Calibri" charset="0"/>
                          <a:cs typeface="Arial" charset="0"/>
                        </a:rPr>
                        <a:t>0.97 (0.87–1.07)</a:t>
                      </a:r>
                      <a:endParaRPr lang="en-US" sz="1800">
                        <a:effectLst/>
                        <a:latin typeface="Calibri" charset="0"/>
                        <a:ea typeface="Calibri" charset="0"/>
                        <a:cs typeface="Times New Roman" charset="0"/>
                      </a:endParaRPr>
                    </a:p>
                  </a:txBody>
                  <a:tcPr marL="25400" marR="254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ts val="2000"/>
                        </a:lnSpc>
                        <a:spcBef>
                          <a:spcPts val="0"/>
                        </a:spcBef>
                        <a:spcAft>
                          <a:spcPts val="0"/>
                        </a:spcAft>
                      </a:pPr>
                      <a:r>
                        <a:rPr lang="en-US" sz="1800">
                          <a:solidFill>
                            <a:srgbClr val="000000"/>
                          </a:solidFill>
                          <a:effectLst/>
                          <a:latin typeface="Calibri" charset="0"/>
                          <a:ea typeface="Calibri" charset="0"/>
                          <a:cs typeface="Arial" charset="0"/>
                        </a:rPr>
                        <a:t>0.519</a:t>
                      </a:r>
                      <a:endParaRPr lang="en-US" sz="1800">
                        <a:effectLst/>
                        <a:latin typeface="Calibri" charset="0"/>
                        <a:ea typeface="Calibri" charset="0"/>
                        <a:cs typeface="Times New Roman" charset="0"/>
                      </a:endParaRPr>
                    </a:p>
                  </a:txBody>
                  <a:tcPr marL="25400" marR="25400" marT="0" marB="0" anchor="ctr">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4"/>
                  </a:ext>
                </a:extLst>
              </a:tr>
              <a:tr h="365760">
                <a:tc>
                  <a:txBody>
                    <a:bodyPr/>
                    <a:lstStyle/>
                    <a:p>
                      <a:pPr marL="0" marR="0">
                        <a:lnSpc>
                          <a:spcPts val="2200"/>
                        </a:lnSpc>
                        <a:spcBef>
                          <a:spcPts val="0"/>
                        </a:spcBef>
                        <a:spcAft>
                          <a:spcPts val="0"/>
                        </a:spcAft>
                      </a:pPr>
                      <a:r>
                        <a:rPr lang="en-US" sz="1800" b="1" dirty="0">
                          <a:solidFill>
                            <a:schemeClr val="bg1"/>
                          </a:solidFill>
                          <a:effectLst/>
                          <a:latin typeface="Calibri" charset="0"/>
                          <a:ea typeface="Calibri" charset="0"/>
                          <a:cs typeface="Arial" charset="0"/>
                        </a:rPr>
                        <a:t>Composite of all revascularizations </a:t>
                      </a:r>
                      <a:br>
                        <a:rPr lang="en-US" sz="1800" b="1" dirty="0">
                          <a:solidFill>
                            <a:schemeClr val="bg1"/>
                          </a:solidFill>
                          <a:effectLst/>
                          <a:latin typeface="Calibri" charset="0"/>
                          <a:ea typeface="Calibri" charset="0"/>
                          <a:cs typeface="Arial" charset="0"/>
                        </a:rPr>
                      </a:br>
                      <a:r>
                        <a:rPr lang="en-US" sz="1600" i="1" dirty="0">
                          <a:solidFill>
                            <a:schemeClr val="bg1"/>
                          </a:solidFill>
                          <a:effectLst/>
                          <a:latin typeface="Calibri" charset="0"/>
                          <a:ea typeface="Calibri" charset="0"/>
                          <a:cs typeface="Arial" charset="0"/>
                        </a:rPr>
                        <a:t>(coronary and peripheral [limb, mesenteric, renal, carotid, or other])</a:t>
                      </a:r>
                      <a:r>
                        <a:rPr lang="en-US" sz="1600" b="0" i="1" dirty="0">
                          <a:solidFill>
                            <a:schemeClr val="bg1"/>
                          </a:solidFill>
                          <a:effectLst/>
                          <a:latin typeface="Calibri" charset="0"/>
                          <a:ea typeface="Calibri" charset="0"/>
                          <a:cs typeface="Arial" charset="0"/>
                        </a:rPr>
                        <a:t>, </a:t>
                      </a:r>
                      <a:r>
                        <a:rPr lang="en-US" sz="1800" b="0" dirty="0">
                          <a:solidFill>
                            <a:schemeClr val="bg1"/>
                          </a:solidFill>
                          <a:effectLst/>
                          <a:latin typeface="Calibri" charset="0"/>
                          <a:ea typeface="Calibri" charset="0"/>
                          <a:cs typeface="Arial" charset="0"/>
                        </a:rPr>
                        <a:t>no. (%)</a:t>
                      </a:r>
                      <a:endParaRPr lang="en-US" sz="1800" dirty="0">
                        <a:solidFill>
                          <a:schemeClr val="bg1"/>
                        </a:solidFill>
                        <a:effectLst/>
                        <a:latin typeface="Calibri" charset="0"/>
                        <a:ea typeface="Calibri" charset="0"/>
                        <a:cs typeface="Times New Roman" charset="0"/>
                      </a:endParaRPr>
                    </a:p>
                  </a:txBody>
                  <a:tcPr marT="91440" marB="91440" anchor="ctr">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ts val="2000"/>
                        </a:lnSpc>
                        <a:spcBef>
                          <a:spcPts val="0"/>
                        </a:spcBef>
                        <a:spcAft>
                          <a:spcPts val="0"/>
                        </a:spcAft>
                      </a:pPr>
                      <a:r>
                        <a:rPr lang="en-US" sz="1800" dirty="0">
                          <a:solidFill>
                            <a:srgbClr val="000000"/>
                          </a:solidFill>
                          <a:effectLst/>
                          <a:latin typeface="Calibri" charset="0"/>
                          <a:ea typeface="Calibri" charset="0"/>
                          <a:cs typeface="Arial" charset="0"/>
                        </a:rPr>
                        <a:t>906 (23.1)</a:t>
                      </a:r>
                      <a:endParaRPr lang="en-US" sz="1800" dirty="0">
                        <a:effectLst/>
                        <a:latin typeface="Calibri" charset="0"/>
                        <a:ea typeface="Calibri" charset="0"/>
                        <a:cs typeface="Times New Roman" charset="0"/>
                      </a:endParaRPr>
                    </a:p>
                  </a:txBody>
                  <a:tcPr marL="25400" marR="254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ts val="2000"/>
                        </a:lnSpc>
                        <a:spcBef>
                          <a:spcPts val="0"/>
                        </a:spcBef>
                        <a:spcAft>
                          <a:spcPts val="0"/>
                        </a:spcAft>
                      </a:pPr>
                      <a:r>
                        <a:rPr lang="en-US" sz="1800" dirty="0">
                          <a:solidFill>
                            <a:srgbClr val="000000"/>
                          </a:solidFill>
                          <a:effectLst/>
                          <a:latin typeface="Calibri" charset="0"/>
                          <a:ea typeface="Calibri" charset="0"/>
                          <a:cs typeface="Arial" charset="0"/>
                        </a:rPr>
                        <a:t>914 (23.1)</a:t>
                      </a:r>
                      <a:endParaRPr lang="en-US" sz="1800" dirty="0">
                        <a:effectLst/>
                        <a:latin typeface="Calibri" charset="0"/>
                        <a:ea typeface="Calibri" charset="0"/>
                        <a:cs typeface="Times New Roman" charset="0"/>
                      </a:endParaRPr>
                    </a:p>
                  </a:txBody>
                  <a:tcPr marL="25400" marR="254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ts val="2000"/>
                        </a:lnSpc>
                        <a:spcBef>
                          <a:spcPts val="0"/>
                        </a:spcBef>
                        <a:spcAft>
                          <a:spcPts val="0"/>
                        </a:spcAft>
                      </a:pPr>
                      <a:r>
                        <a:rPr lang="en-US" sz="1800" dirty="0">
                          <a:solidFill>
                            <a:srgbClr val="000000"/>
                          </a:solidFill>
                          <a:effectLst/>
                          <a:latin typeface="Calibri" charset="0"/>
                          <a:ea typeface="Calibri" charset="0"/>
                          <a:cs typeface="Arial" charset="0"/>
                        </a:rPr>
                        <a:t>1.00 (0.91–1.09)</a:t>
                      </a:r>
                      <a:endParaRPr lang="en-US" sz="1800" dirty="0">
                        <a:effectLst/>
                        <a:latin typeface="Calibri" charset="0"/>
                        <a:ea typeface="Calibri" charset="0"/>
                        <a:cs typeface="Times New Roman" charset="0"/>
                      </a:endParaRPr>
                    </a:p>
                  </a:txBody>
                  <a:tcPr marL="25400" marR="254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ts val="2000"/>
                        </a:lnSpc>
                        <a:spcBef>
                          <a:spcPts val="0"/>
                        </a:spcBef>
                        <a:spcAft>
                          <a:spcPts val="0"/>
                        </a:spcAft>
                      </a:pPr>
                      <a:r>
                        <a:rPr lang="en-US" sz="1800" dirty="0">
                          <a:solidFill>
                            <a:srgbClr val="000000"/>
                          </a:solidFill>
                          <a:effectLst/>
                          <a:latin typeface="Calibri" charset="0"/>
                          <a:ea typeface="Calibri" charset="0"/>
                          <a:cs typeface="Arial" charset="0"/>
                        </a:rPr>
                        <a:t>0.929</a:t>
                      </a:r>
                      <a:endParaRPr lang="en-US" sz="1800" dirty="0">
                        <a:effectLst/>
                        <a:latin typeface="Calibri" charset="0"/>
                        <a:ea typeface="Calibri" charset="0"/>
                        <a:cs typeface="Times New Roman" charset="0"/>
                      </a:endParaRPr>
                    </a:p>
                  </a:txBody>
                  <a:tcPr marL="25400" marR="25400" marT="0" marB="0" anchor="ctr">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5"/>
                  </a:ext>
                </a:extLst>
              </a:tr>
            </a:tbl>
          </a:graphicData>
        </a:graphic>
      </p:graphicFrame>
      <p:sp>
        <p:nvSpPr>
          <p:cNvPr id="7" name="Rectangle 6"/>
          <p:cNvSpPr/>
          <p:nvPr/>
        </p:nvSpPr>
        <p:spPr>
          <a:xfrm>
            <a:off x="969264" y="5715000"/>
            <a:ext cx="10155936" cy="258532"/>
          </a:xfrm>
          <a:prstGeom prst="rect">
            <a:avLst/>
          </a:prstGeom>
        </p:spPr>
        <p:txBody>
          <a:bodyPr wrap="square" lIns="0" tIns="91440" rIns="0" bIns="0">
            <a:spAutoFit/>
          </a:bodyPr>
          <a:lstStyle/>
          <a:p>
            <a:pPr>
              <a:lnSpc>
                <a:spcPct val="90000"/>
              </a:lnSpc>
              <a:spcBef>
                <a:spcPts val="300"/>
              </a:spcBef>
            </a:pPr>
            <a:r>
              <a:rPr lang="en-US" sz="1200" b="0">
                <a:solidFill>
                  <a:srgbClr val="000000"/>
                </a:solidFill>
                <a:latin typeface="Calibri"/>
              </a:rPr>
              <a:t>ALI indicates acute limb ischemia; CI, confidence interval; CV, cardiovascular; HR, hazard ratio; MI, myocardial infarction.</a:t>
            </a:r>
          </a:p>
        </p:txBody>
      </p:sp>
      <p:sp>
        <p:nvSpPr>
          <p:cNvPr id="2" name="Textfeld 1"/>
          <p:cNvSpPr txBox="1"/>
          <p:nvPr/>
        </p:nvSpPr>
        <p:spPr>
          <a:xfrm>
            <a:off x="12676340" y="1828800"/>
            <a:ext cx="184731" cy="369332"/>
          </a:xfrm>
          <a:prstGeom prst="rect">
            <a:avLst/>
          </a:prstGeom>
          <a:solidFill>
            <a:schemeClr val="bg2"/>
          </a:solidFill>
        </p:spPr>
        <p:txBody>
          <a:bodyPr wrap="none" rtlCol="0">
            <a:spAutoFit/>
          </a:bodyPr>
          <a:lstStyle/>
          <a:p>
            <a:endParaRPr lang="de-DE" dirty="0">
              <a:solidFill>
                <a:srgbClr val="797B7A"/>
              </a:solidFill>
            </a:endParaRPr>
          </a:p>
        </p:txBody>
      </p:sp>
    </p:spTree>
    <p:extLst>
      <p:ext uri="{BB962C8B-B14F-4D97-AF65-F5344CB8AC3E}">
        <p14:creationId xmlns:p14="http://schemas.microsoft.com/office/powerpoint/2010/main" val="637244028"/>
      </p:ext>
    </p:extLst>
  </p:cSld>
  <p:clrMapOvr>
    <a:masterClrMapping/>
  </p:clrMapOvr>
  <p:transition xmlns:p14="http://schemas.microsoft.com/office/powerpoint/2010/main">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r>
              <a:rPr lang="en-US"/>
              <a:t>Safety Outcomes</a:t>
            </a:r>
            <a:r>
              <a:rPr lang="en-US" altLang="en-US">
                <a:solidFill>
                  <a:srgbClr val="000000"/>
                </a:solidFill>
              </a:rPr>
              <a:t/>
            </a:r>
            <a:br>
              <a:rPr lang="en-US" altLang="en-US">
                <a:solidFill>
                  <a:srgbClr val="000000"/>
                </a:solidFill>
              </a:rPr>
            </a:br>
            <a:r>
              <a:rPr lang="en-US" altLang="en-US" sz="2400">
                <a:solidFill>
                  <a:srgbClr val="000000"/>
                </a:solidFill>
              </a:rPr>
              <a:t>Patients with Prior Revascularization According to Treatment Group </a:t>
            </a:r>
            <a:br>
              <a:rPr lang="en-US" altLang="en-US" sz="2400">
                <a:solidFill>
                  <a:srgbClr val="000000"/>
                </a:solidFill>
              </a:rPr>
            </a:br>
            <a:r>
              <a:rPr lang="en-US" altLang="en-US" sz="2400">
                <a:solidFill>
                  <a:srgbClr val="000000"/>
                </a:solidFill>
              </a:rPr>
              <a:t>(On-treatment Population)</a:t>
            </a:r>
            <a:endParaRPr lang="en-US" alt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47804873"/>
              </p:ext>
            </p:extLst>
          </p:nvPr>
        </p:nvGraphicFramePr>
        <p:xfrm>
          <a:off x="969264" y="2124623"/>
          <a:ext cx="10134601" cy="2788920"/>
        </p:xfrm>
        <a:graphic>
          <a:graphicData uri="http://schemas.openxmlformats.org/drawingml/2006/table">
            <a:tbl>
              <a:tblPr firstRow="1" bandRow="1">
                <a:tableStyleId>{616DA210-FB5B-4158-B5E0-FEB733F419BA}</a:tableStyleId>
              </a:tblPr>
              <a:tblGrid>
                <a:gridCol w="4419600">
                  <a:extLst>
                    <a:ext uri="{9D8B030D-6E8A-4147-A177-3AD203B41FA5}">
                      <a16:colId xmlns:a16="http://schemas.microsoft.com/office/drawing/2014/main" xmlns="" val="20000"/>
                    </a:ext>
                  </a:extLst>
                </a:gridCol>
                <a:gridCol w="1371600">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gridCol w="1828800">
                  <a:extLst>
                    <a:ext uri="{9D8B030D-6E8A-4147-A177-3AD203B41FA5}">
                      <a16:colId xmlns:a16="http://schemas.microsoft.com/office/drawing/2014/main" xmlns="" val="20003"/>
                    </a:ext>
                  </a:extLst>
                </a:gridCol>
                <a:gridCol w="990601">
                  <a:extLst>
                    <a:ext uri="{9D8B030D-6E8A-4147-A177-3AD203B41FA5}">
                      <a16:colId xmlns:a16="http://schemas.microsoft.com/office/drawing/2014/main" xmlns="" val="20004"/>
                    </a:ext>
                  </a:extLst>
                </a:gridCol>
              </a:tblGrid>
              <a:tr h="685800">
                <a:tc>
                  <a:txBody>
                    <a:bodyPr/>
                    <a:lstStyle/>
                    <a:p>
                      <a:pPr>
                        <a:lnSpc>
                          <a:spcPts val="2200"/>
                        </a:lnSpc>
                      </a:pPr>
                      <a:endParaRPr lang="en-US" sz="1800">
                        <a:solidFill>
                          <a:schemeClr val="bg2"/>
                        </a:solidFill>
                        <a:latin typeface="+mn-lt"/>
                      </a:endParaRPr>
                    </a:p>
                  </a:txBody>
                  <a:tcPr marL="95612" marR="95612" marT="0" marB="0" anchor="ctr">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algn="ctr">
                        <a:lnSpc>
                          <a:spcPts val="2200"/>
                        </a:lnSpc>
                        <a:spcBef>
                          <a:spcPts val="0"/>
                        </a:spcBef>
                        <a:spcAft>
                          <a:spcPts val="0"/>
                        </a:spcAft>
                      </a:pPr>
                      <a:r>
                        <a:rPr lang="en-US" sz="1800">
                          <a:solidFill>
                            <a:schemeClr val="bg2"/>
                          </a:solidFill>
                          <a:effectLst/>
                          <a:latin typeface="+mn-lt"/>
                        </a:rPr>
                        <a:t>Ticagrelor </a:t>
                      </a:r>
                      <a:r>
                        <a:rPr lang="en-US" sz="1800" b="0">
                          <a:solidFill>
                            <a:schemeClr val="bg2"/>
                          </a:solidFill>
                          <a:effectLst/>
                          <a:latin typeface="+mn-lt"/>
                        </a:rPr>
                        <a:t>(N=3911)</a:t>
                      </a:r>
                      <a:endParaRPr lang="en-US" sz="1800" b="0">
                        <a:solidFill>
                          <a:schemeClr val="bg2"/>
                        </a:solidFill>
                        <a:effectLst/>
                        <a:latin typeface="+mn-lt"/>
                        <a:ea typeface="Calibri" charset="0"/>
                        <a:cs typeface="Times New Roman" charset="0"/>
                      </a:endParaRPr>
                    </a:p>
                  </a:txBody>
                  <a:tcPr marL="95612" marR="95612"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algn="ctr">
                        <a:lnSpc>
                          <a:spcPts val="2200"/>
                        </a:lnSpc>
                        <a:spcBef>
                          <a:spcPts val="0"/>
                        </a:spcBef>
                        <a:spcAft>
                          <a:spcPts val="0"/>
                        </a:spcAft>
                      </a:pPr>
                      <a:r>
                        <a:rPr lang="en-US" sz="1800">
                          <a:solidFill>
                            <a:schemeClr val="bg2"/>
                          </a:solidFill>
                          <a:effectLst/>
                          <a:latin typeface="+mn-lt"/>
                        </a:rPr>
                        <a:t>Clopidogrel </a:t>
                      </a:r>
                      <a:br>
                        <a:rPr lang="en-US" sz="1800">
                          <a:solidFill>
                            <a:schemeClr val="bg2"/>
                          </a:solidFill>
                          <a:effectLst/>
                          <a:latin typeface="+mn-lt"/>
                        </a:rPr>
                      </a:br>
                      <a:r>
                        <a:rPr lang="en-US" sz="1800" b="0">
                          <a:solidFill>
                            <a:schemeClr val="bg2"/>
                          </a:solidFill>
                          <a:effectLst/>
                          <a:latin typeface="+mn-lt"/>
                        </a:rPr>
                        <a:t>(N=3938)</a:t>
                      </a:r>
                      <a:endParaRPr lang="en-US" sz="1800" b="0">
                        <a:solidFill>
                          <a:schemeClr val="bg2"/>
                        </a:solidFill>
                        <a:effectLst/>
                        <a:latin typeface="+mn-lt"/>
                        <a:ea typeface="Calibri" charset="0"/>
                        <a:cs typeface="Times New Roman" charset="0"/>
                      </a:endParaRPr>
                    </a:p>
                  </a:txBody>
                  <a:tcPr marL="95612" marR="95612"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algn="ctr">
                        <a:lnSpc>
                          <a:spcPts val="2200"/>
                        </a:lnSpc>
                        <a:spcBef>
                          <a:spcPts val="0"/>
                        </a:spcBef>
                        <a:spcAft>
                          <a:spcPts val="0"/>
                        </a:spcAft>
                      </a:pPr>
                      <a:r>
                        <a:rPr lang="en-US" sz="1800" b="1">
                          <a:solidFill>
                            <a:schemeClr val="bg2"/>
                          </a:solidFill>
                          <a:effectLst/>
                          <a:latin typeface="+mn-lt"/>
                          <a:ea typeface="Calibri" charset="0"/>
                          <a:cs typeface="Times New Roman" charset="0"/>
                        </a:rPr>
                        <a:t>HR </a:t>
                      </a:r>
                      <a:br>
                        <a:rPr lang="en-US" sz="1800" b="1">
                          <a:solidFill>
                            <a:schemeClr val="bg2"/>
                          </a:solidFill>
                          <a:effectLst/>
                          <a:latin typeface="+mn-lt"/>
                          <a:ea typeface="Calibri" charset="0"/>
                          <a:cs typeface="Times New Roman" charset="0"/>
                        </a:rPr>
                      </a:br>
                      <a:r>
                        <a:rPr lang="en-US" sz="1800" b="0">
                          <a:solidFill>
                            <a:schemeClr val="bg2"/>
                          </a:solidFill>
                          <a:effectLst/>
                          <a:latin typeface="+mn-lt"/>
                          <a:ea typeface="Calibri" charset="0"/>
                          <a:cs typeface="Times New Roman" charset="0"/>
                        </a:rPr>
                        <a:t>(95% CI)</a:t>
                      </a:r>
                      <a:endParaRPr lang="en-US" sz="1800" b="1">
                        <a:solidFill>
                          <a:schemeClr val="bg2"/>
                        </a:solidFill>
                        <a:effectLst/>
                        <a:latin typeface="+mn-lt"/>
                        <a:ea typeface="Calibri" charset="0"/>
                        <a:cs typeface="Times New Roman" charset="0"/>
                      </a:endParaRPr>
                    </a:p>
                  </a:txBody>
                  <a:tcPr marL="95612" marR="95612"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algn="ctr">
                        <a:lnSpc>
                          <a:spcPts val="2200"/>
                        </a:lnSpc>
                        <a:spcBef>
                          <a:spcPts val="0"/>
                        </a:spcBef>
                        <a:spcAft>
                          <a:spcPts val="0"/>
                        </a:spcAft>
                      </a:pPr>
                      <a:r>
                        <a:rPr lang="en-US" sz="1800" b="1">
                          <a:solidFill>
                            <a:schemeClr val="bg2"/>
                          </a:solidFill>
                          <a:effectLst/>
                          <a:latin typeface="+mn-lt"/>
                          <a:ea typeface="Calibri" charset="0"/>
                          <a:cs typeface="Times New Roman" charset="0"/>
                        </a:rPr>
                        <a:t>P </a:t>
                      </a:r>
                      <a:br>
                        <a:rPr lang="en-US" sz="1800" b="1">
                          <a:solidFill>
                            <a:schemeClr val="bg2"/>
                          </a:solidFill>
                          <a:effectLst/>
                          <a:latin typeface="+mn-lt"/>
                          <a:ea typeface="Calibri" charset="0"/>
                          <a:cs typeface="Times New Roman" charset="0"/>
                        </a:rPr>
                      </a:br>
                      <a:r>
                        <a:rPr lang="en-US" sz="1800" b="1">
                          <a:solidFill>
                            <a:schemeClr val="bg2"/>
                          </a:solidFill>
                          <a:effectLst/>
                          <a:latin typeface="+mn-lt"/>
                          <a:ea typeface="Calibri" charset="0"/>
                          <a:cs typeface="Times New Roman" charset="0"/>
                        </a:rPr>
                        <a:t>Value</a:t>
                      </a:r>
                    </a:p>
                  </a:txBody>
                  <a:tcPr marL="95612" marR="95612" marT="0" marB="0" anchor="ctr">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xmlns="" val="10000"/>
                  </a:ext>
                </a:extLst>
              </a:tr>
              <a:tr h="731520">
                <a:tc>
                  <a:txBody>
                    <a:bodyPr/>
                    <a:lstStyle/>
                    <a:p>
                      <a:pPr marL="0" marR="0">
                        <a:lnSpc>
                          <a:spcPts val="2200"/>
                        </a:lnSpc>
                        <a:spcBef>
                          <a:spcPts val="0"/>
                        </a:spcBef>
                        <a:spcAft>
                          <a:spcPts val="0"/>
                        </a:spcAft>
                      </a:pPr>
                      <a:r>
                        <a:rPr lang="en-US" sz="1800" b="1" dirty="0">
                          <a:solidFill>
                            <a:schemeClr val="bg1"/>
                          </a:solidFill>
                          <a:effectLst/>
                          <a:latin typeface="Calibri" charset="0"/>
                          <a:ea typeface="Calibri" charset="0"/>
                          <a:cs typeface="Arial" charset="0"/>
                        </a:rPr>
                        <a:t>Primary safety outcome: </a:t>
                      </a:r>
                      <a:br>
                        <a:rPr lang="en-US" sz="1800" b="1" dirty="0">
                          <a:solidFill>
                            <a:schemeClr val="bg1"/>
                          </a:solidFill>
                          <a:effectLst/>
                          <a:latin typeface="Calibri" charset="0"/>
                          <a:ea typeface="Calibri" charset="0"/>
                          <a:cs typeface="Arial" charset="0"/>
                        </a:rPr>
                      </a:br>
                      <a:r>
                        <a:rPr lang="en-US" sz="1800" b="1" dirty="0">
                          <a:solidFill>
                            <a:schemeClr val="bg1"/>
                          </a:solidFill>
                          <a:effectLst/>
                          <a:latin typeface="Calibri" charset="0"/>
                          <a:ea typeface="Calibri" charset="0"/>
                          <a:cs typeface="Arial" charset="0"/>
                        </a:rPr>
                        <a:t>TIMI major bleeding</a:t>
                      </a:r>
                      <a:r>
                        <a:rPr lang="en-US" sz="1600" b="0" dirty="0">
                          <a:solidFill>
                            <a:schemeClr val="bg1"/>
                          </a:solidFill>
                          <a:effectLst/>
                          <a:latin typeface="Calibri" charset="0"/>
                          <a:ea typeface="Calibri" charset="0"/>
                          <a:cs typeface="Arial" charset="0"/>
                        </a:rPr>
                        <a:t>, no. (%)</a:t>
                      </a:r>
                      <a:endParaRPr lang="en-US" sz="1600" b="1" dirty="0">
                        <a:solidFill>
                          <a:schemeClr val="bg1"/>
                        </a:solidFill>
                        <a:effectLst/>
                        <a:latin typeface="Calibri" charset="0"/>
                        <a:ea typeface="Calibri" charset="0"/>
                        <a:cs typeface="Times New Roman" charset="0"/>
                      </a:endParaRPr>
                    </a:p>
                  </a:txBody>
                  <a:tcPr marT="0" marB="0" anchor="ctr">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ts val="2000"/>
                        </a:lnSpc>
                        <a:spcBef>
                          <a:spcPts val="0"/>
                        </a:spcBef>
                        <a:spcAft>
                          <a:spcPts val="0"/>
                        </a:spcAft>
                      </a:pPr>
                      <a:r>
                        <a:rPr lang="en-US" sz="1800">
                          <a:solidFill>
                            <a:srgbClr val="000000"/>
                          </a:solidFill>
                          <a:effectLst/>
                          <a:latin typeface="Calibri" charset="0"/>
                          <a:ea typeface="Calibri" charset="0"/>
                          <a:cs typeface="Arial" charset="0"/>
                        </a:rPr>
                        <a:t>74 (1.9)</a:t>
                      </a:r>
                      <a:endParaRPr lang="en-US" sz="1800">
                        <a:effectLst/>
                        <a:latin typeface="Calibri" charset="0"/>
                        <a:ea typeface="Calibri" charset="0"/>
                        <a:cs typeface="Times New Roman" charset="0"/>
                      </a:endParaRPr>
                    </a:p>
                  </a:txBody>
                  <a:tcPr marL="25400" marR="254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ts val="2000"/>
                        </a:lnSpc>
                        <a:spcBef>
                          <a:spcPts val="0"/>
                        </a:spcBef>
                        <a:spcAft>
                          <a:spcPts val="0"/>
                        </a:spcAft>
                      </a:pPr>
                      <a:r>
                        <a:rPr lang="en-US" sz="1800">
                          <a:solidFill>
                            <a:srgbClr val="000000"/>
                          </a:solidFill>
                          <a:effectLst/>
                          <a:latin typeface="Calibri" charset="0"/>
                          <a:ea typeface="Calibri" charset="0"/>
                          <a:cs typeface="Arial" charset="0"/>
                        </a:rPr>
                        <a:t>69 (1.8)</a:t>
                      </a:r>
                      <a:endParaRPr lang="en-US" sz="1800">
                        <a:effectLst/>
                        <a:latin typeface="Calibri" charset="0"/>
                        <a:ea typeface="Calibri" charset="0"/>
                        <a:cs typeface="Times New Roman" charset="0"/>
                      </a:endParaRPr>
                    </a:p>
                  </a:txBody>
                  <a:tcPr marL="25400" marR="254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ts val="2000"/>
                        </a:lnSpc>
                        <a:spcBef>
                          <a:spcPts val="0"/>
                        </a:spcBef>
                        <a:spcAft>
                          <a:spcPts val="0"/>
                        </a:spcAft>
                      </a:pPr>
                      <a:r>
                        <a:rPr lang="en-US" sz="1800">
                          <a:solidFill>
                            <a:srgbClr val="000000"/>
                          </a:solidFill>
                          <a:effectLst/>
                          <a:latin typeface="Calibri" charset="0"/>
                          <a:ea typeface="Calibri" charset="0"/>
                          <a:cs typeface="Arial" charset="0"/>
                        </a:rPr>
                        <a:t>1.15 (0.83–1.59)</a:t>
                      </a:r>
                      <a:endParaRPr lang="en-US" sz="1800">
                        <a:effectLst/>
                        <a:latin typeface="Calibri" charset="0"/>
                        <a:ea typeface="Calibri" charset="0"/>
                        <a:cs typeface="Times New Roman" charset="0"/>
                      </a:endParaRPr>
                    </a:p>
                  </a:txBody>
                  <a:tcPr marL="25400" marR="254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ts val="2000"/>
                        </a:lnSpc>
                        <a:spcBef>
                          <a:spcPts val="0"/>
                        </a:spcBef>
                        <a:spcAft>
                          <a:spcPts val="0"/>
                        </a:spcAft>
                      </a:pPr>
                      <a:r>
                        <a:rPr lang="en-US" sz="1800">
                          <a:solidFill>
                            <a:srgbClr val="000000"/>
                          </a:solidFill>
                          <a:effectLst/>
                          <a:latin typeface="Calibri" charset="0"/>
                          <a:ea typeface="Calibri" charset="0"/>
                          <a:cs typeface="Arial" charset="0"/>
                        </a:rPr>
                        <a:t>0.413</a:t>
                      </a:r>
                      <a:endParaRPr lang="en-US" sz="1800">
                        <a:effectLst/>
                        <a:latin typeface="Calibri" charset="0"/>
                        <a:ea typeface="Calibri" charset="0"/>
                        <a:cs typeface="Times New Roman" charset="0"/>
                      </a:endParaRPr>
                    </a:p>
                  </a:txBody>
                  <a:tcPr marL="25400" marR="25400" marT="0" marB="0" anchor="ctr">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1"/>
                  </a:ext>
                </a:extLst>
              </a:tr>
              <a:tr h="457200">
                <a:tc>
                  <a:txBody>
                    <a:bodyPr/>
                    <a:lstStyle/>
                    <a:p>
                      <a:pPr marL="182880" marR="0">
                        <a:lnSpc>
                          <a:spcPts val="2200"/>
                        </a:lnSpc>
                        <a:spcBef>
                          <a:spcPts val="0"/>
                        </a:spcBef>
                        <a:spcAft>
                          <a:spcPts val="0"/>
                        </a:spcAft>
                      </a:pPr>
                      <a:r>
                        <a:rPr lang="en-US" sz="1600" i="1" dirty="0">
                          <a:solidFill>
                            <a:schemeClr val="bg1"/>
                          </a:solidFill>
                          <a:effectLst/>
                          <a:latin typeface="Calibri" charset="0"/>
                          <a:ea typeface="Calibri" charset="0"/>
                          <a:cs typeface="Arial" charset="0"/>
                        </a:rPr>
                        <a:t>Intracranial bleeding</a:t>
                      </a:r>
                      <a:endParaRPr lang="en-US" sz="1400" i="1" dirty="0">
                        <a:solidFill>
                          <a:schemeClr val="bg1"/>
                        </a:solidFill>
                        <a:effectLst/>
                        <a:latin typeface="Calibri" charset="0"/>
                        <a:ea typeface="Calibri" charset="0"/>
                        <a:cs typeface="Times New Roman" charset="0"/>
                      </a:endParaRPr>
                    </a:p>
                  </a:txBody>
                  <a:tcPr marT="0" marB="0" anchor="ctr">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ts val="2000"/>
                        </a:lnSpc>
                        <a:spcBef>
                          <a:spcPts val="0"/>
                        </a:spcBef>
                        <a:spcAft>
                          <a:spcPts val="0"/>
                        </a:spcAft>
                      </a:pPr>
                      <a:r>
                        <a:rPr lang="en-US" sz="1600" i="1">
                          <a:solidFill>
                            <a:srgbClr val="000000"/>
                          </a:solidFill>
                          <a:effectLst/>
                          <a:latin typeface="Calibri" charset="0"/>
                          <a:ea typeface="Calibri" charset="0"/>
                          <a:cs typeface="Arial" charset="0"/>
                        </a:rPr>
                        <a:t>22 (0.6)</a:t>
                      </a:r>
                      <a:endParaRPr lang="en-US" sz="1600" i="1">
                        <a:effectLst/>
                        <a:latin typeface="Calibri" charset="0"/>
                        <a:ea typeface="Calibri" charset="0"/>
                        <a:cs typeface="Times New Roman" charset="0"/>
                      </a:endParaRPr>
                    </a:p>
                  </a:txBody>
                  <a:tcPr marL="25400" marR="254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ts val="2000"/>
                        </a:lnSpc>
                        <a:spcBef>
                          <a:spcPts val="0"/>
                        </a:spcBef>
                        <a:spcAft>
                          <a:spcPts val="0"/>
                        </a:spcAft>
                      </a:pPr>
                      <a:r>
                        <a:rPr lang="en-US" sz="1600" i="1">
                          <a:solidFill>
                            <a:srgbClr val="000000"/>
                          </a:solidFill>
                          <a:effectLst/>
                          <a:latin typeface="Calibri" charset="0"/>
                          <a:ea typeface="Calibri" charset="0"/>
                          <a:cs typeface="Arial" charset="0"/>
                        </a:rPr>
                        <a:t>22 (0.6)</a:t>
                      </a:r>
                      <a:endParaRPr lang="en-US" sz="1600" i="1">
                        <a:effectLst/>
                        <a:latin typeface="Calibri" charset="0"/>
                        <a:ea typeface="Calibri" charset="0"/>
                        <a:cs typeface="Times New Roman" charset="0"/>
                      </a:endParaRPr>
                    </a:p>
                  </a:txBody>
                  <a:tcPr marL="25400" marR="254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ts val="2000"/>
                        </a:lnSpc>
                        <a:spcBef>
                          <a:spcPts val="0"/>
                        </a:spcBef>
                        <a:spcAft>
                          <a:spcPts val="0"/>
                        </a:spcAft>
                      </a:pPr>
                      <a:r>
                        <a:rPr lang="en-US" sz="1600" i="1" dirty="0">
                          <a:solidFill>
                            <a:srgbClr val="000000"/>
                          </a:solidFill>
                          <a:effectLst/>
                          <a:latin typeface="Calibri" charset="0"/>
                          <a:ea typeface="Calibri" charset="0"/>
                          <a:cs typeface="Arial" charset="0"/>
                        </a:rPr>
                        <a:t>1.06 (0.59–1.92)</a:t>
                      </a:r>
                      <a:endParaRPr lang="en-US" sz="1600" i="1" dirty="0">
                        <a:effectLst/>
                        <a:latin typeface="Calibri" charset="0"/>
                        <a:ea typeface="Calibri" charset="0"/>
                        <a:cs typeface="Times New Roman" charset="0"/>
                      </a:endParaRPr>
                    </a:p>
                  </a:txBody>
                  <a:tcPr marL="25400" marR="254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ts val="2000"/>
                        </a:lnSpc>
                        <a:spcBef>
                          <a:spcPts val="0"/>
                        </a:spcBef>
                        <a:spcAft>
                          <a:spcPts val="0"/>
                        </a:spcAft>
                      </a:pPr>
                      <a:r>
                        <a:rPr lang="en-US" sz="1600" i="1">
                          <a:solidFill>
                            <a:srgbClr val="000000"/>
                          </a:solidFill>
                          <a:effectLst/>
                          <a:latin typeface="Calibri" charset="0"/>
                          <a:ea typeface="Calibri" charset="0"/>
                          <a:cs typeface="Arial" charset="0"/>
                        </a:rPr>
                        <a:t>0.840</a:t>
                      </a:r>
                      <a:endParaRPr lang="en-US" sz="1600" i="1">
                        <a:effectLst/>
                        <a:latin typeface="Calibri" charset="0"/>
                        <a:ea typeface="Calibri" charset="0"/>
                        <a:cs typeface="Times New Roman" charset="0"/>
                      </a:endParaRPr>
                    </a:p>
                  </a:txBody>
                  <a:tcPr marL="25400" marR="25400" marT="0" marB="0" anchor="ctr">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2"/>
                  </a:ext>
                </a:extLst>
              </a:tr>
              <a:tr h="457200">
                <a:tc>
                  <a:txBody>
                    <a:bodyPr/>
                    <a:lstStyle/>
                    <a:p>
                      <a:pPr marL="182880" marR="0">
                        <a:lnSpc>
                          <a:spcPts val="2200"/>
                        </a:lnSpc>
                        <a:spcBef>
                          <a:spcPts val="0"/>
                        </a:spcBef>
                        <a:spcAft>
                          <a:spcPts val="0"/>
                        </a:spcAft>
                      </a:pPr>
                      <a:r>
                        <a:rPr lang="en-US" sz="1600" i="1" dirty="0">
                          <a:solidFill>
                            <a:schemeClr val="bg1"/>
                          </a:solidFill>
                          <a:effectLst/>
                          <a:latin typeface="Calibri" charset="0"/>
                          <a:ea typeface="Calibri" charset="0"/>
                          <a:cs typeface="Arial" charset="0"/>
                        </a:rPr>
                        <a:t>Fatal bleeding</a:t>
                      </a:r>
                      <a:endParaRPr lang="en-US" sz="1400" i="1" dirty="0">
                        <a:solidFill>
                          <a:schemeClr val="bg1"/>
                        </a:solidFill>
                        <a:effectLst/>
                        <a:latin typeface="Calibri" charset="0"/>
                        <a:ea typeface="Calibri" charset="0"/>
                        <a:cs typeface="Times New Roman" charset="0"/>
                      </a:endParaRPr>
                    </a:p>
                  </a:txBody>
                  <a:tcPr marT="0" marB="0" anchor="ctr">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ts val="2000"/>
                        </a:lnSpc>
                        <a:spcBef>
                          <a:spcPts val="0"/>
                        </a:spcBef>
                        <a:spcAft>
                          <a:spcPts val="0"/>
                        </a:spcAft>
                      </a:pPr>
                      <a:r>
                        <a:rPr lang="en-US" sz="1600" i="1">
                          <a:solidFill>
                            <a:srgbClr val="000000"/>
                          </a:solidFill>
                          <a:effectLst/>
                          <a:latin typeface="Calibri" charset="0"/>
                          <a:ea typeface="Calibri" charset="0"/>
                          <a:cs typeface="Arial" charset="0"/>
                        </a:rPr>
                        <a:t>5 (0.1)</a:t>
                      </a:r>
                      <a:endParaRPr lang="en-US" sz="1600" i="1">
                        <a:effectLst/>
                        <a:latin typeface="Calibri" charset="0"/>
                        <a:ea typeface="Calibri" charset="0"/>
                        <a:cs typeface="Times New Roman" charset="0"/>
                      </a:endParaRPr>
                    </a:p>
                  </a:txBody>
                  <a:tcPr marL="25400" marR="254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ts val="2000"/>
                        </a:lnSpc>
                        <a:spcBef>
                          <a:spcPts val="0"/>
                        </a:spcBef>
                        <a:spcAft>
                          <a:spcPts val="0"/>
                        </a:spcAft>
                      </a:pPr>
                      <a:r>
                        <a:rPr lang="en-US" sz="1600" i="1" dirty="0">
                          <a:solidFill>
                            <a:srgbClr val="000000"/>
                          </a:solidFill>
                          <a:effectLst/>
                          <a:latin typeface="Calibri" charset="0"/>
                          <a:ea typeface="Calibri" charset="0"/>
                          <a:cs typeface="Arial" charset="0"/>
                        </a:rPr>
                        <a:t>11 (0.3)</a:t>
                      </a:r>
                      <a:endParaRPr lang="en-US" sz="1600" i="1" dirty="0">
                        <a:effectLst/>
                        <a:latin typeface="Calibri" charset="0"/>
                        <a:ea typeface="Calibri" charset="0"/>
                        <a:cs typeface="Times New Roman" charset="0"/>
                      </a:endParaRPr>
                    </a:p>
                  </a:txBody>
                  <a:tcPr marL="25400" marR="254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ts val="2000"/>
                        </a:lnSpc>
                        <a:spcBef>
                          <a:spcPts val="0"/>
                        </a:spcBef>
                        <a:spcAft>
                          <a:spcPts val="0"/>
                        </a:spcAft>
                      </a:pPr>
                      <a:r>
                        <a:rPr lang="en-US" sz="1600" i="1" dirty="0">
                          <a:solidFill>
                            <a:srgbClr val="000000"/>
                          </a:solidFill>
                          <a:effectLst/>
                          <a:latin typeface="Calibri" charset="0"/>
                          <a:ea typeface="Calibri" charset="0"/>
                          <a:cs typeface="Arial" charset="0"/>
                        </a:rPr>
                        <a:t>0.49 (0.17–1.40)</a:t>
                      </a:r>
                      <a:endParaRPr lang="en-US" sz="1600" i="1" dirty="0">
                        <a:effectLst/>
                        <a:latin typeface="Calibri" charset="0"/>
                        <a:ea typeface="Calibri" charset="0"/>
                        <a:cs typeface="Times New Roman" charset="0"/>
                      </a:endParaRPr>
                    </a:p>
                  </a:txBody>
                  <a:tcPr marL="25400" marR="254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ts val="2000"/>
                        </a:lnSpc>
                        <a:spcBef>
                          <a:spcPts val="0"/>
                        </a:spcBef>
                        <a:spcAft>
                          <a:spcPts val="0"/>
                        </a:spcAft>
                      </a:pPr>
                      <a:r>
                        <a:rPr lang="en-US" sz="1600" i="1" dirty="0">
                          <a:solidFill>
                            <a:srgbClr val="000000"/>
                          </a:solidFill>
                          <a:effectLst/>
                          <a:latin typeface="Calibri" charset="0"/>
                          <a:ea typeface="Calibri" charset="0"/>
                          <a:cs typeface="Arial" charset="0"/>
                        </a:rPr>
                        <a:t>0.180</a:t>
                      </a:r>
                      <a:endParaRPr lang="en-US" sz="1600" i="1" dirty="0">
                        <a:effectLst/>
                        <a:latin typeface="Calibri" charset="0"/>
                        <a:ea typeface="Calibri" charset="0"/>
                        <a:cs typeface="Times New Roman" charset="0"/>
                      </a:endParaRPr>
                    </a:p>
                  </a:txBody>
                  <a:tcPr marL="25400" marR="25400" marT="0" marB="0" anchor="ctr">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3"/>
                  </a:ext>
                </a:extLst>
              </a:tr>
              <a:tr h="457200">
                <a:tc>
                  <a:txBody>
                    <a:bodyPr/>
                    <a:lstStyle/>
                    <a:p>
                      <a:pPr marL="0" marR="0">
                        <a:lnSpc>
                          <a:spcPts val="2200"/>
                        </a:lnSpc>
                        <a:spcBef>
                          <a:spcPts val="0"/>
                        </a:spcBef>
                        <a:spcAft>
                          <a:spcPts val="0"/>
                        </a:spcAft>
                      </a:pPr>
                      <a:r>
                        <a:rPr lang="en-US" sz="1800" b="1">
                          <a:solidFill>
                            <a:schemeClr val="bg1"/>
                          </a:solidFill>
                          <a:effectLst/>
                          <a:latin typeface="Calibri" charset="0"/>
                          <a:ea typeface="Calibri" charset="0"/>
                          <a:cs typeface="Arial" charset="0"/>
                        </a:rPr>
                        <a:t>TIMI minor bleeding</a:t>
                      </a:r>
                      <a:r>
                        <a:rPr lang="en-US" sz="1600" b="0">
                          <a:solidFill>
                            <a:schemeClr val="bg1"/>
                          </a:solidFill>
                          <a:effectLst/>
                          <a:latin typeface="Calibri" charset="0"/>
                          <a:ea typeface="Calibri" charset="0"/>
                          <a:cs typeface="Arial" charset="0"/>
                        </a:rPr>
                        <a:t>, no. (%)</a:t>
                      </a:r>
                      <a:endParaRPr lang="en-US" sz="1600" b="1">
                        <a:solidFill>
                          <a:schemeClr val="bg1"/>
                        </a:solidFill>
                        <a:effectLst/>
                        <a:latin typeface="Calibri" charset="0"/>
                        <a:ea typeface="Calibri" charset="0"/>
                        <a:cs typeface="Times New Roman" charset="0"/>
                      </a:endParaRPr>
                    </a:p>
                  </a:txBody>
                  <a:tcPr marT="0" marB="0" anchor="ctr">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ts val="2000"/>
                        </a:lnSpc>
                        <a:spcBef>
                          <a:spcPts val="0"/>
                        </a:spcBef>
                        <a:spcAft>
                          <a:spcPts val="0"/>
                        </a:spcAft>
                      </a:pPr>
                      <a:r>
                        <a:rPr lang="en-US" sz="1800" dirty="0">
                          <a:solidFill>
                            <a:srgbClr val="000000"/>
                          </a:solidFill>
                          <a:effectLst/>
                          <a:latin typeface="Calibri" charset="0"/>
                          <a:ea typeface="Calibri" charset="0"/>
                          <a:cs typeface="Arial" charset="0"/>
                        </a:rPr>
                        <a:t>62 (1.6)</a:t>
                      </a:r>
                      <a:endParaRPr lang="en-US" sz="1800" dirty="0">
                        <a:effectLst/>
                        <a:latin typeface="Calibri" charset="0"/>
                        <a:ea typeface="Calibri" charset="0"/>
                        <a:cs typeface="Times New Roman" charset="0"/>
                      </a:endParaRPr>
                    </a:p>
                  </a:txBody>
                  <a:tcPr marL="25400" marR="254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ts val="2000"/>
                        </a:lnSpc>
                        <a:spcBef>
                          <a:spcPts val="0"/>
                        </a:spcBef>
                        <a:spcAft>
                          <a:spcPts val="0"/>
                        </a:spcAft>
                      </a:pPr>
                      <a:r>
                        <a:rPr lang="en-US" sz="1800" dirty="0">
                          <a:solidFill>
                            <a:srgbClr val="000000"/>
                          </a:solidFill>
                          <a:effectLst/>
                          <a:latin typeface="Calibri" charset="0"/>
                          <a:ea typeface="Calibri" charset="0"/>
                          <a:cs typeface="Arial" charset="0"/>
                        </a:rPr>
                        <a:t>51 (1.3)</a:t>
                      </a:r>
                      <a:endParaRPr lang="en-US" sz="1800" dirty="0">
                        <a:effectLst/>
                        <a:latin typeface="Calibri" charset="0"/>
                        <a:ea typeface="Calibri" charset="0"/>
                        <a:cs typeface="Times New Roman" charset="0"/>
                      </a:endParaRPr>
                    </a:p>
                  </a:txBody>
                  <a:tcPr marL="25400" marR="254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ts val="2000"/>
                        </a:lnSpc>
                        <a:spcBef>
                          <a:spcPts val="0"/>
                        </a:spcBef>
                        <a:spcAft>
                          <a:spcPts val="0"/>
                        </a:spcAft>
                      </a:pPr>
                      <a:r>
                        <a:rPr lang="en-US" sz="1800" dirty="0">
                          <a:solidFill>
                            <a:srgbClr val="000000"/>
                          </a:solidFill>
                          <a:effectLst/>
                          <a:latin typeface="Calibri" charset="0"/>
                          <a:ea typeface="Calibri" charset="0"/>
                          <a:cs typeface="Arial" charset="0"/>
                        </a:rPr>
                        <a:t>1.30 (0.89–1.88)</a:t>
                      </a:r>
                      <a:endParaRPr lang="en-US" sz="1800" dirty="0">
                        <a:effectLst/>
                        <a:latin typeface="Calibri" charset="0"/>
                        <a:ea typeface="Calibri" charset="0"/>
                        <a:cs typeface="Times New Roman" charset="0"/>
                      </a:endParaRPr>
                    </a:p>
                  </a:txBody>
                  <a:tcPr marL="25400" marR="2540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ts val="2000"/>
                        </a:lnSpc>
                        <a:spcBef>
                          <a:spcPts val="0"/>
                        </a:spcBef>
                        <a:spcAft>
                          <a:spcPts val="0"/>
                        </a:spcAft>
                      </a:pPr>
                      <a:r>
                        <a:rPr lang="en-US" sz="1800" dirty="0">
                          <a:solidFill>
                            <a:srgbClr val="000000"/>
                          </a:solidFill>
                          <a:effectLst/>
                          <a:latin typeface="Calibri" charset="0"/>
                          <a:ea typeface="Calibri" charset="0"/>
                          <a:cs typeface="Arial" charset="0"/>
                        </a:rPr>
                        <a:t>0.171</a:t>
                      </a:r>
                      <a:endParaRPr lang="en-US" sz="1800" dirty="0">
                        <a:effectLst/>
                        <a:latin typeface="Calibri" charset="0"/>
                        <a:ea typeface="Calibri" charset="0"/>
                        <a:cs typeface="Times New Roman" charset="0"/>
                      </a:endParaRPr>
                    </a:p>
                  </a:txBody>
                  <a:tcPr marL="25400" marR="25400" marT="0" marB="0" anchor="ctr">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4"/>
                  </a:ext>
                </a:extLst>
              </a:tr>
            </a:tbl>
          </a:graphicData>
        </a:graphic>
      </p:graphicFrame>
      <p:sp>
        <p:nvSpPr>
          <p:cNvPr id="7" name="Rectangle 6"/>
          <p:cNvSpPr/>
          <p:nvPr/>
        </p:nvSpPr>
        <p:spPr>
          <a:xfrm>
            <a:off x="969264" y="4999268"/>
            <a:ext cx="10155936" cy="258532"/>
          </a:xfrm>
          <a:prstGeom prst="rect">
            <a:avLst/>
          </a:prstGeom>
        </p:spPr>
        <p:txBody>
          <a:bodyPr wrap="square" lIns="0" tIns="91440" rIns="0" bIns="0">
            <a:spAutoFit/>
          </a:bodyPr>
          <a:lstStyle/>
          <a:p>
            <a:pPr>
              <a:lnSpc>
                <a:spcPct val="90000"/>
              </a:lnSpc>
              <a:spcBef>
                <a:spcPts val="300"/>
              </a:spcBef>
            </a:pPr>
            <a:r>
              <a:rPr lang="en-US" sz="1200" b="0">
                <a:solidFill>
                  <a:srgbClr val="000000"/>
                </a:solidFill>
                <a:latin typeface="Calibri"/>
              </a:rPr>
              <a:t>CI indicates confidence interval; HR, hazard ratio; TIMI, Thrombolysis in Myocardial Infarction.</a:t>
            </a:r>
          </a:p>
        </p:txBody>
      </p:sp>
    </p:spTree>
    <p:extLst>
      <p:ext uri="{BB962C8B-B14F-4D97-AF65-F5344CB8AC3E}">
        <p14:creationId xmlns:p14="http://schemas.microsoft.com/office/powerpoint/2010/main" val="1753528033"/>
      </p:ext>
    </p:extLst>
  </p:cSld>
  <p:clrMapOvr>
    <a:masterClrMapping/>
  </p:clrMapOvr>
  <p:transition xmlns:p14="http://schemas.microsoft.com/office/powerpoint/2010/main">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err="1">
                <a:latin typeface="+mn-lt"/>
              </a:rPr>
              <a:t>Conclusions</a:t>
            </a:r>
            <a:endParaRPr lang="de-DE">
              <a:latin typeface="+mn-lt"/>
            </a:endParaRPr>
          </a:p>
        </p:txBody>
      </p:sp>
      <p:sp>
        <p:nvSpPr>
          <p:cNvPr id="3" name="Inhaltsplatzhalter 2"/>
          <p:cNvSpPr>
            <a:spLocks noGrp="1"/>
          </p:cNvSpPr>
          <p:nvPr>
            <p:ph idx="1"/>
          </p:nvPr>
        </p:nvSpPr>
        <p:spPr>
          <a:xfrm>
            <a:off x="914400" y="1905000"/>
            <a:ext cx="11049000" cy="2971800"/>
          </a:xfrm>
        </p:spPr>
        <p:txBody>
          <a:bodyPr/>
          <a:lstStyle/>
          <a:p>
            <a:pPr marL="0" indent="0">
              <a:spcBef>
                <a:spcPts val="2400"/>
              </a:spcBef>
              <a:buNone/>
            </a:pPr>
            <a:r>
              <a:rPr lang="de-DE" dirty="0"/>
              <a:t>A </a:t>
            </a:r>
            <a:r>
              <a:rPr lang="de-DE" dirty="0" err="1"/>
              <a:t>history</a:t>
            </a:r>
            <a:r>
              <a:rPr lang="de-DE" dirty="0"/>
              <a:t> </a:t>
            </a:r>
            <a:r>
              <a:rPr lang="de-DE" dirty="0" err="1"/>
              <a:t>of</a:t>
            </a:r>
            <a:r>
              <a:rPr lang="de-DE" dirty="0"/>
              <a:t> </a:t>
            </a:r>
            <a:r>
              <a:rPr lang="de-DE" dirty="0" err="1"/>
              <a:t>prior</a:t>
            </a:r>
            <a:r>
              <a:rPr lang="de-DE" dirty="0"/>
              <a:t> </a:t>
            </a:r>
            <a:r>
              <a:rPr lang="de-DE" dirty="0" err="1"/>
              <a:t>lower</a:t>
            </a:r>
            <a:r>
              <a:rPr lang="de-DE" dirty="0"/>
              <a:t> </a:t>
            </a:r>
            <a:r>
              <a:rPr lang="de-DE" dirty="0" err="1"/>
              <a:t>extremity</a:t>
            </a:r>
            <a:r>
              <a:rPr lang="de-DE" dirty="0"/>
              <a:t> </a:t>
            </a:r>
            <a:r>
              <a:rPr lang="de-DE" dirty="0" err="1"/>
              <a:t>revascularization</a:t>
            </a:r>
            <a:r>
              <a:rPr lang="de-DE" dirty="0"/>
              <a:t> </a:t>
            </a:r>
            <a:r>
              <a:rPr lang="en-US" dirty="0"/>
              <a:t>heightens </a:t>
            </a:r>
            <a:r>
              <a:rPr lang="de-DE" dirty="0"/>
              <a:t> </a:t>
            </a:r>
            <a:r>
              <a:rPr lang="de-DE" dirty="0" err="1"/>
              <a:t>risk</a:t>
            </a:r>
            <a:r>
              <a:rPr lang="de-DE" dirty="0"/>
              <a:t> </a:t>
            </a:r>
            <a:r>
              <a:rPr lang="de-DE" dirty="0" err="1"/>
              <a:t>for</a:t>
            </a:r>
            <a:r>
              <a:rPr lang="de-DE" dirty="0"/>
              <a:t> MI </a:t>
            </a:r>
            <a:r>
              <a:rPr lang="de-DE" dirty="0" err="1"/>
              <a:t>and</a:t>
            </a:r>
            <a:r>
              <a:rPr lang="de-DE" dirty="0"/>
              <a:t> ALI </a:t>
            </a:r>
            <a:r>
              <a:rPr lang="de-DE" dirty="0" err="1"/>
              <a:t>requiring</a:t>
            </a:r>
            <a:r>
              <a:rPr lang="de-DE" dirty="0"/>
              <a:t> </a:t>
            </a:r>
            <a:r>
              <a:rPr lang="de-DE" dirty="0" err="1"/>
              <a:t>hospitalization</a:t>
            </a:r>
            <a:r>
              <a:rPr lang="de-DE" dirty="0"/>
              <a:t> </a:t>
            </a:r>
            <a:r>
              <a:rPr lang="de-DE" dirty="0" err="1"/>
              <a:t>beyond</a:t>
            </a:r>
            <a:r>
              <a:rPr lang="de-DE" dirty="0"/>
              <a:t> </a:t>
            </a:r>
            <a:r>
              <a:rPr lang="de-DE" dirty="0" err="1"/>
              <a:t>other</a:t>
            </a:r>
            <a:r>
              <a:rPr lang="de-DE" dirty="0"/>
              <a:t> </a:t>
            </a:r>
            <a:r>
              <a:rPr lang="de-DE" dirty="0" err="1"/>
              <a:t>risk</a:t>
            </a:r>
            <a:r>
              <a:rPr lang="de-DE" dirty="0"/>
              <a:t> </a:t>
            </a:r>
            <a:r>
              <a:rPr lang="de-DE" dirty="0" err="1"/>
              <a:t>factors</a:t>
            </a:r>
            <a:endParaRPr lang="en-US" dirty="0"/>
          </a:p>
          <a:p>
            <a:pPr marL="0" lvl="0" indent="0">
              <a:spcBef>
                <a:spcPts val="2400"/>
              </a:spcBef>
              <a:buNone/>
            </a:pPr>
            <a:r>
              <a:rPr lang="en-US" dirty="0" err="1"/>
              <a:t>Ticagrelor</a:t>
            </a:r>
            <a:r>
              <a:rPr lang="en-US" dirty="0"/>
              <a:t> does not reduce the composite endpoint of MACE and ALI requiring hospitalization when compared with </a:t>
            </a:r>
            <a:r>
              <a:rPr lang="en-US" dirty="0" err="1"/>
              <a:t>clopidogrel</a:t>
            </a:r>
            <a:endParaRPr lang="de-DE" dirty="0"/>
          </a:p>
        </p:txBody>
      </p:sp>
      <p:sp>
        <p:nvSpPr>
          <p:cNvPr id="5" name="Textfeld 4"/>
          <p:cNvSpPr txBox="1"/>
          <p:nvPr/>
        </p:nvSpPr>
        <p:spPr>
          <a:xfrm>
            <a:off x="1074601" y="5105400"/>
            <a:ext cx="10355399" cy="369332"/>
          </a:xfrm>
          <a:prstGeom prst="rect">
            <a:avLst/>
          </a:prstGeom>
          <a:noFill/>
        </p:spPr>
        <p:txBody>
          <a:bodyPr wrap="none" rtlCol="0">
            <a:spAutoFit/>
          </a:bodyPr>
          <a:lstStyle/>
          <a:p>
            <a:r>
              <a:rPr lang="de-DE" b="0">
                <a:solidFill>
                  <a:srgbClr val="000000"/>
                </a:solidFill>
                <a:latin typeface="Calibri"/>
              </a:rPr>
              <a:t>* MACE </a:t>
            </a:r>
            <a:r>
              <a:rPr lang="de-DE" b="0" err="1">
                <a:solidFill>
                  <a:srgbClr val="000000"/>
                </a:solidFill>
                <a:latin typeface="Calibri"/>
              </a:rPr>
              <a:t>major</a:t>
            </a:r>
            <a:r>
              <a:rPr lang="de-DE" b="0">
                <a:solidFill>
                  <a:srgbClr val="000000"/>
                </a:solidFill>
                <a:latin typeface="Calibri"/>
              </a:rPr>
              <a:t> </a:t>
            </a:r>
            <a:r>
              <a:rPr lang="de-DE" b="0" err="1">
                <a:solidFill>
                  <a:srgbClr val="000000"/>
                </a:solidFill>
                <a:latin typeface="Calibri"/>
              </a:rPr>
              <a:t>adverse</a:t>
            </a:r>
            <a:r>
              <a:rPr lang="de-DE" b="0">
                <a:solidFill>
                  <a:srgbClr val="000000"/>
                </a:solidFill>
                <a:latin typeface="Calibri"/>
              </a:rPr>
              <a:t> </a:t>
            </a:r>
            <a:r>
              <a:rPr lang="de-DE" b="0" err="1">
                <a:solidFill>
                  <a:srgbClr val="000000"/>
                </a:solidFill>
                <a:latin typeface="Calibri"/>
              </a:rPr>
              <a:t>cardiovascular</a:t>
            </a:r>
            <a:r>
              <a:rPr lang="de-DE" b="0">
                <a:solidFill>
                  <a:srgbClr val="000000"/>
                </a:solidFill>
                <a:latin typeface="Calibri"/>
              </a:rPr>
              <a:t> </a:t>
            </a:r>
            <a:r>
              <a:rPr lang="de-DE" b="0" err="1">
                <a:solidFill>
                  <a:srgbClr val="000000"/>
                </a:solidFill>
                <a:latin typeface="Calibri"/>
              </a:rPr>
              <a:t>event</a:t>
            </a:r>
            <a:r>
              <a:rPr lang="de-DE" b="0">
                <a:solidFill>
                  <a:srgbClr val="000000"/>
                </a:solidFill>
                <a:latin typeface="Calibri"/>
              </a:rPr>
              <a:t> (</a:t>
            </a:r>
            <a:r>
              <a:rPr lang="en-US" b="0">
                <a:solidFill>
                  <a:srgbClr val="000000"/>
                </a:solidFill>
                <a:latin typeface="Calibri"/>
              </a:rPr>
              <a:t>cardiovascular mortality, myocardial infarction, ischemic stroke)</a:t>
            </a:r>
            <a:endParaRPr lang="de-DE" b="0">
              <a:solidFill>
                <a:srgbClr val="000000"/>
              </a:solidFill>
              <a:latin typeface="Calibri"/>
            </a:endParaRPr>
          </a:p>
        </p:txBody>
      </p:sp>
    </p:spTree>
    <p:extLst>
      <p:ext uri="{BB962C8B-B14F-4D97-AF65-F5344CB8AC3E}">
        <p14:creationId xmlns:p14="http://schemas.microsoft.com/office/powerpoint/2010/main" val="1248253191"/>
      </p:ext>
    </p:extLst>
  </p:cSld>
  <p:clrMapOvr>
    <a:masterClrMapping/>
  </p:clrMapOvr>
  <p:transition xmlns:p14="http://schemas.microsoft.com/office/powerpoint/2010/main">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28800" y="457200"/>
            <a:ext cx="8783741" cy="5867400"/>
          </a:xfrm>
          <a:prstGeom prst="rect">
            <a:avLst/>
          </a:prstGeom>
        </p:spPr>
      </p:pic>
    </p:spTree>
    <p:extLst>
      <p:ext uri="{BB962C8B-B14F-4D97-AF65-F5344CB8AC3E}">
        <p14:creationId xmlns:p14="http://schemas.microsoft.com/office/powerpoint/2010/main" val="3810164361"/>
      </p:ext>
    </p:extLst>
  </p:cSld>
  <p:clrMapOvr>
    <a:masterClrMapping/>
  </p:clrMapOvr>
  <p:transition xmlns:p14="http://schemas.microsoft.com/office/powerpoint/2010/main">
    <p:wipe dir="r"/>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3522" name="Rectangle 2"/>
          <p:cNvSpPr>
            <a:spLocks noGrp="1" noChangeArrowheads="1"/>
          </p:cNvSpPr>
          <p:nvPr>
            <p:ph type="title"/>
          </p:nvPr>
        </p:nvSpPr>
        <p:spPr/>
        <p:txBody>
          <a:bodyPr/>
          <a:lstStyle/>
          <a:p>
            <a:r>
              <a:rPr lang="en-US" dirty="0"/>
              <a:t>Efficacy of Clopidogrel vs. Aspirin for MI, </a:t>
            </a:r>
            <a:br>
              <a:rPr lang="en-US" dirty="0"/>
            </a:br>
            <a:r>
              <a:rPr lang="en-US" dirty="0"/>
              <a:t>Ischemic Stroke, or Vascular Death</a:t>
            </a:r>
          </a:p>
        </p:txBody>
      </p:sp>
      <p:sp>
        <p:nvSpPr>
          <p:cNvPr id="6" name="Rectangle 46"/>
          <p:cNvSpPr>
            <a:spLocks noChangeArrowheads="1"/>
          </p:cNvSpPr>
          <p:nvPr/>
        </p:nvSpPr>
        <p:spPr bwMode="auto">
          <a:xfrm>
            <a:off x="969264" y="5486400"/>
            <a:ext cx="6575272" cy="70326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90000"/>
              </a:lnSpc>
              <a:spcBef>
                <a:spcPts val="300"/>
              </a:spcBef>
            </a:pPr>
            <a:r>
              <a:rPr lang="en-US" sz="1200" b="0" dirty="0">
                <a:latin typeface="+mj-lt"/>
              </a:rPr>
              <a:t>ASA=aspirin. </a:t>
            </a:r>
            <a:br>
              <a:rPr lang="en-US" sz="1200" b="0" dirty="0">
                <a:latin typeface="+mj-lt"/>
              </a:rPr>
            </a:br>
            <a:r>
              <a:rPr lang="en-US" sz="1200" b="0" dirty="0">
                <a:latin typeface="+mj-lt"/>
              </a:rPr>
              <a:t>Mean follow-up=1.91 years. </a:t>
            </a:r>
            <a:br>
              <a:rPr lang="en-US" sz="1200" b="0" dirty="0">
                <a:latin typeface="+mj-lt"/>
              </a:rPr>
            </a:br>
            <a:r>
              <a:rPr lang="en-US" sz="1200" b="0" dirty="0">
                <a:latin typeface="+mj-lt"/>
              </a:rPr>
              <a:t>*ITT analysis.</a:t>
            </a:r>
          </a:p>
          <a:p>
            <a:pPr>
              <a:lnSpc>
                <a:spcPct val="90000"/>
              </a:lnSpc>
              <a:spcBef>
                <a:spcPts val="300"/>
              </a:spcBef>
            </a:pPr>
            <a:r>
              <a:rPr lang="en-US" sz="1200" dirty="0">
                <a:solidFill>
                  <a:srgbClr val="000000"/>
                </a:solidFill>
                <a:latin typeface="+mj-lt"/>
              </a:rPr>
              <a:t>CAPRIE Steering Committee. Lancet. 1996;348:1329-1339</a:t>
            </a:r>
            <a:r>
              <a:rPr lang="en-US" sz="1200" b="0" dirty="0">
                <a:latin typeface="+mj-lt"/>
              </a:rPr>
              <a:t>.</a:t>
            </a:r>
          </a:p>
        </p:txBody>
      </p:sp>
      <p:sp>
        <p:nvSpPr>
          <p:cNvPr id="19" name="Line 13"/>
          <p:cNvSpPr>
            <a:spLocks noChangeShapeType="1"/>
          </p:cNvSpPr>
          <p:nvPr/>
        </p:nvSpPr>
        <p:spPr bwMode="auto">
          <a:xfrm flipH="1" flipV="1">
            <a:off x="8041906" y="1948860"/>
            <a:ext cx="340094" cy="0"/>
          </a:xfrm>
          <a:prstGeom prst="line">
            <a:avLst/>
          </a:prstGeom>
          <a:noFill/>
          <a:ln w="25400">
            <a:solidFill>
              <a:schemeClr val="bg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pPr eaLnBrk="1" hangingPunct="1"/>
            <a:endParaRPr lang="en-US">
              <a:solidFill>
                <a:srgbClr val="000000"/>
              </a:solidFill>
              <a:latin typeface="Calibri" charset="0"/>
              <a:ea typeface="Calibri" charset="0"/>
              <a:cs typeface="Calibri" charset="0"/>
            </a:endParaRPr>
          </a:p>
        </p:txBody>
      </p:sp>
      <p:sp>
        <p:nvSpPr>
          <p:cNvPr id="20" name="Rectangle 15"/>
          <p:cNvSpPr>
            <a:spLocks noChangeArrowheads="1"/>
          </p:cNvSpPr>
          <p:nvPr/>
        </p:nvSpPr>
        <p:spPr bwMode="auto">
          <a:xfrm>
            <a:off x="8485248" y="1781894"/>
            <a:ext cx="3208188" cy="629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1156" tIns="32276" rIns="61156" bIns="32276">
            <a:spAutoFit/>
          </a:bodyPr>
          <a:lstStyle/>
          <a:p>
            <a:pPr defTabSz="500063">
              <a:lnSpc>
                <a:spcPts val="2200"/>
              </a:lnSpc>
            </a:pPr>
            <a:r>
              <a:rPr lang="en-US" sz="2000">
                <a:solidFill>
                  <a:schemeClr val="bg1"/>
                </a:solidFill>
                <a:latin typeface="Calibri" charset="0"/>
                <a:ea typeface="Calibri" charset="0"/>
                <a:cs typeface="Calibri" charset="0"/>
              </a:rPr>
              <a:t>8.7%</a:t>
            </a:r>
            <a:r>
              <a:rPr lang="en-US" sz="2000" b="0">
                <a:solidFill>
                  <a:schemeClr val="bg1"/>
                </a:solidFill>
                <a:latin typeface="Calibri" charset="0"/>
                <a:ea typeface="Calibri" charset="0"/>
                <a:cs typeface="Calibri" charset="0"/>
              </a:rPr>
              <a:t>*  </a:t>
            </a:r>
            <a:r>
              <a:rPr lang="en-US" sz="2000">
                <a:solidFill>
                  <a:schemeClr val="bg1"/>
                </a:solidFill>
                <a:latin typeface="Calibri" charset="0"/>
                <a:ea typeface="Calibri" charset="0"/>
                <a:cs typeface="Calibri" charset="0"/>
              </a:rPr>
              <a:t>P=0.043</a:t>
            </a:r>
          </a:p>
          <a:p>
            <a:pPr defTabSz="500063">
              <a:lnSpc>
                <a:spcPts val="2200"/>
              </a:lnSpc>
            </a:pPr>
            <a:r>
              <a:rPr lang="en-US" sz="2000" b="0">
                <a:solidFill>
                  <a:schemeClr val="bg1"/>
                </a:solidFill>
                <a:latin typeface="Calibri" charset="0"/>
                <a:ea typeface="Calibri" charset="0"/>
                <a:cs typeface="Calibri" charset="0"/>
              </a:rPr>
              <a:t>Overall relative risk reduction</a:t>
            </a:r>
          </a:p>
        </p:txBody>
      </p:sp>
      <p:grpSp>
        <p:nvGrpSpPr>
          <p:cNvPr id="57" name="Group 56"/>
          <p:cNvGrpSpPr/>
          <p:nvPr/>
        </p:nvGrpSpPr>
        <p:grpSpPr>
          <a:xfrm>
            <a:off x="914400" y="1581954"/>
            <a:ext cx="7097920" cy="3980646"/>
            <a:chOff x="995208" y="1633438"/>
            <a:chExt cx="7097920" cy="3980646"/>
          </a:xfrm>
        </p:grpSpPr>
        <p:sp>
          <p:nvSpPr>
            <p:cNvPr id="11" name="Freeform 10"/>
            <p:cNvSpPr>
              <a:spLocks/>
            </p:cNvSpPr>
            <p:nvPr/>
          </p:nvSpPr>
          <p:spPr bwMode="auto">
            <a:xfrm>
              <a:off x="1925114" y="1869014"/>
              <a:ext cx="5930900" cy="2927350"/>
            </a:xfrm>
            <a:custGeom>
              <a:avLst/>
              <a:gdLst>
                <a:gd name="T0" fmla="*/ 2147483647 w 2945"/>
                <a:gd name="T1" fmla="*/ 2147483647 h 1723"/>
                <a:gd name="T2" fmla="*/ 2147483647 w 2945"/>
                <a:gd name="T3" fmla="*/ 2147483647 h 1723"/>
                <a:gd name="T4" fmla="*/ 2147483647 w 2945"/>
                <a:gd name="T5" fmla="*/ 2147483647 h 1723"/>
                <a:gd name="T6" fmla="*/ 2147483647 w 2945"/>
                <a:gd name="T7" fmla="*/ 2147483647 h 1723"/>
                <a:gd name="T8" fmla="*/ 2147483647 w 2945"/>
                <a:gd name="T9" fmla="*/ 2147483647 h 1723"/>
                <a:gd name="T10" fmla="*/ 2147483647 w 2945"/>
                <a:gd name="T11" fmla="*/ 2147483647 h 1723"/>
                <a:gd name="T12" fmla="*/ 2147483647 w 2945"/>
                <a:gd name="T13" fmla="*/ 2147483647 h 1723"/>
                <a:gd name="T14" fmla="*/ 2147483647 w 2945"/>
                <a:gd name="T15" fmla="*/ 2147483647 h 1723"/>
                <a:gd name="T16" fmla="*/ 2147483647 w 2945"/>
                <a:gd name="T17" fmla="*/ 2147483647 h 1723"/>
                <a:gd name="T18" fmla="*/ 2147483647 w 2945"/>
                <a:gd name="T19" fmla="*/ 2147483647 h 1723"/>
                <a:gd name="T20" fmla="*/ 2147483647 w 2945"/>
                <a:gd name="T21" fmla="*/ 2147483647 h 1723"/>
                <a:gd name="T22" fmla="*/ 2147483647 w 2945"/>
                <a:gd name="T23" fmla="*/ 2147483647 h 1723"/>
                <a:gd name="T24" fmla="*/ 2147483647 w 2945"/>
                <a:gd name="T25" fmla="*/ 2147483647 h 1723"/>
                <a:gd name="T26" fmla="*/ 2147483647 w 2945"/>
                <a:gd name="T27" fmla="*/ 2147483647 h 1723"/>
                <a:gd name="T28" fmla="*/ 2147483647 w 2945"/>
                <a:gd name="T29" fmla="*/ 2147483647 h 1723"/>
                <a:gd name="T30" fmla="*/ 2147483647 w 2945"/>
                <a:gd name="T31" fmla="*/ 2147483647 h 1723"/>
                <a:gd name="T32" fmla="*/ 2147483647 w 2945"/>
                <a:gd name="T33" fmla="*/ 2147483647 h 1723"/>
                <a:gd name="T34" fmla="*/ 2147483647 w 2945"/>
                <a:gd name="T35" fmla="*/ 2147483647 h 1723"/>
                <a:gd name="T36" fmla="*/ 2147483647 w 2945"/>
                <a:gd name="T37" fmla="*/ 2147483647 h 1723"/>
                <a:gd name="T38" fmla="*/ 2147483647 w 2945"/>
                <a:gd name="T39" fmla="*/ 2147483647 h 1723"/>
                <a:gd name="T40" fmla="*/ 2147483647 w 2945"/>
                <a:gd name="T41" fmla="*/ 0 h 1723"/>
                <a:gd name="T42" fmla="*/ 2147483647 w 2945"/>
                <a:gd name="T43" fmla="*/ 2147483647 h 1723"/>
                <a:gd name="T44" fmla="*/ 2147483647 w 2945"/>
                <a:gd name="T45" fmla="*/ 2147483647 h 1723"/>
                <a:gd name="T46" fmla="*/ 2147483647 w 2945"/>
                <a:gd name="T47" fmla="*/ 2147483647 h 1723"/>
                <a:gd name="T48" fmla="*/ 2147483647 w 2945"/>
                <a:gd name="T49" fmla="*/ 2147483647 h 1723"/>
                <a:gd name="T50" fmla="*/ 2147483647 w 2945"/>
                <a:gd name="T51" fmla="*/ 2147483647 h 1723"/>
                <a:gd name="T52" fmla="*/ 2147483647 w 2945"/>
                <a:gd name="T53" fmla="*/ 2147483647 h 1723"/>
                <a:gd name="T54" fmla="*/ 2147483647 w 2945"/>
                <a:gd name="T55" fmla="*/ 2147483647 h 1723"/>
                <a:gd name="T56" fmla="*/ 2147483647 w 2945"/>
                <a:gd name="T57" fmla="*/ 2147483647 h 1723"/>
                <a:gd name="T58" fmla="*/ 2147483647 w 2945"/>
                <a:gd name="T59" fmla="*/ 2147483647 h 1723"/>
                <a:gd name="T60" fmla="*/ 2147483647 w 2945"/>
                <a:gd name="T61" fmla="*/ 2147483647 h 1723"/>
                <a:gd name="T62" fmla="*/ 2147483647 w 2945"/>
                <a:gd name="T63" fmla="*/ 2147483647 h 1723"/>
                <a:gd name="T64" fmla="*/ 2147483647 w 2945"/>
                <a:gd name="T65" fmla="*/ 2147483647 h 1723"/>
                <a:gd name="T66" fmla="*/ 2147483647 w 2945"/>
                <a:gd name="T67" fmla="*/ 2147483647 h 1723"/>
                <a:gd name="T68" fmla="*/ 2147483647 w 2945"/>
                <a:gd name="T69" fmla="*/ 2147483647 h 1723"/>
                <a:gd name="T70" fmla="*/ 2147483647 w 2945"/>
                <a:gd name="T71" fmla="*/ 2147483647 h 1723"/>
                <a:gd name="T72" fmla="*/ 2147483647 w 2945"/>
                <a:gd name="T73" fmla="*/ 2147483647 h 1723"/>
                <a:gd name="T74" fmla="*/ 2147483647 w 2945"/>
                <a:gd name="T75" fmla="*/ 2147483647 h 1723"/>
                <a:gd name="T76" fmla="*/ 2147483647 w 2945"/>
                <a:gd name="T77" fmla="*/ 2147483647 h 1723"/>
                <a:gd name="T78" fmla="*/ 2147483647 w 2945"/>
                <a:gd name="T79" fmla="*/ 2147483647 h 1723"/>
                <a:gd name="T80" fmla="*/ 2147483647 w 2945"/>
                <a:gd name="T81" fmla="*/ 2147483647 h 1723"/>
                <a:gd name="T82" fmla="*/ 2147483647 w 2945"/>
                <a:gd name="T83" fmla="*/ 2147483647 h 1723"/>
                <a:gd name="T84" fmla="*/ 0 w 2945"/>
                <a:gd name="T85" fmla="*/ 2147483647 h 17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45"/>
                <a:gd name="T130" fmla="*/ 0 h 1723"/>
                <a:gd name="T131" fmla="*/ 2945 w 2945"/>
                <a:gd name="T132" fmla="*/ 1723 h 172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45" h="1723">
                  <a:moveTo>
                    <a:pt x="6" y="1722"/>
                  </a:moveTo>
                  <a:lnTo>
                    <a:pt x="6" y="1712"/>
                  </a:lnTo>
                  <a:lnTo>
                    <a:pt x="20" y="1702"/>
                  </a:lnTo>
                  <a:lnTo>
                    <a:pt x="52" y="1658"/>
                  </a:lnTo>
                  <a:lnTo>
                    <a:pt x="190" y="1575"/>
                  </a:lnTo>
                  <a:lnTo>
                    <a:pt x="275" y="1502"/>
                  </a:lnTo>
                  <a:lnTo>
                    <a:pt x="373" y="1429"/>
                  </a:lnTo>
                  <a:lnTo>
                    <a:pt x="438" y="1389"/>
                  </a:lnTo>
                  <a:lnTo>
                    <a:pt x="497" y="1365"/>
                  </a:lnTo>
                  <a:lnTo>
                    <a:pt x="549" y="1331"/>
                  </a:lnTo>
                  <a:lnTo>
                    <a:pt x="608" y="1316"/>
                  </a:lnTo>
                  <a:lnTo>
                    <a:pt x="661" y="1272"/>
                  </a:lnTo>
                  <a:lnTo>
                    <a:pt x="700" y="1233"/>
                  </a:lnTo>
                  <a:lnTo>
                    <a:pt x="785" y="1213"/>
                  </a:lnTo>
                  <a:lnTo>
                    <a:pt x="857" y="1169"/>
                  </a:lnTo>
                  <a:lnTo>
                    <a:pt x="949" y="1125"/>
                  </a:lnTo>
                  <a:lnTo>
                    <a:pt x="1027" y="1091"/>
                  </a:lnTo>
                  <a:lnTo>
                    <a:pt x="1112" y="1032"/>
                  </a:lnTo>
                  <a:lnTo>
                    <a:pt x="1184" y="993"/>
                  </a:lnTo>
                  <a:lnTo>
                    <a:pt x="1289" y="925"/>
                  </a:lnTo>
                  <a:lnTo>
                    <a:pt x="1374" y="886"/>
                  </a:lnTo>
                  <a:lnTo>
                    <a:pt x="1465" y="842"/>
                  </a:lnTo>
                  <a:lnTo>
                    <a:pt x="1583" y="793"/>
                  </a:lnTo>
                  <a:lnTo>
                    <a:pt x="1688" y="729"/>
                  </a:lnTo>
                  <a:lnTo>
                    <a:pt x="1766" y="714"/>
                  </a:lnTo>
                  <a:lnTo>
                    <a:pt x="1871" y="680"/>
                  </a:lnTo>
                  <a:lnTo>
                    <a:pt x="1956" y="631"/>
                  </a:lnTo>
                  <a:lnTo>
                    <a:pt x="2054" y="587"/>
                  </a:lnTo>
                  <a:lnTo>
                    <a:pt x="2172" y="524"/>
                  </a:lnTo>
                  <a:lnTo>
                    <a:pt x="2309" y="455"/>
                  </a:lnTo>
                  <a:lnTo>
                    <a:pt x="2355" y="416"/>
                  </a:lnTo>
                  <a:lnTo>
                    <a:pt x="2447" y="392"/>
                  </a:lnTo>
                  <a:lnTo>
                    <a:pt x="2499" y="387"/>
                  </a:lnTo>
                  <a:lnTo>
                    <a:pt x="2551" y="362"/>
                  </a:lnTo>
                  <a:lnTo>
                    <a:pt x="2597" y="328"/>
                  </a:lnTo>
                  <a:lnTo>
                    <a:pt x="2643" y="299"/>
                  </a:lnTo>
                  <a:lnTo>
                    <a:pt x="2715" y="255"/>
                  </a:lnTo>
                  <a:lnTo>
                    <a:pt x="2787" y="240"/>
                  </a:lnTo>
                  <a:lnTo>
                    <a:pt x="2833" y="211"/>
                  </a:lnTo>
                  <a:lnTo>
                    <a:pt x="2898" y="176"/>
                  </a:lnTo>
                  <a:lnTo>
                    <a:pt x="2944" y="167"/>
                  </a:lnTo>
                  <a:lnTo>
                    <a:pt x="2944" y="0"/>
                  </a:lnTo>
                  <a:lnTo>
                    <a:pt x="2892" y="25"/>
                  </a:lnTo>
                  <a:lnTo>
                    <a:pt x="2839" y="30"/>
                  </a:lnTo>
                  <a:lnTo>
                    <a:pt x="2774" y="69"/>
                  </a:lnTo>
                  <a:lnTo>
                    <a:pt x="2741" y="93"/>
                  </a:lnTo>
                  <a:lnTo>
                    <a:pt x="2669" y="137"/>
                  </a:lnTo>
                  <a:lnTo>
                    <a:pt x="2584" y="176"/>
                  </a:lnTo>
                  <a:lnTo>
                    <a:pt x="2512" y="191"/>
                  </a:lnTo>
                  <a:lnTo>
                    <a:pt x="2453" y="216"/>
                  </a:lnTo>
                  <a:lnTo>
                    <a:pt x="2388" y="260"/>
                  </a:lnTo>
                  <a:lnTo>
                    <a:pt x="2322" y="308"/>
                  </a:lnTo>
                  <a:lnTo>
                    <a:pt x="2264" y="357"/>
                  </a:lnTo>
                  <a:lnTo>
                    <a:pt x="2185" y="396"/>
                  </a:lnTo>
                  <a:lnTo>
                    <a:pt x="2126" y="421"/>
                  </a:lnTo>
                  <a:lnTo>
                    <a:pt x="2067" y="455"/>
                  </a:lnTo>
                  <a:lnTo>
                    <a:pt x="1976" y="475"/>
                  </a:lnTo>
                  <a:lnTo>
                    <a:pt x="1897" y="504"/>
                  </a:lnTo>
                  <a:lnTo>
                    <a:pt x="1832" y="558"/>
                  </a:lnTo>
                  <a:lnTo>
                    <a:pt x="1760" y="607"/>
                  </a:lnTo>
                  <a:lnTo>
                    <a:pt x="1714" y="636"/>
                  </a:lnTo>
                  <a:lnTo>
                    <a:pt x="1662" y="641"/>
                  </a:lnTo>
                  <a:lnTo>
                    <a:pt x="1603" y="680"/>
                  </a:lnTo>
                  <a:lnTo>
                    <a:pt x="1492" y="749"/>
                  </a:lnTo>
                  <a:lnTo>
                    <a:pt x="1439" y="758"/>
                  </a:lnTo>
                  <a:lnTo>
                    <a:pt x="1335" y="822"/>
                  </a:lnTo>
                  <a:lnTo>
                    <a:pt x="1276" y="842"/>
                  </a:lnTo>
                  <a:lnTo>
                    <a:pt x="1243" y="871"/>
                  </a:lnTo>
                  <a:lnTo>
                    <a:pt x="1184" y="895"/>
                  </a:lnTo>
                  <a:lnTo>
                    <a:pt x="1132" y="915"/>
                  </a:lnTo>
                  <a:lnTo>
                    <a:pt x="1021" y="983"/>
                  </a:lnTo>
                  <a:lnTo>
                    <a:pt x="890" y="1047"/>
                  </a:lnTo>
                  <a:lnTo>
                    <a:pt x="837" y="1067"/>
                  </a:lnTo>
                  <a:lnTo>
                    <a:pt x="739" y="1120"/>
                  </a:lnTo>
                  <a:lnTo>
                    <a:pt x="706" y="1145"/>
                  </a:lnTo>
                  <a:lnTo>
                    <a:pt x="608" y="1223"/>
                  </a:lnTo>
                  <a:lnTo>
                    <a:pt x="563" y="1238"/>
                  </a:lnTo>
                  <a:lnTo>
                    <a:pt x="464" y="1301"/>
                  </a:lnTo>
                  <a:lnTo>
                    <a:pt x="419" y="1326"/>
                  </a:lnTo>
                  <a:lnTo>
                    <a:pt x="360" y="1370"/>
                  </a:lnTo>
                  <a:lnTo>
                    <a:pt x="229" y="1468"/>
                  </a:lnTo>
                  <a:lnTo>
                    <a:pt x="163" y="1526"/>
                  </a:lnTo>
                  <a:lnTo>
                    <a:pt x="98" y="1570"/>
                  </a:lnTo>
                  <a:lnTo>
                    <a:pt x="59" y="1595"/>
                  </a:lnTo>
                  <a:lnTo>
                    <a:pt x="26" y="1634"/>
                  </a:lnTo>
                  <a:lnTo>
                    <a:pt x="0" y="1688"/>
                  </a:lnTo>
                  <a:lnTo>
                    <a:pt x="6" y="1722"/>
                  </a:lnTo>
                </a:path>
              </a:pathLst>
            </a:custGeom>
            <a:solidFill>
              <a:srgbClr val="FFFF99"/>
            </a:solidFill>
            <a:ln w="12700" cap="flat" cmpd="sng">
              <a:noFill/>
              <a:prstDash val="solid"/>
              <a:round/>
              <a:headEnd/>
              <a:tailEnd/>
            </a:ln>
          </p:spPr>
          <p:txBody>
            <a:bodyPr wrap="none" anchor="ctr"/>
            <a:lstStyle/>
            <a:p>
              <a:pPr eaLnBrk="1" hangingPunct="1"/>
              <a:endParaRPr lang="en-US">
                <a:solidFill>
                  <a:srgbClr val="000000"/>
                </a:solidFill>
                <a:latin typeface="Calibri" charset="0"/>
                <a:ea typeface="Calibri" charset="0"/>
                <a:cs typeface="Calibri" charset="0"/>
              </a:endParaRPr>
            </a:p>
          </p:txBody>
        </p:sp>
        <p:sp>
          <p:nvSpPr>
            <p:cNvPr id="12" name="Rectangle 6"/>
            <p:cNvSpPr>
              <a:spLocks noChangeArrowheads="1"/>
            </p:cNvSpPr>
            <p:nvPr/>
          </p:nvSpPr>
          <p:spPr bwMode="auto">
            <a:xfrm>
              <a:off x="1870080" y="5237692"/>
              <a:ext cx="6070600" cy="376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554" tIns="33976" rIns="64554" bIns="33976">
              <a:spAutoFit/>
            </a:bodyPr>
            <a:lstStyle/>
            <a:p>
              <a:pPr algn="ctr" defTabSz="554038"/>
              <a:r>
                <a:rPr lang="en-US" sz="2000">
                  <a:solidFill>
                    <a:schemeClr val="bg1"/>
                  </a:solidFill>
                  <a:latin typeface="Calibri" charset="0"/>
                  <a:ea typeface="Calibri" charset="0"/>
                  <a:cs typeface="Calibri" charset="0"/>
                </a:rPr>
                <a:t>Months of follow-up</a:t>
              </a:r>
            </a:p>
          </p:txBody>
        </p:sp>
        <p:sp>
          <p:nvSpPr>
            <p:cNvPr id="13" name="Rectangle 7"/>
            <p:cNvSpPr>
              <a:spLocks noChangeArrowheads="1"/>
            </p:cNvSpPr>
            <p:nvPr/>
          </p:nvSpPr>
          <p:spPr bwMode="auto">
            <a:xfrm rot="16200000">
              <a:off x="-301703" y="3110363"/>
              <a:ext cx="2970214" cy="376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554" tIns="33976" rIns="64554" bIns="33976">
              <a:spAutoFit/>
            </a:bodyPr>
            <a:lstStyle/>
            <a:p>
              <a:pPr algn="ctr" defTabSz="554038"/>
              <a:r>
                <a:rPr lang="en-US" sz="2000">
                  <a:solidFill>
                    <a:schemeClr val="bg1"/>
                  </a:solidFill>
                  <a:latin typeface="Calibri" charset="0"/>
                  <a:ea typeface="Calibri" charset="0"/>
                  <a:cs typeface="Calibri" charset="0"/>
                </a:rPr>
                <a:t>Cumulative event rate (%)</a:t>
              </a:r>
            </a:p>
          </p:txBody>
        </p:sp>
        <p:sp>
          <p:nvSpPr>
            <p:cNvPr id="14" name="Rectangle 8"/>
            <p:cNvSpPr>
              <a:spLocks noChangeArrowheads="1"/>
            </p:cNvSpPr>
            <p:nvPr/>
          </p:nvSpPr>
          <p:spPr bwMode="auto">
            <a:xfrm>
              <a:off x="1505211" y="4662388"/>
              <a:ext cx="247389" cy="34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554" tIns="33976" rIns="64554" bIns="33976">
              <a:spAutoFit/>
            </a:bodyPr>
            <a:lstStyle/>
            <a:p>
              <a:pPr algn="r" defTabSz="554038"/>
              <a:r>
                <a:rPr lang="en-US" b="0">
                  <a:solidFill>
                    <a:schemeClr val="bg1"/>
                  </a:solidFill>
                  <a:latin typeface="Calibri" charset="0"/>
                  <a:ea typeface="Calibri" charset="0"/>
                  <a:cs typeface="Calibri" charset="0"/>
                </a:rPr>
                <a:t>0</a:t>
              </a:r>
            </a:p>
          </p:txBody>
        </p:sp>
        <p:sp>
          <p:nvSpPr>
            <p:cNvPr id="15" name="Rectangle 9"/>
            <p:cNvSpPr>
              <a:spLocks noChangeArrowheads="1"/>
            </p:cNvSpPr>
            <p:nvPr/>
          </p:nvSpPr>
          <p:spPr bwMode="auto">
            <a:xfrm>
              <a:off x="1505211" y="3908326"/>
              <a:ext cx="247389" cy="34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554" tIns="33976" rIns="64554" bIns="33976">
              <a:spAutoFit/>
            </a:bodyPr>
            <a:lstStyle/>
            <a:p>
              <a:pPr algn="r" defTabSz="554038"/>
              <a:r>
                <a:rPr lang="en-US" b="0">
                  <a:solidFill>
                    <a:schemeClr val="bg1"/>
                  </a:solidFill>
                  <a:latin typeface="Calibri" charset="0"/>
                  <a:ea typeface="Calibri" charset="0"/>
                  <a:cs typeface="Calibri" charset="0"/>
                </a:rPr>
                <a:t>4</a:t>
              </a:r>
            </a:p>
          </p:txBody>
        </p:sp>
        <p:sp>
          <p:nvSpPr>
            <p:cNvPr id="16" name="Rectangle 10"/>
            <p:cNvSpPr>
              <a:spLocks noChangeArrowheads="1"/>
            </p:cNvSpPr>
            <p:nvPr/>
          </p:nvSpPr>
          <p:spPr bwMode="auto">
            <a:xfrm>
              <a:off x="1505211" y="3144737"/>
              <a:ext cx="247389" cy="34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554" tIns="33976" rIns="64554" bIns="33976">
              <a:spAutoFit/>
            </a:bodyPr>
            <a:lstStyle/>
            <a:p>
              <a:pPr algn="r" defTabSz="554038"/>
              <a:r>
                <a:rPr lang="en-US" b="0">
                  <a:solidFill>
                    <a:schemeClr val="bg1"/>
                  </a:solidFill>
                  <a:latin typeface="Calibri" charset="0"/>
                  <a:ea typeface="Calibri" charset="0"/>
                  <a:cs typeface="Calibri" charset="0"/>
                </a:rPr>
                <a:t>8</a:t>
              </a:r>
            </a:p>
          </p:txBody>
        </p:sp>
        <p:sp>
          <p:nvSpPr>
            <p:cNvPr id="17" name="Rectangle 11"/>
            <p:cNvSpPr>
              <a:spLocks noChangeArrowheads="1"/>
            </p:cNvSpPr>
            <p:nvPr/>
          </p:nvSpPr>
          <p:spPr bwMode="auto">
            <a:xfrm>
              <a:off x="1388193" y="2390676"/>
              <a:ext cx="364407" cy="34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554" tIns="33976" rIns="64554" bIns="33976">
              <a:spAutoFit/>
            </a:bodyPr>
            <a:lstStyle/>
            <a:p>
              <a:pPr algn="r" defTabSz="554038"/>
              <a:r>
                <a:rPr lang="en-US" b="0">
                  <a:solidFill>
                    <a:schemeClr val="bg1"/>
                  </a:solidFill>
                  <a:latin typeface="Calibri" charset="0"/>
                  <a:ea typeface="Calibri" charset="0"/>
                  <a:cs typeface="Calibri" charset="0"/>
                </a:rPr>
                <a:t>12</a:t>
              </a:r>
            </a:p>
          </p:txBody>
        </p:sp>
        <p:sp>
          <p:nvSpPr>
            <p:cNvPr id="18" name="Rectangle 12"/>
            <p:cNvSpPr>
              <a:spLocks noChangeArrowheads="1"/>
            </p:cNvSpPr>
            <p:nvPr/>
          </p:nvSpPr>
          <p:spPr bwMode="auto">
            <a:xfrm>
              <a:off x="1388193" y="1633438"/>
              <a:ext cx="364407" cy="34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554" tIns="33976" rIns="64554" bIns="33976">
              <a:spAutoFit/>
            </a:bodyPr>
            <a:lstStyle/>
            <a:p>
              <a:pPr algn="r" defTabSz="554038"/>
              <a:r>
                <a:rPr lang="en-US" b="0">
                  <a:solidFill>
                    <a:schemeClr val="bg1"/>
                  </a:solidFill>
                  <a:latin typeface="Calibri" charset="0"/>
                  <a:ea typeface="Calibri" charset="0"/>
                  <a:cs typeface="Calibri" charset="0"/>
                </a:rPr>
                <a:t>16</a:t>
              </a:r>
            </a:p>
          </p:txBody>
        </p:sp>
        <p:sp>
          <p:nvSpPr>
            <p:cNvPr id="21" name="Line 16"/>
            <p:cNvSpPr>
              <a:spLocks noChangeShapeType="1"/>
            </p:cNvSpPr>
            <p:nvPr/>
          </p:nvSpPr>
          <p:spPr bwMode="auto">
            <a:xfrm>
              <a:off x="8049693" y="1802342"/>
              <a:ext cx="0" cy="390525"/>
            </a:xfrm>
            <a:prstGeom prst="line">
              <a:avLst/>
            </a:prstGeom>
            <a:noFill/>
            <a:ln w="25400">
              <a:solidFill>
                <a:schemeClr val="bg1"/>
              </a:solidFill>
              <a:round/>
              <a:headEnd type="stealth" w="med" len="med"/>
              <a:tailEnd type="stealth" w="med" len="med"/>
            </a:ln>
            <a:extLst>
              <a:ext uri="{909E8E84-426E-40dd-AFC4-6F175D3DCCD1}">
                <a14:hiddenFill xmlns:a14="http://schemas.microsoft.com/office/drawing/2010/main">
                  <a:noFill/>
                </a14:hiddenFill>
              </a:ext>
            </a:extLst>
          </p:spPr>
          <p:txBody>
            <a:bodyPr wrap="none" anchor="ctr"/>
            <a:lstStyle/>
            <a:p>
              <a:pPr eaLnBrk="1" hangingPunct="1"/>
              <a:endParaRPr lang="en-US">
                <a:solidFill>
                  <a:srgbClr val="000000"/>
                </a:solidFill>
                <a:latin typeface="Calibri" charset="0"/>
                <a:ea typeface="Calibri" charset="0"/>
                <a:cs typeface="Calibri" charset="0"/>
              </a:endParaRPr>
            </a:p>
          </p:txBody>
        </p:sp>
        <p:sp>
          <p:nvSpPr>
            <p:cNvPr id="22" name="Rectangle 17"/>
            <p:cNvSpPr>
              <a:spLocks noChangeArrowheads="1"/>
            </p:cNvSpPr>
            <p:nvPr/>
          </p:nvSpPr>
          <p:spPr bwMode="auto">
            <a:xfrm>
              <a:off x="1745388" y="4892244"/>
              <a:ext cx="234564" cy="31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554" tIns="33976" rIns="64554" bIns="33976">
              <a:spAutoFit/>
            </a:bodyPr>
            <a:lstStyle/>
            <a:p>
              <a:pPr algn="ctr" defTabSz="554038"/>
              <a:r>
                <a:rPr lang="en-US" sz="1600" b="0">
                  <a:solidFill>
                    <a:schemeClr val="bg1"/>
                  </a:solidFill>
                  <a:latin typeface="Calibri" charset="0"/>
                  <a:ea typeface="Calibri" charset="0"/>
                  <a:cs typeface="Calibri" charset="0"/>
                </a:rPr>
                <a:t>0</a:t>
              </a:r>
            </a:p>
          </p:txBody>
        </p:sp>
        <p:sp>
          <p:nvSpPr>
            <p:cNvPr id="23" name="Rectangle 18"/>
            <p:cNvSpPr>
              <a:spLocks noChangeArrowheads="1"/>
            </p:cNvSpPr>
            <p:nvPr/>
          </p:nvSpPr>
          <p:spPr bwMode="auto">
            <a:xfrm>
              <a:off x="2335939" y="4897007"/>
              <a:ext cx="234564" cy="31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554" tIns="33976" rIns="64554" bIns="33976">
              <a:spAutoFit/>
            </a:bodyPr>
            <a:lstStyle/>
            <a:p>
              <a:pPr algn="ctr" defTabSz="554038"/>
              <a:r>
                <a:rPr lang="en-US" sz="1600" b="0">
                  <a:solidFill>
                    <a:schemeClr val="bg1"/>
                  </a:solidFill>
                  <a:latin typeface="Calibri" charset="0"/>
                  <a:ea typeface="Calibri" charset="0"/>
                  <a:cs typeface="Calibri" charset="0"/>
                </a:rPr>
                <a:t>3</a:t>
              </a:r>
            </a:p>
          </p:txBody>
        </p:sp>
        <p:sp>
          <p:nvSpPr>
            <p:cNvPr id="24" name="Rectangle 19"/>
            <p:cNvSpPr>
              <a:spLocks noChangeArrowheads="1"/>
            </p:cNvSpPr>
            <p:nvPr/>
          </p:nvSpPr>
          <p:spPr bwMode="auto">
            <a:xfrm>
              <a:off x="2782555" y="4892244"/>
              <a:ext cx="234564" cy="31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554" tIns="33976" rIns="64554" bIns="33976">
              <a:spAutoFit/>
            </a:bodyPr>
            <a:lstStyle/>
            <a:p>
              <a:pPr algn="ctr" defTabSz="554038"/>
              <a:r>
                <a:rPr lang="en-US" sz="1600" b="0">
                  <a:solidFill>
                    <a:schemeClr val="bg1"/>
                  </a:solidFill>
                  <a:latin typeface="Calibri" charset="0"/>
                  <a:ea typeface="Calibri" charset="0"/>
                  <a:cs typeface="Calibri" charset="0"/>
                </a:rPr>
                <a:t>6</a:t>
              </a:r>
            </a:p>
          </p:txBody>
        </p:sp>
        <p:sp>
          <p:nvSpPr>
            <p:cNvPr id="25" name="Rectangle 20"/>
            <p:cNvSpPr>
              <a:spLocks noChangeArrowheads="1"/>
            </p:cNvSpPr>
            <p:nvPr/>
          </p:nvSpPr>
          <p:spPr bwMode="auto">
            <a:xfrm>
              <a:off x="3290555" y="4892244"/>
              <a:ext cx="234564" cy="31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554" tIns="33976" rIns="64554" bIns="33976">
              <a:spAutoFit/>
            </a:bodyPr>
            <a:lstStyle/>
            <a:p>
              <a:pPr algn="ctr" defTabSz="554038"/>
              <a:r>
                <a:rPr lang="en-US" sz="1600" b="0">
                  <a:solidFill>
                    <a:schemeClr val="bg1"/>
                  </a:solidFill>
                  <a:latin typeface="Calibri" charset="0"/>
                  <a:ea typeface="Calibri" charset="0"/>
                  <a:cs typeface="Calibri" charset="0"/>
                </a:rPr>
                <a:t>9</a:t>
              </a:r>
            </a:p>
          </p:txBody>
        </p:sp>
        <p:sp>
          <p:nvSpPr>
            <p:cNvPr id="26" name="Rectangle 21"/>
            <p:cNvSpPr>
              <a:spLocks noChangeArrowheads="1"/>
            </p:cNvSpPr>
            <p:nvPr/>
          </p:nvSpPr>
          <p:spPr bwMode="auto">
            <a:xfrm>
              <a:off x="3730585" y="4892244"/>
              <a:ext cx="338759" cy="31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554" tIns="33976" rIns="64554" bIns="33976">
              <a:spAutoFit/>
            </a:bodyPr>
            <a:lstStyle/>
            <a:p>
              <a:pPr algn="ctr" defTabSz="554038"/>
              <a:r>
                <a:rPr lang="en-US" sz="1600" b="0">
                  <a:solidFill>
                    <a:schemeClr val="bg1"/>
                  </a:solidFill>
                  <a:latin typeface="Calibri" charset="0"/>
                  <a:ea typeface="Calibri" charset="0"/>
                  <a:cs typeface="Calibri" charset="0"/>
                </a:rPr>
                <a:t>12</a:t>
              </a:r>
            </a:p>
          </p:txBody>
        </p:sp>
        <p:sp>
          <p:nvSpPr>
            <p:cNvPr id="27" name="Rectangle 22"/>
            <p:cNvSpPr>
              <a:spLocks noChangeArrowheads="1"/>
            </p:cNvSpPr>
            <p:nvPr/>
          </p:nvSpPr>
          <p:spPr bwMode="auto">
            <a:xfrm>
              <a:off x="4236469" y="4892244"/>
              <a:ext cx="338759" cy="31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554" tIns="33976" rIns="64554" bIns="33976">
              <a:spAutoFit/>
            </a:bodyPr>
            <a:lstStyle/>
            <a:p>
              <a:pPr algn="ctr" defTabSz="554038"/>
              <a:r>
                <a:rPr lang="en-US" sz="1600" b="0">
                  <a:solidFill>
                    <a:schemeClr val="bg1"/>
                  </a:solidFill>
                  <a:latin typeface="Calibri" charset="0"/>
                  <a:ea typeface="Calibri" charset="0"/>
                  <a:cs typeface="Calibri" charset="0"/>
                </a:rPr>
                <a:t>15</a:t>
              </a:r>
            </a:p>
          </p:txBody>
        </p:sp>
        <p:sp>
          <p:nvSpPr>
            <p:cNvPr id="28" name="Rectangle 23"/>
            <p:cNvSpPr>
              <a:spLocks noChangeArrowheads="1"/>
            </p:cNvSpPr>
            <p:nvPr/>
          </p:nvSpPr>
          <p:spPr bwMode="auto">
            <a:xfrm>
              <a:off x="4746585" y="4892244"/>
              <a:ext cx="338759" cy="31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554" tIns="33976" rIns="64554" bIns="33976">
              <a:spAutoFit/>
            </a:bodyPr>
            <a:lstStyle/>
            <a:p>
              <a:pPr algn="ctr" defTabSz="554038"/>
              <a:r>
                <a:rPr lang="en-US" sz="1600" b="0">
                  <a:solidFill>
                    <a:schemeClr val="bg1"/>
                  </a:solidFill>
                  <a:latin typeface="Calibri" charset="0"/>
                  <a:ea typeface="Calibri" charset="0"/>
                  <a:cs typeface="Calibri" charset="0"/>
                </a:rPr>
                <a:t>18</a:t>
              </a:r>
            </a:p>
          </p:txBody>
        </p:sp>
        <p:sp>
          <p:nvSpPr>
            <p:cNvPr id="29" name="Rectangle 24"/>
            <p:cNvSpPr>
              <a:spLocks noChangeArrowheads="1"/>
            </p:cNvSpPr>
            <p:nvPr/>
          </p:nvSpPr>
          <p:spPr bwMode="auto">
            <a:xfrm>
              <a:off x="5254585" y="4892244"/>
              <a:ext cx="338759" cy="31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554" tIns="33976" rIns="64554" bIns="33976">
              <a:spAutoFit/>
            </a:bodyPr>
            <a:lstStyle/>
            <a:p>
              <a:pPr algn="ctr" defTabSz="554038"/>
              <a:r>
                <a:rPr lang="en-US" sz="1600" b="0">
                  <a:solidFill>
                    <a:schemeClr val="bg1"/>
                  </a:solidFill>
                  <a:latin typeface="Calibri" charset="0"/>
                  <a:ea typeface="Calibri" charset="0"/>
                  <a:cs typeface="Calibri" charset="0"/>
                </a:rPr>
                <a:t>21</a:t>
              </a:r>
            </a:p>
          </p:txBody>
        </p:sp>
        <p:sp>
          <p:nvSpPr>
            <p:cNvPr id="30" name="Rectangle 25"/>
            <p:cNvSpPr>
              <a:spLocks noChangeArrowheads="1"/>
            </p:cNvSpPr>
            <p:nvPr/>
          </p:nvSpPr>
          <p:spPr bwMode="auto">
            <a:xfrm>
              <a:off x="5758353" y="4892244"/>
              <a:ext cx="338759" cy="31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554" tIns="33976" rIns="64554" bIns="33976">
              <a:spAutoFit/>
            </a:bodyPr>
            <a:lstStyle/>
            <a:p>
              <a:pPr algn="ctr" defTabSz="554038"/>
              <a:r>
                <a:rPr lang="en-US" sz="1600" b="0">
                  <a:solidFill>
                    <a:schemeClr val="bg1"/>
                  </a:solidFill>
                  <a:latin typeface="Calibri" charset="0"/>
                  <a:ea typeface="Calibri" charset="0"/>
                  <a:cs typeface="Calibri" charset="0"/>
                </a:rPr>
                <a:t>24</a:t>
              </a:r>
            </a:p>
          </p:txBody>
        </p:sp>
        <p:sp>
          <p:nvSpPr>
            <p:cNvPr id="31" name="Rectangle 26"/>
            <p:cNvSpPr>
              <a:spLocks noChangeArrowheads="1"/>
            </p:cNvSpPr>
            <p:nvPr/>
          </p:nvSpPr>
          <p:spPr bwMode="auto">
            <a:xfrm>
              <a:off x="6264235" y="4892244"/>
              <a:ext cx="338759" cy="31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554" tIns="33976" rIns="64554" bIns="33976">
              <a:spAutoFit/>
            </a:bodyPr>
            <a:lstStyle/>
            <a:p>
              <a:pPr algn="ctr" defTabSz="554038"/>
              <a:r>
                <a:rPr lang="en-US" sz="1600" b="0">
                  <a:solidFill>
                    <a:schemeClr val="bg1"/>
                  </a:solidFill>
                  <a:latin typeface="Calibri" charset="0"/>
                  <a:ea typeface="Calibri" charset="0"/>
                  <a:cs typeface="Calibri" charset="0"/>
                </a:rPr>
                <a:t>27</a:t>
              </a:r>
            </a:p>
          </p:txBody>
        </p:sp>
        <p:sp>
          <p:nvSpPr>
            <p:cNvPr id="32" name="Rectangle 27"/>
            <p:cNvSpPr>
              <a:spLocks noChangeArrowheads="1"/>
            </p:cNvSpPr>
            <p:nvPr/>
          </p:nvSpPr>
          <p:spPr bwMode="auto">
            <a:xfrm>
              <a:off x="6772234" y="4892244"/>
              <a:ext cx="338759" cy="31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554" tIns="33976" rIns="64554" bIns="33976">
              <a:spAutoFit/>
            </a:bodyPr>
            <a:lstStyle/>
            <a:p>
              <a:pPr algn="ctr" defTabSz="554038"/>
              <a:r>
                <a:rPr lang="en-US" sz="1600" b="0">
                  <a:solidFill>
                    <a:schemeClr val="bg1"/>
                  </a:solidFill>
                  <a:latin typeface="Calibri" charset="0"/>
                  <a:ea typeface="Calibri" charset="0"/>
                  <a:cs typeface="Calibri" charset="0"/>
                </a:rPr>
                <a:t>30</a:t>
              </a:r>
            </a:p>
          </p:txBody>
        </p:sp>
        <p:sp>
          <p:nvSpPr>
            <p:cNvPr id="33" name="Rectangle 28"/>
            <p:cNvSpPr>
              <a:spLocks noChangeArrowheads="1"/>
            </p:cNvSpPr>
            <p:nvPr/>
          </p:nvSpPr>
          <p:spPr bwMode="auto">
            <a:xfrm>
              <a:off x="7286585" y="4892244"/>
              <a:ext cx="338759" cy="31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554" tIns="33976" rIns="64554" bIns="33976">
              <a:spAutoFit/>
            </a:bodyPr>
            <a:lstStyle/>
            <a:p>
              <a:pPr algn="ctr" defTabSz="554038"/>
              <a:r>
                <a:rPr lang="en-US" sz="1600" b="0">
                  <a:solidFill>
                    <a:schemeClr val="bg1"/>
                  </a:solidFill>
                  <a:latin typeface="Calibri" charset="0"/>
                  <a:ea typeface="Calibri" charset="0"/>
                  <a:cs typeface="Calibri" charset="0"/>
                </a:rPr>
                <a:t>33</a:t>
              </a:r>
            </a:p>
          </p:txBody>
        </p:sp>
        <p:sp>
          <p:nvSpPr>
            <p:cNvPr id="34" name="Rectangle 29"/>
            <p:cNvSpPr>
              <a:spLocks noChangeArrowheads="1"/>
            </p:cNvSpPr>
            <p:nvPr/>
          </p:nvSpPr>
          <p:spPr bwMode="auto">
            <a:xfrm>
              <a:off x="7754369" y="4889069"/>
              <a:ext cx="338759" cy="31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554" tIns="33976" rIns="64554" bIns="33976">
              <a:spAutoFit/>
            </a:bodyPr>
            <a:lstStyle/>
            <a:p>
              <a:pPr algn="ctr" defTabSz="554038"/>
              <a:r>
                <a:rPr lang="en-US" sz="1600" b="0">
                  <a:solidFill>
                    <a:schemeClr val="bg1"/>
                  </a:solidFill>
                  <a:latin typeface="Calibri" charset="0"/>
                  <a:ea typeface="Calibri" charset="0"/>
                  <a:cs typeface="Calibri" charset="0"/>
                </a:rPr>
                <a:t>36</a:t>
              </a:r>
            </a:p>
          </p:txBody>
        </p:sp>
        <p:sp>
          <p:nvSpPr>
            <p:cNvPr id="35" name="Rectangle 30"/>
            <p:cNvSpPr>
              <a:spLocks noChangeArrowheads="1"/>
            </p:cNvSpPr>
            <p:nvPr/>
          </p:nvSpPr>
          <p:spPr bwMode="auto">
            <a:xfrm>
              <a:off x="4464564" y="2254780"/>
              <a:ext cx="796963" cy="63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4746" tIns="35675" rIns="74746" bIns="35675">
              <a:spAutoFit/>
            </a:bodyPr>
            <a:lstStyle/>
            <a:p>
              <a:pPr algn="ctr" defTabSz="622300">
                <a:lnSpc>
                  <a:spcPts val="2200"/>
                </a:lnSpc>
                <a:spcBef>
                  <a:spcPts val="0"/>
                </a:spcBef>
              </a:pPr>
              <a:r>
                <a:rPr lang="en-US" sz="2000" b="0">
                  <a:solidFill>
                    <a:sysClr val="windowText" lastClr="000000"/>
                  </a:solidFill>
                  <a:latin typeface="Calibri" charset="0"/>
                  <a:ea typeface="Calibri" charset="0"/>
                  <a:cs typeface="Calibri" charset="0"/>
                </a:rPr>
                <a:t>ASA</a:t>
              </a:r>
            </a:p>
            <a:p>
              <a:pPr algn="ctr" defTabSz="622300">
                <a:lnSpc>
                  <a:spcPts val="2200"/>
                </a:lnSpc>
                <a:spcBef>
                  <a:spcPts val="0"/>
                </a:spcBef>
              </a:pPr>
              <a:r>
                <a:rPr lang="en-US" sz="2000">
                  <a:solidFill>
                    <a:sysClr val="windowText" lastClr="000000"/>
                  </a:solidFill>
                  <a:latin typeface="Calibri" charset="0"/>
                  <a:ea typeface="Calibri" charset="0"/>
                  <a:cs typeface="Calibri" charset="0"/>
                </a:rPr>
                <a:t>5.83%</a:t>
              </a:r>
            </a:p>
          </p:txBody>
        </p:sp>
        <p:sp>
          <p:nvSpPr>
            <p:cNvPr id="36" name="Rectangle 31"/>
            <p:cNvSpPr>
              <a:spLocks noChangeArrowheads="1"/>
            </p:cNvSpPr>
            <p:nvPr/>
          </p:nvSpPr>
          <p:spPr bwMode="auto">
            <a:xfrm>
              <a:off x="5035096" y="3186640"/>
              <a:ext cx="1338648" cy="63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4746" tIns="35675" rIns="74746" bIns="35675">
              <a:spAutoFit/>
            </a:bodyPr>
            <a:lstStyle/>
            <a:p>
              <a:pPr algn="ctr" defTabSz="652463">
                <a:lnSpc>
                  <a:spcPts val="2200"/>
                </a:lnSpc>
                <a:spcBef>
                  <a:spcPts val="0"/>
                </a:spcBef>
              </a:pPr>
              <a:r>
                <a:rPr lang="en-US" sz="2000">
                  <a:solidFill>
                    <a:sysClr val="windowText" lastClr="000000"/>
                  </a:solidFill>
                  <a:latin typeface="Calibri" charset="0"/>
                  <a:ea typeface="Calibri" charset="0"/>
                  <a:cs typeface="Calibri" charset="0"/>
                </a:rPr>
                <a:t>5.32%</a:t>
              </a:r>
            </a:p>
            <a:p>
              <a:pPr algn="ctr" defTabSz="652463">
                <a:lnSpc>
                  <a:spcPts val="2200"/>
                </a:lnSpc>
                <a:spcBef>
                  <a:spcPts val="0"/>
                </a:spcBef>
              </a:pPr>
              <a:r>
                <a:rPr lang="en-US" sz="2000" b="0">
                  <a:solidFill>
                    <a:sysClr val="windowText" lastClr="000000"/>
                  </a:solidFill>
                  <a:latin typeface="Calibri" charset="0"/>
                  <a:ea typeface="Calibri" charset="0"/>
                  <a:cs typeface="Calibri" charset="0"/>
                </a:rPr>
                <a:t>Clopidogrel</a:t>
              </a:r>
            </a:p>
          </p:txBody>
        </p:sp>
        <p:sp>
          <p:nvSpPr>
            <p:cNvPr id="40" name="Line 35"/>
            <p:cNvSpPr>
              <a:spLocks noChangeShapeType="1"/>
            </p:cNvSpPr>
            <p:nvPr/>
          </p:nvSpPr>
          <p:spPr bwMode="auto">
            <a:xfrm flipV="1">
              <a:off x="2430996" y="4786842"/>
              <a:ext cx="0" cy="125413"/>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1" hangingPunct="1"/>
              <a:endParaRPr lang="en-US">
                <a:solidFill>
                  <a:schemeClr val="bg1"/>
                </a:solidFill>
                <a:latin typeface="Calibri" charset="0"/>
                <a:ea typeface="Calibri" charset="0"/>
                <a:cs typeface="Calibri" charset="0"/>
              </a:endParaRPr>
            </a:p>
          </p:txBody>
        </p:sp>
        <p:sp>
          <p:nvSpPr>
            <p:cNvPr id="41" name="Line 36"/>
            <p:cNvSpPr>
              <a:spLocks noChangeShapeType="1"/>
            </p:cNvSpPr>
            <p:nvPr/>
          </p:nvSpPr>
          <p:spPr bwMode="auto">
            <a:xfrm flipV="1">
              <a:off x="5883279" y="4786842"/>
              <a:ext cx="0" cy="125413"/>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1" hangingPunct="1"/>
              <a:endParaRPr lang="en-US">
                <a:solidFill>
                  <a:schemeClr val="bg1"/>
                </a:solidFill>
                <a:latin typeface="Calibri" charset="0"/>
                <a:ea typeface="Calibri" charset="0"/>
                <a:cs typeface="Calibri" charset="0"/>
              </a:endParaRPr>
            </a:p>
          </p:txBody>
        </p:sp>
        <p:sp>
          <p:nvSpPr>
            <p:cNvPr id="42" name="Line 37"/>
            <p:cNvSpPr>
              <a:spLocks noChangeShapeType="1"/>
            </p:cNvSpPr>
            <p:nvPr/>
          </p:nvSpPr>
          <p:spPr bwMode="auto">
            <a:xfrm flipV="1">
              <a:off x="6397629" y="4786842"/>
              <a:ext cx="0" cy="125413"/>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1" hangingPunct="1"/>
              <a:endParaRPr lang="en-US">
                <a:solidFill>
                  <a:schemeClr val="bg1"/>
                </a:solidFill>
                <a:latin typeface="Calibri" charset="0"/>
                <a:ea typeface="Calibri" charset="0"/>
                <a:cs typeface="Calibri" charset="0"/>
              </a:endParaRPr>
            </a:p>
          </p:txBody>
        </p:sp>
        <p:sp>
          <p:nvSpPr>
            <p:cNvPr id="43" name="Line 38"/>
            <p:cNvSpPr>
              <a:spLocks noChangeShapeType="1"/>
            </p:cNvSpPr>
            <p:nvPr/>
          </p:nvSpPr>
          <p:spPr bwMode="auto">
            <a:xfrm flipV="1">
              <a:off x="6909863" y="4786842"/>
              <a:ext cx="0" cy="125413"/>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1" hangingPunct="1"/>
              <a:endParaRPr lang="en-US">
                <a:solidFill>
                  <a:schemeClr val="bg1"/>
                </a:solidFill>
                <a:latin typeface="Calibri" charset="0"/>
                <a:ea typeface="Calibri" charset="0"/>
                <a:cs typeface="Calibri" charset="0"/>
              </a:endParaRPr>
            </a:p>
          </p:txBody>
        </p:sp>
        <p:sp>
          <p:nvSpPr>
            <p:cNvPr id="44" name="Line 39"/>
            <p:cNvSpPr>
              <a:spLocks noChangeShapeType="1"/>
            </p:cNvSpPr>
            <p:nvPr/>
          </p:nvSpPr>
          <p:spPr bwMode="auto">
            <a:xfrm flipV="1">
              <a:off x="7405163" y="4786842"/>
              <a:ext cx="0" cy="125413"/>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1" hangingPunct="1"/>
              <a:endParaRPr lang="en-US">
                <a:solidFill>
                  <a:schemeClr val="bg1"/>
                </a:solidFill>
                <a:latin typeface="Calibri" charset="0"/>
                <a:ea typeface="Calibri" charset="0"/>
                <a:cs typeface="Calibri" charset="0"/>
              </a:endParaRPr>
            </a:p>
          </p:txBody>
        </p:sp>
        <p:sp>
          <p:nvSpPr>
            <p:cNvPr id="45" name="Line 40"/>
            <p:cNvSpPr>
              <a:spLocks noChangeShapeType="1"/>
            </p:cNvSpPr>
            <p:nvPr/>
          </p:nvSpPr>
          <p:spPr bwMode="auto">
            <a:xfrm flipV="1">
              <a:off x="4877863" y="4786842"/>
              <a:ext cx="0" cy="125413"/>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1" hangingPunct="1"/>
              <a:endParaRPr lang="en-US">
                <a:solidFill>
                  <a:schemeClr val="bg1"/>
                </a:solidFill>
                <a:latin typeface="Calibri" charset="0"/>
                <a:ea typeface="Calibri" charset="0"/>
                <a:cs typeface="Calibri" charset="0"/>
              </a:endParaRPr>
            </a:p>
          </p:txBody>
        </p:sp>
        <p:sp>
          <p:nvSpPr>
            <p:cNvPr id="46" name="Line 41"/>
            <p:cNvSpPr>
              <a:spLocks noChangeShapeType="1"/>
            </p:cNvSpPr>
            <p:nvPr/>
          </p:nvSpPr>
          <p:spPr bwMode="auto">
            <a:xfrm flipV="1">
              <a:off x="5404912" y="4786842"/>
              <a:ext cx="0" cy="125413"/>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1" hangingPunct="1"/>
              <a:endParaRPr lang="en-US">
                <a:solidFill>
                  <a:schemeClr val="bg1"/>
                </a:solidFill>
                <a:latin typeface="Calibri" charset="0"/>
                <a:ea typeface="Calibri" charset="0"/>
                <a:cs typeface="Calibri" charset="0"/>
              </a:endParaRPr>
            </a:p>
          </p:txBody>
        </p:sp>
        <p:sp>
          <p:nvSpPr>
            <p:cNvPr id="47" name="Line 42"/>
            <p:cNvSpPr>
              <a:spLocks noChangeShapeType="1"/>
            </p:cNvSpPr>
            <p:nvPr/>
          </p:nvSpPr>
          <p:spPr bwMode="auto">
            <a:xfrm flipV="1">
              <a:off x="4376212" y="4786842"/>
              <a:ext cx="0" cy="125413"/>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1" hangingPunct="1"/>
              <a:endParaRPr lang="en-US">
                <a:solidFill>
                  <a:schemeClr val="bg1"/>
                </a:solidFill>
                <a:latin typeface="Calibri" charset="0"/>
                <a:ea typeface="Calibri" charset="0"/>
                <a:cs typeface="Calibri" charset="0"/>
              </a:endParaRPr>
            </a:p>
          </p:txBody>
        </p:sp>
        <p:sp>
          <p:nvSpPr>
            <p:cNvPr id="48" name="Line 43"/>
            <p:cNvSpPr>
              <a:spLocks noChangeShapeType="1"/>
            </p:cNvSpPr>
            <p:nvPr/>
          </p:nvSpPr>
          <p:spPr bwMode="auto">
            <a:xfrm flipV="1">
              <a:off x="2915712" y="4786842"/>
              <a:ext cx="0" cy="125413"/>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1" hangingPunct="1"/>
              <a:endParaRPr lang="en-US">
                <a:solidFill>
                  <a:schemeClr val="bg1"/>
                </a:solidFill>
                <a:latin typeface="Calibri" charset="0"/>
                <a:ea typeface="Calibri" charset="0"/>
                <a:cs typeface="Calibri" charset="0"/>
              </a:endParaRPr>
            </a:p>
          </p:txBody>
        </p:sp>
        <p:sp>
          <p:nvSpPr>
            <p:cNvPr id="49" name="Line 44"/>
            <p:cNvSpPr>
              <a:spLocks noChangeShapeType="1"/>
            </p:cNvSpPr>
            <p:nvPr/>
          </p:nvSpPr>
          <p:spPr bwMode="auto">
            <a:xfrm flipV="1">
              <a:off x="3396196" y="4786842"/>
              <a:ext cx="0" cy="125413"/>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1" hangingPunct="1"/>
              <a:endParaRPr lang="en-US">
                <a:solidFill>
                  <a:schemeClr val="bg1"/>
                </a:solidFill>
                <a:latin typeface="Calibri" charset="0"/>
                <a:ea typeface="Calibri" charset="0"/>
                <a:cs typeface="Calibri" charset="0"/>
              </a:endParaRPr>
            </a:p>
          </p:txBody>
        </p:sp>
        <p:sp>
          <p:nvSpPr>
            <p:cNvPr id="50" name="Line 45"/>
            <p:cNvSpPr>
              <a:spLocks noChangeShapeType="1"/>
            </p:cNvSpPr>
            <p:nvPr/>
          </p:nvSpPr>
          <p:spPr bwMode="auto">
            <a:xfrm flipV="1">
              <a:off x="3885145" y="4786842"/>
              <a:ext cx="0" cy="125413"/>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1" hangingPunct="1"/>
              <a:endParaRPr lang="en-US">
                <a:solidFill>
                  <a:schemeClr val="bg1"/>
                </a:solidFill>
                <a:latin typeface="Calibri" charset="0"/>
                <a:ea typeface="Calibri" charset="0"/>
                <a:cs typeface="Calibri" charset="0"/>
              </a:endParaRPr>
            </a:p>
          </p:txBody>
        </p:sp>
        <p:sp>
          <p:nvSpPr>
            <p:cNvPr id="51" name="Freeform 47"/>
            <p:cNvSpPr>
              <a:spLocks/>
            </p:cNvSpPr>
            <p:nvPr/>
          </p:nvSpPr>
          <p:spPr bwMode="auto">
            <a:xfrm>
              <a:off x="1874313" y="1807102"/>
              <a:ext cx="6053667" cy="2982912"/>
            </a:xfrm>
            <a:custGeom>
              <a:avLst/>
              <a:gdLst>
                <a:gd name="T0" fmla="*/ 0 w 3270"/>
                <a:gd name="T1" fmla="*/ 0 h 1879"/>
                <a:gd name="T2" fmla="*/ 0 w 3270"/>
                <a:gd name="T3" fmla="*/ 2147483647 h 1879"/>
                <a:gd name="T4" fmla="*/ 2147483647 w 3270"/>
                <a:gd name="T5" fmla="*/ 2147483647 h 1879"/>
                <a:gd name="T6" fmla="*/ 0 60000 65536"/>
                <a:gd name="T7" fmla="*/ 0 60000 65536"/>
                <a:gd name="T8" fmla="*/ 0 60000 65536"/>
                <a:gd name="T9" fmla="*/ 0 w 3270"/>
                <a:gd name="T10" fmla="*/ 0 h 1879"/>
                <a:gd name="T11" fmla="*/ 3270 w 3270"/>
                <a:gd name="T12" fmla="*/ 1879 h 1879"/>
              </a:gdLst>
              <a:ahLst/>
              <a:cxnLst>
                <a:cxn ang="T6">
                  <a:pos x="T0" y="T1"/>
                </a:cxn>
                <a:cxn ang="T7">
                  <a:pos x="T2" y="T3"/>
                </a:cxn>
                <a:cxn ang="T8">
                  <a:pos x="T4" y="T5"/>
                </a:cxn>
              </a:cxnLst>
              <a:rect l="T9" t="T10" r="T11" b="T12"/>
              <a:pathLst>
                <a:path w="3270" h="1879">
                  <a:moveTo>
                    <a:pt x="0" y="0"/>
                  </a:moveTo>
                  <a:lnTo>
                    <a:pt x="0" y="1879"/>
                  </a:lnTo>
                  <a:lnTo>
                    <a:pt x="3270" y="1879"/>
                  </a:lnTo>
                </a:path>
              </a:pathLst>
            </a:custGeom>
            <a:noFill/>
            <a:ln w="19050" cap="flat" cmpd="sng">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1" hangingPunct="1"/>
              <a:endParaRPr lang="en-US">
                <a:solidFill>
                  <a:srgbClr val="000000"/>
                </a:solidFill>
                <a:latin typeface="Calibri" charset="0"/>
                <a:ea typeface="Calibri" charset="0"/>
                <a:cs typeface="Calibri" charset="0"/>
              </a:endParaRPr>
            </a:p>
          </p:txBody>
        </p:sp>
        <p:grpSp>
          <p:nvGrpSpPr>
            <p:cNvPr id="3" name="Group 2"/>
            <p:cNvGrpSpPr/>
            <p:nvPr/>
          </p:nvGrpSpPr>
          <p:grpSpPr>
            <a:xfrm>
              <a:off x="1727201" y="1813452"/>
              <a:ext cx="142880" cy="2254250"/>
              <a:chOff x="1700747" y="1910849"/>
              <a:chExt cx="169333" cy="2254250"/>
            </a:xfrm>
          </p:grpSpPr>
          <p:sp>
            <p:nvSpPr>
              <p:cNvPr id="37" name="Line 32"/>
              <p:cNvSpPr>
                <a:spLocks noChangeShapeType="1"/>
              </p:cNvSpPr>
              <p:nvPr/>
            </p:nvSpPr>
            <p:spPr bwMode="auto">
              <a:xfrm>
                <a:off x="1700747" y="2641099"/>
                <a:ext cx="169333"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1" hangingPunct="1"/>
                <a:endParaRPr lang="en-US">
                  <a:solidFill>
                    <a:srgbClr val="000000"/>
                  </a:solidFill>
                  <a:latin typeface="Calibri" charset="0"/>
                  <a:ea typeface="Calibri" charset="0"/>
                  <a:cs typeface="Calibri" charset="0"/>
                </a:endParaRPr>
              </a:p>
            </p:txBody>
          </p:sp>
          <p:sp>
            <p:nvSpPr>
              <p:cNvPr id="38" name="Line 33"/>
              <p:cNvSpPr>
                <a:spLocks noChangeShapeType="1"/>
              </p:cNvSpPr>
              <p:nvPr/>
            </p:nvSpPr>
            <p:spPr bwMode="auto">
              <a:xfrm>
                <a:off x="1700747" y="3404686"/>
                <a:ext cx="169333"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1" hangingPunct="1"/>
                <a:endParaRPr lang="en-US">
                  <a:solidFill>
                    <a:srgbClr val="000000"/>
                  </a:solidFill>
                  <a:latin typeface="Calibri" charset="0"/>
                  <a:ea typeface="Calibri" charset="0"/>
                  <a:cs typeface="Calibri" charset="0"/>
                </a:endParaRPr>
              </a:p>
            </p:txBody>
          </p:sp>
          <p:sp>
            <p:nvSpPr>
              <p:cNvPr id="39" name="Line 34"/>
              <p:cNvSpPr>
                <a:spLocks noChangeShapeType="1"/>
              </p:cNvSpPr>
              <p:nvPr/>
            </p:nvSpPr>
            <p:spPr bwMode="auto">
              <a:xfrm>
                <a:off x="1700747" y="4165099"/>
                <a:ext cx="169333"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1" hangingPunct="1"/>
                <a:endParaRPr lang="en-US">
                  <a:solidFill>
                    <a:srgbClr val="000000"/>
                  </a:solidFill>
                  <a:latin typeface="Calibri" charset="0"/>
                  <a:ea typeface="Calibri" charset="0"/>
                  <a:cs typeface="Calibri" charset="0"/>
                </a:endParaRPr>
              </a:p>
            </p:txBody>
          </p:sp>
          <p:sp>
            <p:nvSpPr>
              <p:cNvPr id="52" name="Line 48"/>
              <p:cNvSpPr>
                <a:spLocks noChangeShapeType="1"/>
              </p:cNvSpPr>
              <p:nvPr/>
            </p:nvSpPr>
            <p:spPr bwMode="auto">
              <a:xfrm>
                <a:off x="1700747" y="1910849"/>
                <a:ext cx="169333"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1" hangingPunct="1"/>
                <a:endParaRPr lang="en-US">
                  <a:solidFill>
                    <a:srgbClr val="000000"/>
                  </a:solidFill>
                  <a:latin typeface="Calibri" charset="0"/>
                  <a:ea typeface="Calibri" charset="0"/>
                  <a:cs typeface="Calibri" charset="0"/>
                </a:endParaRPr>
              </a:p>
            </p:txBody>
          </p:sp>
        </p:grpSp>
        <p:sp>
          <p:nvSpPr>
            <p:cNvPr id="53" name="Line 49"/>
            <p:cNvSpPr>
              <a:spLocks noChangeShapeType="1"/>
            </p:cNvSpPr>
            <p:nvPr/>
          </p:nvSpPr>
          <p:spPr bwMode="auto">
            <a:xfrm flipV="1">
              <a:off x="7900463" y="4786842"/>
              <a:ext cx="0" cy="125413"/>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1" hangingPunct="1"/>
              <a:endParaRPr lang="en-US">
                <a:solidFill>
                  <a:schemeClr val="bg1"/>
                </a:solidFill>
                <a:latin typeface="Calibri" charset="0"/>
                <a:ea typeface="Calibri" charset="0"/>
                <a:cs typeface="Calibri" charset="0"/>
              </a:endParaRPr>
            </a:p>
          </p:txBody>
        </p:sp>
        <p:sp>
          <p:nvSpPr>
            <p:cNvPr id="54" name="Rectangle 50"/>
            <p:cNvSpPr>
              <a:spLocks noChangeArrowheads="1"/>
            </p:cNvSpPr>
            <p:nvPr/>
          </p:nvSpPr>
          <p:spPr bwMode="auto">
            <a:xfrm>
              <a:off x="6912253" y="4292933"/>
              <a:ext cx="101149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2000">
                  <a:solidFill>
                    <a:schemeClr val="bg1"/>
                  </a:solidFill>
                  <a:latin typeface="Calibri" charset="0"/>
                  <a:ea typeface="Calibri" charset="0"/>
                  <a:cs typeface="Calibri" charset="0"/>
                </a:rPr>
                <a:t>N=19,185</a:t>
              </a:r>
            </a:p>
          </p:txBody>
        </p:sp>
      </p:grpSp>
      <p:sp>
        <p:nvSpPr>
          <p:cNvPr id="60" name="Freeform 59"/>
          <p:cNvSpPr>
            <a:spLocks/>
          </p:cNvSpPr>
          <p:nvPr/>
        </p:nvSpPr>
        <p:spPr bwMode="auto">
          <a:xfrm>
            <a:off x="1824972" y="1789621"/>
            <a:ext cx="5958173" cy="2951047"/>
          </a:xfrm>
          <a:custGeom>
            <a:avLst/>
            <a:gdLst>
              <a:gd name="T0" fmla="*/ 2147483647 w 2945"/>
              <a:gd name="T1" fmla="*/ 2147483647 h 1723"/>
              <a:gd name="T2" fmla="*/ 2147483647 w 2945"/>
              <a:gd name="T3" fmla="*/ 2147483647 h 1723"/>
              <a:gd name="T4" fmla="*/ 2147483647 w 2945"/>
              <a:gd name="T5" fmla="*/ 2147483647 h 1723"/>
              <a:gd name="T6" fmla="*/ 2147483647 w 2945"/>
              <a:gd name="T7" fmla="*/ 2147483647 h 1723"/>
              <a:gd name="T8" fmla="*/ 2147483647 w 2945"/>
              <a:gd name="T9" fmla="*/ 2147483647 h 1723"/>
              <a:gd name="T10" fmla="*/ 2147483647 w 2945"/>
              <a:gd name="T11" fmla="*/ 2147483647 h 1723"/>
              <a:gd name="T12" fmla="*/ 2147483647 w 2945"/>
              <a:gd name="T13" fmla="*/ 2147483647 h 1723"/>
              <a:gd name="T14" fmla="*/ 2147483647 w 2945"/>
              <a:gd name="T15" fmla="*/ 2147483647 h 1723"/>
              <a:gd name="T16" fmla="*/ 2147483647 w 2945"/>
              <a:gd name="T17" fmla="*/ 2147483647 h 1723"/>
              <a:gd name="T18" fmla="*/ 2147483647 w 2945"/>
              <a:gd name="T19" fmla="*/ 2147483647 h 1723"/>
              <a:gd name="T20" fmla="*/ 2147483647 w 2945"/>
              <a:gd name="T21" fmla="*/ 2147483647 h 1723"/>
              <a:gd name="T22" fmla="*/ 2147483647 w 2945"/>
              <a:gd name="T23" fmla="*/ 2147483647 h 1723"/>
              <a:gd name="T24" fmla="*/ 2147483647 w 2945"/>
              <a:gd name="T25" fmla="*/ 2147483647 h 1723"/>
              <a:gd name="T26" fmla="*/ 2147483647 w 2945"/>
              <a:gd name="T27" fmla="*/ 2147483647 h 1723"/>
              <a:gd name="T28" fmla="*/ 2147483647 w 2945"/>
              <a:gd name="T29" fmla="*/ 2147483647 h 1723"/>
              <a:gd name="T30" fmla="*/ 2147483647 w 2945"/>
              <a:gd name="T31" fmla="*/ 2147483647 h 1723"/>
              <a:gd name="T32" fmla="*/ 2147483647 w 2945"/>
              <a:gd name="T33" fmla="*/ 2147483647 h 1723"/>
              <a:gd name="T34" fmla="*/ 2147483647 w 2945"/>
              <a:gd name="T35" fmla="*/ 2147483647 h 1723"/>
              <a:gd name="T36" fmla="*/ 2147483647 w 2945"/>
              <a:gd name="T37" fmla="*/ 2147483647 h 1723"/>
              <a:gd name="T38" fmla="*/ 2147483647 w 2945"/>
              <a:gd name="T39" fmla="*/ 2147483647 h 1723"/>
              <a:gd name="T40" fmla="*/ 2147483647 w 2945"/>
              <a:gd name="T41" fmla="*/ 0 h 1723"/>
              <a:gd name="T42" fmla="*/ 2147483647 w 2945"/>
              <a:gd name="T43" fmla="*/ 2147483647 h 1723"/>
              <a:gd name="T44" fmla="*/ 2147483647 w 2945"/>
              <a:gd name="T45" fmla="*/ 2147483647 h 1723"/>
              <a:gd name="T46" fmla="*/ 2147483647 w 2945"/>
              <a:gd name="T47" fmla="*/ 2147483647 h 1723"/>
              <a:gd name="T48" fmla="*/ 2147483647 w 2945"/>
              <a:gd name="T49" fmla="*/ 2147483647 h 1723"/>
              <a:gd name="T50" fmla="*/ 2147483647 w 2945"/>
              <a:gd name="T51" fmla="*/ 2147483647 h 1723"/>
              <a:gd name="T52" fmla="*/ 2147483647 w 2945"/>
              <a:gd name="T53" fmla="*/ 2147483647 h 1723"/>
              <a:gd name="T54" fmla="*/ 2147483647 w 2945"/>
              <a:gd name="T55" fmla="*/ 2147483647 h 1723"/>
              <a:gd name="T56" fmla="*/ 2147483647 w 2945"/>
              <a:gd name="T57" fmla="*/ 2147483647 h 1723"/>
              <a:gd name="T58" fmla="*/ 2147483647 w 2945"/>
              <a:gd name="T59" fmla="*/ 2147483647 h 1723"/>
              <a:gd name="T60" fmla="*/ 2147483647 w 2945"/>
              <a:gd name="T61" fmla="*/ 2147483647 h 1723"/>
              <a:gd name="T62" fmla="*/ 2147483647 w 2945"/>
              <a:gd name="T63" fmla="*/ 2147483647 h 1723"/>
              <a:gd name="T64" fmla="*/ 2147483647 w 2945"/>
              <a:gd name="T65" fmla="*/ 2147483647 h 1723"/>
              <a:gd name="T66" fmla="*/ 2147483647 w 2945"/>
              <a:gd name="T67" fmla="*/ 2147483647 h 1723"/>
              <a:gd name="T68" fmla="*/ 2147483647 w 2945"/>
              <a:gd name="T69" fmla="*/ 2147483647 h 1723"/>
              <a:gd name="T70" fmla="*/ 2147483647 w 2945"/>
              <a:gd name="T71" fmla="*/ 2147483647 h 1723"/>
              <a:gd name="T72" fmla="*/ 2147483647 w 2945"/>
              <a:gd name="T73" fmla="*/ 2147483647 h 1723"/>
              <a:gd name="T74" fmla="*/ 2147483647 w 2945"/>
              <a:gd name="T75" fmla="*/ 2147483647 h 1723"/>
              <a:gd name="T76" fmla="*/ 2147483647 w 2945"/>
              <a:gd name="T77" fmla="*/ 2147483647 h 1723"/>
              <a:gd name="T78" fmla="*/ 2147483647 w 2945"/>
              <a:gd name="T79" fmla="*/ 2147483647 h 1723"/>
              <a:gd name="T80" fmla="*/ 2147483647 w 2945"/>
              <a:gd name="T81" fmla="*/ 2147483647 h 1723"/>
              <a:gd name="T82" fmla="*/ 2147483647 w 2945"/>
              <a:gd name="T83" fmla="*/ 2147483647 h 1723"/>
              <a:gd name="T84" fmla="*/ 0 w 2945"/>
              <a:gd name="T85" fmla="*/ 2147483647 h 17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45"/>
              <a:gd name="T130" fmla="*/ 0 h 1723"/>
              <a:gd name="T131" fmla="*/ 2945 w 2945"/>
              <a:gd name="T132" fmla="*/ 1723 h 1723"/>
              <a:gd name="connsiteX0" fmla="*/ 20 w 9997"/>
              <a:gd name="connsiteY0" fmla="*/ 9994 h 9994"/>
              <a:gd name="connsiteX1" fmla="*/ 20 w 9997"/>
              <a:gd name="connsiteY1" fmla="*/ 9936 h 9994"/>
              <a:gd name="connsiteX2" fmla="*/ 68 w 9997"/>
              <a:gd name="connsiteY2" fmla="*/ 9878 h 9994"/>
              <a:gd name="connsiteX3" fmla="*/ 177 w 9997"/>
              <a:gd name="connsiteY3" fmla="*/ 9623 h 9994"/>
              <a:gd name="connsiteX4" fmla="*/ 645 w 9997"/>
              <a:gd name="connsiteY4" fmla="*/ 9141 h 9994"/>
              <a:gd name="connsiteX5" fmla="*/ 934 w 9997"/>
              <a:gd name="connsiteY5" fmla="*/ 8717 h 9994"/>
              <a:gd name="connsiteX6" fmla="*/ 1267 w 9997"/>
              <a:gd name="connsiteY6" fmla="*/ 8294 h 9994"/>
              <a:gd name="connsiteX7" fmla="*/ 1487 w 9997"/>
              <a:gd name="connsiteY7" fmla="*/ 8062 h 9994"/>
              <a:gd name="connsiteX8" fmla="*/ 1688 w 9997"/>
              <a:gd name="connsiteY8" fmla="*/ 7922 h 9994"/>
              <a:gd name="connsiteX9" fmla="*/ 1864 w 9997"/>
              <a:gd name="connsiteY9" fmla="*/ 7725 h 9994"/>
              <a:gd name="connsiteX10" fmla="*/ 2065 w 9997"/>
              <a:gd name="connsiteY10" fmla="*/ 7638 h 9994"/>
              <a:gd name="connsiteX11" fmla="*/ 2244 w 9997"/>
              <a:gd name="connsiteY11" fmla="*/ 7382 h 9994"/>
              <a:gd name="connsiteX12" fmla="*/ 2377 w 9997"/>
              <a:gd name="connsiteY12" fmla="*/ 7156 h 9994"/>
              <a:gd name="connsiteX13" fmla="*/ 2666 w 9997"/>
              <a:gd name="connsiteY13" fmla="*/ 7040 h 9994"/>
              <a:gd name="connsiteX14" fmla="*/ 2910 w 9997"/>
              <a:gd name="connsiteY14" fmla="*/ 6785 h 9994"/>
              <a:gd name="connsiteX15" fmla="*/ 3222 w 9997"/>
              <a:gd name="connsiteY15" fmla="*/ 6529 h 9994"/>
              <a:gd name="connsiteX16" fmla="*/ 3487 w 9997"/>
              <a:gd name="connsiteY16" fmla="*/ 6332 h 9994"/>
              <a:gd name="connsiteX17" fmla="*/ 3776 w 9997"/>
              <a:gd name="connsiteY17" fmla="*/ 5990 h 9994"/>
              <a:gd name="connsiteX18" fmla="*/ 4020 w 9997"/>
              <a:gd name="connsiteY18" fmla="*/ 5763 h 9994"/>
              <a:gd name="connsiteX19" fmla="*/ 4377 w 9997"/>
              <a:gd name="connsiteY19" fmla="*/ 5369 h 9994"/>
              <a:gd name="connsiteX20" fmla="*/ 4666 w 9997"/>
              <a:gd name="connsiteY20" fmla="*/ 5142 h 9994"/>
              <a:gd name="connsiteX21" fmla="*/ 4975 w 9997"/>
              <a:gd name="connsiteY21" fmla="*/ 4887 h 9994"/>
              <a:gd name="connsiteX22" fmla="*/ 5375 w 9997"/>
              <a:gd name="connsiteY22" fmla="*/ 4602 h 9994"/>
              <a:gd name="connsiteX23" fmla="*/ 5732 w 9997"/>
              <a:gd name="connsiteY23" fmla="*/ 4231 h 9994"/>
              <a:gd name="connsiteX24" fmla="*/ 5997 w 9997"/>
              <a:gd name="connsiteY24" fmla="*/ 4144 h 9994"/>
              <a:gd name="connsiteX25" fmla="*/ 6353 w 9997"/>
              <a:gd name="connsiteY25" fmla="*/ 3947 h 9994"/>
              <a:gd name="connsiteX26" fmla="*/ 6642 w 9997"/>
              <a:gd name="connsiteY26" fmla="*/ 3662 h 9994"/>
              <a:gd name="connsiteX27" fmla="*/ 6975 w 9997"/>
              <a:gd name="connsiteY27" fmla="*/ 3407 h 9994"/>
              <a:gd name="connsiteX28" fmla="*/ 7375 w 9997"/>
              <a:gd name="connsiteY28" fmla="*/ 3041 h 9994"/>
              <a:gd name="connsiteX29" fmla="*/ 7840 w 9997"/>
              <a:gd name="connsiteY29" fmla="*/ 2641 h 9994"/>
              <a:gd name="connsiteX30" fmla="*/ 7997 w 9997"/>
              <a:gd name="connsiteY30" fmla="*/ 2414 h 9994"/>
              <a:gd name="connsiteX31" fmla="*/ 8309 w 9997"/>
              <a:gd name="connsiteY31" fmla="*/ 2275 h 9994"/>
              <a:gd name="connsiteX32" fmla="*/ 8486 w 9997"/>
              <a:gd name="connsiteY32" fmla="*/ 2246 h 9994"/>
              <a:gd name="connsiteX33" fmla="*/ 8662 w 9997"/>
              <a:gd name="connsiteY33" fmla="*/ 2101 h 9994"/>
              <a:gd name="connsiteX34" fmla="*/ 8975 w 9997"/>
              <a:gd name="connsiteY34" fmla="*/ 1735 h 9994"/>
              <a:gd name="connsiteX35" fmla="*/ 9219 w 9997"/>
              <a:gd name="connsiteY35" fmla="*/ 1480 h 9994"/>
              <a:gd name="connsiteX36" fmla="*/ 9463 w 9997"/>
              <a:gd name="connsiteY36" fmla="*/ 1393 h 9994"/>
              <a:gd name="connsiteX37" fmla="*/ 9620 w 9997"/>
              <a:gd name="connsiteY37" fmla="*/ 1225 h 9994"/>
              <a:gd name="connsiteX38" fmla="*/ 9840 w 9997"/>
              <a:gd name="connsiteY38" fmla="*/ 1021 h 9994"/>
              <a:gd name="connsiteX39" fmla="*/ 9997 w 9997"/>
              <a:gd name="connsiteY39" fmla="*/ 969 h 9994"/>
              <a:gd name="connsiteX40" fmla="*/ 9997 w 9997"/>
              <a:gd name="connsiteY40" fmla="*/ 0 h 9994"/>
              <a:gd name="connsiteX41" fmla="*/ 9820 w 9997"/>
              <a:gd name="connsiteY41" fmla="*/ 145 h 9994"/>
              <a:gd name="connsiteX42" fmla="*/ 9640 w 9997"/>
              <a:gd name="connsiteY42" fmla="*/ 174 h 9994"/>
              <a:gd name="connsiteX43" fmla="*/ 9419 w 9997"/>
              <a:gd name="connsiteY43" fmla="*/ 400 h 9994"/>
              <a:gd name="connsiteX44" fmla="*/ 9307 w 9997"/>
              <a:gd name="connsiteY44" fmla="*/ 540 h 9994"/>
              <a:gd name="connsiteX45" fmla="*/ 9063 w 9997"/>
              <a:gd name="connsiteY45" fmla="*/ 795 h 9994"/>
              <a:gd name="connsiteX46" fmla="*/ 8774 w 9997"/>
              <a:gd name="connsiteY46" fmla="*/ 1021 h 9994"/>
              <a:gd name="connsiteX47" fmla="*/ 8530 w 9997"/>
              <a:gd name="connsiteY47" fmla="*/ 1109 h 9994"/>
              <a:gd name="connsiteX48" fmla="*/ 8329 w 9997"/>
              <a:gd name="connsiteY48" fmla="*/ 1254 h 9994"/>
              <a:gd name="connsiteX49" fmla="*/ 8109 w 9997"/>
              <a:gd name="connsiteY49" fmla="*/ 1509 h 9994"/>
              <a:gd name="connsiteX50" fmla="*/ 7885 w 9997"/>
              <a:gd name="connsiteY50" fmla="*/ 1788 h 9994"/>
              <a:gd name="connsiteX51" fmla="*/ 7688 w 9997"/>
              <a:gd name="connsiteY51" fmla="*/ 2072 h 9994"/>
              <a:gd name="connsiteX52" fmla="*/ 7419 w 9997"/>
              <a:gd name="connsiteY52" fmla="*/ 2298 h 9994"/>
              <a:gd name="connsiteX53" fmla="*/ 7219 w 9997"/>
              <a:gd name="connsiteY53" fmla="*/ 2443 h 9994"/>
              <a:gd name="connsiteX54" fmla="*/ 7019 w 9997"/>
              <a:gd name="connsiteY54" fmla="*/ 2641 h 9994"/>
              <a:gd name="connsiteX55" fmla="*/ 6710 w 9997"/>
              <a:gd name="connsiteY55" fmla="*/ 2757 h 9994"/>
              <a:gd name="connsiteX56" fmla="*/ 6441 w 9997"/>
              <a:gd name="connsiteY56" fmla="*/ 2925 h 9994"/>
              <a:gd name="connsiteX57" fmla="*/ 6221 w 9997"/>
              <a:gd name="connsiteY57" fmla="*/ 3239 h 9994"/>
              <a:gd name="connsiteX58" fmla="*/ 5976 w 9997"/>
              <a:gd name="connsiteY58" fmla="*/ 3523 h 9994"/>
              <a:gd name="connsiteX59" fmla="*/ 5820 w 9997"/>
              <a:gd name="connsiteY59" fmla="*/ 3691 h 9994"/>
              <a:gd name="connsiteX60" fmla="*/ 5643 w 9997"/>
              <a:gd name="connsiteY60" fmla="*/ 3720 h 9994"/>
              <a:gd name="connsiteX61" fmla="*/ 5443 w 9997"/>
              <a:gd name="connsiteY61" fmla="*/ 3947 h 9994"/>
              <a:gd name="connsiteX62" fmla="*/ 5066 w 9997"/>
              <a:gd name="connsiteY62" fmla="*/ 4347 h 9994"/>
              <a:gd name="connsiteX63" fmla="*/ 4886 w 9997"/>
              <a:gd name="connsiteY63" fmla="*/ 4399 h 9994"/>
              <a:gd name="connsiteX64" fmla="*/ 4533 w 9997"/>
              <a:gd name="connsiteY64" fmla="*/ 4771 h 9994"/>
              <a:gd name="connsiteX65" fmla="*/ 4333 w 9997"/>
              <a:gd name="connsiteY65" fmla="*/ 4887 h 9994"/>
              <a:gd name="connsiteX66" fmla="*/ 4221 w 9997"/>
              <a:gd name="connsiteY66" fmla="*/ 5055 h 9994"/>
              <a:gd name="connsiteX67" fmla="*/ 4020 w 9997"/>
              <a:gd name="connsiteY67" fmla="*/ 5194 h 9994"/>
              <a:gd name="connsiteX68" fmla="*/ 3844 w 9997"/>
              <a:gd name="connsiteY68" fmla="*/ 5311 h 9994"/>
              <a:gd name="connsiteX69" fmla="*/ 3467 w 9997"/>
              <a:gd name="connsiteY69" fmla="*/ 5705 h 9994"/>
              <a:gd name="connsiteX70" fmla="*/ 3022 w 9997"/>
              <a:gd name="connsiteY70" fmla="*/ 6077 h 9994"/>
              <a:gd name="connsiteX71" fmla="*/ 2842 w 9997"/>
              <a:gd name="connsiteY71" fmla="*/ 6193 h 9994"/>
              <a:gd name="connsiteX72" fmla="*/ 2509 w 9997"/>
              <a:gd name="connsiteY72" fmla="*/ 6500 h 9994"/>
              <a:gd name="connsiteX73" fmla="*/ 2397 w 9997"/>
              <a:gd name="connsiteY73" fmla="*/ 6645 h 9994"/>
              <a:gd name="connsiteX74" fmla="*/ 2065 w 9997"/>
              <a:gd name="connsiteY74" fmla="*/ 7098 h 9994"/>
              <a:gd name="connsiteX75" fmla="*/ 1912 w 9997"/>
              <a:gd name="connsiteY75" fmla="*/ 7185 h 9994"/>
              <a:gd name="connsiteX76" fmla="*/ 1576 w 9997"/>
              <a:gd name="connsiteY76" fmla="*/ 7551 h 9994"/>
              <a:gd name="connsiteX77" fmla="*/ 1423 w 9997"/>
              <a:gd name="connsiteY77" fmla="*/ 7696 h 9994"/>
              <a:gd name="connsiteX78" fmla="*/ 1222 w 9997"/>
              <a:gd name="connsiteY78" fmla="*/ 7951 h 9994"/>
              <a:gd name="connsiteX79" fmla="*/ 778 w 9997"/>
              <a:gd name="connsiteY79" fmla="*/ 8520 h 9994"/>
              <a:gd name="connsiteX80" fmla="*/ 553 w 9997"/>
              <a:gd name="connsiteY80" fmla="*/ 8857 h 9994"/>
              <a:gd name="connsiteX81" fmla="*/ 333 w 9997"/>
              <a:gd name="connsiteY81" fmla="*/ 9112 h 9994"/>
              <a:gd name="connsiteX82" fmla="*/ 200 w 9997"/>
              <a:gd name="connsiteY82" fmla="*/ 9257 h 9994"/>
              <a:gd name="connsiteX83" fmla="*/ 88 w 9997"/>
              <a:gd name="connsiteY83" fmla="*/ 9483 h 9994"/>
              <a:gd name="connsiteX84" fmla="*/ 0 w 9997"/>
              <a:gd name="connsiteY84" fmla="*/ 9797 h 9994"/>
              <a:gd name="connsiteX85" fmla="*/ 20 w 9997"/>
              <a:gd name="connsiteY85" fmla="*/ 9994 h 9994"/>
              <a:gd name="connsiteX0" fmla="*/ 20 w 10000"/>
              <a:gd name="connsiteY0" fmla="*/ 10000 h 10000"/>
              <a:gd name="connsiteX1" fmla="*/ 20 w 10000"/>
              <a:gd name="connsiteY1" fmla="*/ 9942 h 10000"/>
              <a:gd name="connsiteX2" fmla="*/ 68 w 10000"/>
              <a:gd name="connsiteY2" fmla="*/ 9884 h 10000"/>
              <a:gd name="connsiteX3" fmla="*/ 177 w 10000"/>
              <a:gd name="connsiteY3" fmla="*/ 9629 h 10000"/>
              <a:gd name="connsiteX4" fmla="*/ 645 w 10000"/>
              <a:gd name="connsiteY4" fmla="*/ 9146 h 10000"/>
              <a:gd name="connsiteX5" fmla="*/ 934 w 10000"/>
              <a:gd name="connsiteY5" fmla="*/ 8722 h 10000"/>
              <a:gd name="connsiteX6" fmla="*/ 1267 w 10000"/>
              <a:gd name="connsiteY6" fmla="*/ 8299 h 10000"/>
              <a:gd name="connsiteX7" fmla="*/ 1487 w 10000"/>
              <a:gd name="connsiteY7" fmla="*/ 8067 h 10000"/>
              <a:gd name="connsiteX8" fmla="*/ 1689 w 10000"/>
              <a:gd name="connsiteY8" fmla="*/ 7927 h 10000"/>
              <a:gd name="connsiteX9" fmla="*/ 1865 w 10000"/>
              <a:gd name="connsiteY9" fmla="*/ 7730 h 10000"/>
              <a:gd name="connsiteX10" fmla="*/ 2066 w 10000"/>
              <a:gd name="connsiteY10" fmla="*/ 7643 h 10000"/>
              <a:gd name="connsiteX11" fmla="*/ 2245 w 10000"/>
              <a:gd name="connsiteY11" fmla="*/ 7386 h 10000"/>
              <a:gd name="connsiteX12" fmla="*/ 2378 w 10000"/>
              <a:gd name="connsiteY12" fmla="*/ 7160 h 10000"/>
              <a:gd name="connsiteX13" fmla="*/ 2667 w 10000"/>
              <a:gd name="connsiteY13" fmla="*/ 7044 h 10000"/>
              <a:gd name="connsiteX14" fmla="*/ 2911 w 10000"/>
              <a:gd name="connsiteY14" fmla="*/ 6789 h 10000"/>
              <a:gd name="connsiteX15" fmla="*/ 3223 w 10000"/>
              <a:gd name="connsiteY15" fmla="*/ 6533 h 10000"/>
              <a:gd name="connsiteX16" fmla="*/ 3488 w 10000"/>
              <a:gd name="connsiteY16" fmla="*/ 6336 h 10000"/>
              <a:gd name="connsiteX17" fmla="*/ 3777 w 10000"/>
              <a:gd name="connsiteY17" fmla="*/ 5994 h 10000"/>
              <a:gd name="connsiteX18" fmla="*/ 4021 w 10000"/>
              <a:gd name="connsiteY18" fmla="*/ 5766 h 10000"/>
              <a:gd name="connsiteX19" fmla="*/ 4378 w 10000"/>
              <a:gd name="connsiteY19" fmla="*/ 5372 h 10000"/>
              <a:gd name="connsiteX20" fmla="*/ 4667 w 10000"/>
              <a:gd name="connsiteY20" fmla="*/ 5145 h 10000"/>
              <a:gd name="connsiteX21" fmla="*/ 4976 w 10000"/>
              <a:gd name="connsiteY21" fmla="*/ 4890 h 10000"/>
              <a:gd name="connsiteX22" fmla="*/ 5377 w 10000"/>
              <a:gd name="connsiteY22" fmla="*/ 4605 h 10000"/>
              <a:gd name="connsiteX23" fmla="*/ 5734 w 10000"/>
              <a:gd name="connsiteY23" fmla="*/ 4234 h 10000"/>
              <a:gd name="connsiteX24" fmla="*/ 5999 w 10000"/>
              <a:gd name="connsiteY24" fmla="*/ 4146 h 10000"/>
              <a:gd name="connsiteX25" fmla="*/ 6355 w 10000"/>
              <a:gd name="connsiteY25" fmla="*/ 3949 h 10000"/>
              <a:gd name="connsiteX26" fmla="*/ 6644 w 10000"/>
              <a:gd name="connsiteY26" fmla="*/ 3664 h 10000"/>
              <a:gd name="connsiteX27" fmla="*/ 6977 w 10000"/>
              <a:gd name="connsiteY27" fmla="*/ 3409 h 10000"/>
              <a:gd name="connsiteX28" fmla="*/ 7377 w 10000"/>
              <a:gd name="connsiteY28" fmla="*/ 3043 h 10000"/>
              <a:gd name="connsiteX29" fmla="*/ 7842 w 10000"/>
              <a:gd name="connsiteY29" fmla="*/ 2643 h 10000"/>
              <a:gd name="connsiteX30" fmla="*/ 7999 w 10000"/>
              <a:gd name="connsiteY30" fmla="*/ 2415 h 10000"/>
              <a:gd name="connsiteX31" fmla="*/ 8311 w 10000"/>
              <a:gd name="connsiteY31" fmla="*/ 2276 h 10000"/>
              <a:gd name="connsiteX32" fmla="*/ 8489 w 10000"/>
              <a:gd name="connsiteY32" fmla="*/ 2247 h 10000"/>
              <a:gd name="connsiteX33" fmla="*/ 8978 w 10000"/>
              <a:gd name="connsiteY33" fmla="*/ 1736 h 10000"/>
              <a:gd name="connsiteX34" fmla="*/ 9222 w 10000"/>
              <a:gd name="connsiteY34" fmla="*/ 1481 h 10000"/>
              <a:gd name="connsiteX35" fmla="*/ 9466 w 10000"/>
              <a:gd name="connsiteY35" fmla="*/ 1394 h 10000"/>
              <a:gd name="connsiteX36" fmla="*/ 9623 w 10000"/>
              <a:gd name="connsiteY36" fmla="*/ 1226 h 10000"/>
              <a:gd name="connsiteX37" fmla="*/ 9843 w 10000"/>
              <a:gd name="connsiteY37" fmla="*/ 1022 h 10000"/>
              <a:gd name="connsiteX38" fmla="*/ 10000 w 10000"/>
              <a:gd name="connsiteY38" fmla="*/ 970 h 10000"/>
              <a:gd name="connsiteX39" fmla="*/ 10000 w 10000"/>
              <a:gd name="connsiteY39" fmla="*/ 0 h 10000"/>
              <a:gd name="connsiteX40" fmla="*/ 9823 w 10000"/>
              <a:gd name="connsiteY40" fmla="*/ 145 h 10000"/>
              <a:gd name="connsiteX41" fmla="*/ 9643 w 10000"/>
              <a:gd name="connsiteY41" fmla="*/ 174 h 10000"/>
              <a:gd name="connsiteX42" fmla="*/ 9422 w 10000"/>
              <a:gd name="connsiteY42" fmla="*/ 400 h 10000"/>
              <a:gd name="connsiteX43" fmla="*/ 9310 w 10000"/>
              <a:gd name="connsiteY43" fmla="*/ 540 h 10000"/>
              <a:gd name="connsiteX44" fmla="*/ 9066 w 10000"/>
              <a:gd name="connsiteY44" fmla="*/ 795 h 10000"/>
              <a:gd name="connsiteX45" fmla="*/ 8777 w 10000"/>
              <a:gd name="connsiteY45" fmla="*/ 1022 h 10000"/>
              <a:gd name="connsiteX46" fmla="*/ 8533 w 10000"/>
              <a:gd name="connsiteY46" fmla="*/ 1110 h 10000"/>
              <a:gd name="connsiteX47" fmla="*/ 8331 w 10000"/>
              <a:gd name="connsiteY47" fmla="*/ 1255 h 10000"/>
              <a:gd name="connsiteX48" fmla="*/ 8111 w 10000"/>
              <a:gd name="connsiteY48" fmla="*/ 1510 h 10000"/>
              <a:gd name="connsiteX49" fmla="*/ 7887 w 10000"/>
              <a:gd name="connsiteY49" fmla="*/ 1789 h 10000"/>
              <a:gd name="connsiteX50" fmla="*/ 7690 w 10000"/>
              <a:gd name="connsiteY50" fmla="*/ 2073 h 10000"/>
              <a:gd name="connsiteX51" fmla="*/ 7421 w 10000"/>
              <a:gd name="connsiteY51" fmla="*/ 2299 h 10000"/>
              <a:gd name="connsiteX52" fmla="*/ 7221 w 10000"/>
              <a:gd name="connsiteY52" fmla="*/ 2444 h 10000"/>
              <a:gd name="connsiteX53" fmla="*/ 7021 w 10000"/>
              <a:gd name="connsiteY53" fmla="*/ 2643 h 10000"/>
              <a:gd name="connsiteX54" fmla="*/ 6712 w 10000"/>
              <a:gd name="connsiteY54" fmla="*/ 2759 h 10000"/>
              <a:gd name="connsiteX55" fmla="*/ 6443 w 10000"/>
              <a:gd name="connsiteY55" fmla="*/ 2927 h 10000"/>
              <a:gd name="connsiteX56" fmla="*/ 6223 w 10000"/>
              <a:gd name="connsiteY56" fmla="*/ 3241 h 10000"/>
              <a:gd name="connsiteX57" fmla="*/ 5978 w 10000"/>
              <a:gd name="connsiteY57" fmla="*/ 3525 h 10000"/>
              <a:gd name="connsiteX58" fmla="*/ 5822 w 10000"/>
              <a:gd name="connsiteY58" fmla="*/ 3693 h 10000"/>
              <a:gd name="connsiteX59" fmla="*/ 5645 w 10000"/>
              <a:gd name="connsiteY59" fmla="*/ 3722 h 10000"/>
              <a:gd name="connsiteX60" fmla="*/ 5445 w 10000"/>
              <a:gd name="connsiteY60" fmla="*/ 3949 h 10000"/>
              <a:gd name="connsiteX61" fmla="*/ 5068 w 10000"/>
              <a:gd name="connsiteY61" fmla="*/ 4350 h 10000"/>
              <a:gd name="connsiteX62" fmla="*/ 4887 w 10000"/>
              <a:gd name="connsiteY62" fmla="*/ 4402 h 10000"/>
              <a:gd name="connsiteX63" fmla="*/ 4534 w 10000"/>
              <a:gd name="connsiteY63" fmla="*/ 4774 h 10000"/>
              <a:gd name="connsiteX64" fmla="*/ 4334 w 10000"/>
              <a:gd name="connsiteY64" fmla="*/ 4890 h 10000"/>
              <a:gd name="connsiteX65" fmla="*/ 4222 w 10000"/>
              <a:gd name="connsiteY65" fmla="*/ 5058 h 10000"/>
              <a:gd name="connsiteX66" fmla="*/ 4021 w 10000"/>
              <a:gd name="connsiteY66" fmla="*/ 5197 h 10000"/>
              <a:gd name="connsiteX67" fmla="*/ 3845 w 10000"/>
              <a:gd name="connsiteY67" fmla="*/ 5314 h 10000"/>
              <a:gd name="connsiteX68" fmla="*/ 3468 w 10000"/>
              <a:gd name="connsiteY68" fmla="*/ 5708 h 10000"/>
              <a:gd name="connsiteX69" fmla="*/ 3023 w 10000"/>
              <a:gd name="connsiteY69" fmla="*/ 6081 h 10000"/>
              <a:gd name="connsiteX70" fmla="*/ 2843 w 10000"/>
              <a:gd name="connsiteY70" fmla="*/ 6197 h 10000"/>
              <a:gd name="connsiteX71" fmla="*/ 2510 w 10000"/>
              <a:gd name="connsiteY71" fmla="*/ 6504 h 10000"/>
              <a:gd name="connsiteX72" fmla="*/ 2398 w 10000"/>
              <a:gd name="connsiteY72" fmla="*/ 6649 h 10000"/>
              <a:gd name="connsiteX73" fmla="*/ 2066 w 10000"/>
              <a:gd name="connsiteY73" fmla="*/ 7102 h 10000"/>
              <a:gd name="connsiteX74" fmla="*/ 1913 w 10000"/>
              <a:gd name="connsiteY74" fmla="*/ 7189 h 10000"/>
              <a:gd name="connsiteX75" fmla="*/ 1576 w 10000"/>
              <a:gd name="connsiteY75" fmla="*/ 7556 h 10000"/>
              <a:gd name="connsiteX76" fmla="*/ 1423 w 10000"/>
              <a:gd name="connsiteY76" fmla="*/ 7701 h 10000"/>
              <a:gd name="connsiteX77" fmla="*/ 1222 w 10000"/>
              <a:gd name="connsiteY77" fmla="*/ 7956 h 10000"/>
              <a:gd name="connsiteX78" fmla="*/ 778 w 10000"/>
              <a:gd name="connsiteY78" fmla="*/ 8525 h 10000"/>
              <a:gd name="connsiteX79" fmla="*/ 553 w 10000"/>
              <a:gd name="connsiteY79" fmla="*/ 8862 h 10000"/>
              <a:gd name="connsiteX80" fmla="*/ 333 w 10000"/>
              <a:gd name="connsiteY80" fmla="*/ 9117 h 10000"/>
              <a:gd name="connsiteX81" fmla="*/ 200 w 10000"/>
              <a:gd name="connsiteY81" fmla="*/ 9263 h 10000"/>
              <a:gd name="connsiteX82" fmla="*/ 88 w 10000"/>
              <a:gd name="connsiteY82" fmla="*/ 9489 h 10000"/>
              <a:gd name="connsiteX83" fmla="*/ 0 w 10000"/>
              <a:gd name="connsiteY83" fmla="*/ 9803 h 10000"/>
              <a:gd name="connsiteX84" fmla="*/ 20 w 10000"/>
              <a:gd name="connsiteY84" fmla="*/ 10000 h 10000"/>
              <a:gd name="connsiteX0" fmla="*/ 20 w 10000"/>
              <a:gd name="connsiteY0" fmla="*/ 10000 h 10000"/>
              <a:gd name="connsiteX1" fmla="*/ 20 w 10000"/>
              <a:gd name="connsiteY1" fmla="*/ 9942 h 10000"/>
              <a:gd name="connsiteX2" fmla="*/ 68 w 10000"/>
              <a:gd name="connsiteY2" fmla="*/ 9884 h 10000"/>
              <a:gd name="connsiteX3" fmla="*/ 177 w 10000"/>
              <a:gd name="connsiteY3" fmla="*/ 9629 h 10000"/>
              <a:gd name="connsiteX4" fmla="*/ 645 w 10000"/>
              <a:gd name="connsiteY4" fmla="*/ 9146 h 10000"/>
              <a:gd name="connsiteX5" fmla="*/ 934 w 10000"/>
              <a:gd name="connsiteY5" fmla="*/ 8722 h 10000"/>
              <a:gd name="connsiteX6" fmla="*/ 1267 w 10000"/>
              <a:gd name="connsiteY6" fmla="*/ 8299 h 10000"/>
              <a:gd name="connsiteX7" fmla="*/ 1487 w 10000"/>
              <a:gd name="connsiteY7" fmla="*/ 8067 h 10000"/>
              <a:gd name="connsiteX8" fmla="*/ 1689 w 10000"/>
              <a:gd name="connsiteY8" fmla="*/ 7927 h 10000"/>
              <a:gd name="connsiteX9" fmla="*/ 1865 w 10000"/>
              <a:gd name="connsiteY9" fmla="*/ 7730 h 10000"/>
              <a:gd name="connsiteX10" fmla="*/ 2066 w 10000"/>
              <a:gd name="connsiteY10" fmla="*/ 7643 h 10000"/>
              <a:gd name="connsiteX11" fmla="*/ 2245 w 10000"/>
              <a:gd name="connsiteY11" fmla="*/ 7386 h 10000"/>
              <a:gd name="connsiteX12" fmla="*/ 2378 w 10000"/>
              <a:gd name="connsiteY12" fmla="*/ 7160 h 10000"/>
              <a:gd name="connsiteX13" fmla="*/ 2667 w 10000"/>
              <a:gd name="connsiteY13" fmla="*/ 7044 h 10000"/>
              <a:gd name="connsiteX14" fmla="*/ 2911 w 10000"/>
              <a:gd name="connsiteY14" fmla="*/ 6789 h 10000"/>
              <a:gd name="connsiteX15" fmla="*/ 3223 w 10000"/>
              <a:gd name="connsiteY15" fmla="*/ 6533 h 10000"/>
              <a:gd name="connsiteX16" fmla="*/ 3488 w 10000"/>
              <a:gd name="connsiteY16" fmla="*/ 6336 h 10000"/>
              <a:gd name="connsiteX17" fmla="*/ 3777 w 10000"/>
              <a:gd name="connsiteY17" fmla="*/ 5994 h 10000"/>
              <a:gd name="connsiteX18" fmla="*/ 4021 w 10000"/>
              <a:gd name="connsiteY18" fmla="*/ 5766 h 10000"/>
              <a:gd name="connsiteX19" fmla="*/ 4378 w 10000"/>
              <a:gd name="connsiteY19" fmla="*/ 5372 h 10000"/>
              <a:gd name="connsiteX20" fmla="*/ 4667 w 10000"/>
              <a:gd name="connsiteY20" fmla="*/ 5145 h 10000"/>
              <a:gd name="connsiteX21" fmla="*/ 4976 w 10000"/>
              <a:gd name="connsiteY21" fmla="*/ 4890 h 10000"/>
              <a:gd name="connsiteX22" fmla="*/ 5377 w 10000"/>
              <a:gd name="connsiteY22" fmla="*/ 4605 h 10000"/>
              <a:gd name="connsiteX23" fmla="*/ 5734 w 10000"/>
              <a:gd name="connsiteY23" fmla="*/ 4234 h 10000"/>
              <a:gd name="connsiteX24" fmla="*/ 5999 w 10000"/>
              <a:gd name="connsiteY24" fmla="*/ 4146 h 10000"/>
              <a:gd name="connsiteX25" fmla="*/ 6355 w 10000"/>
              <a:gd name="connsiteY25" fmla="*/ 3949 h 10000"/>
              <a:gd name="connsiteX26" fmla="*/ 6644 w 10000"/>
              <a:gd name="connsiteY26" fmla="*/ 3664 h 10000"/>
              <a:gd name="connsiteX27" fmla="*/ 6977 w 10000"/>
              <a:gd name="connsiteY27" fmla="*/ 3409 h 10000"/>
              <a:gd name="connsiteX28" fmla="*/ 7377 w 10000"/>
              <a:gd name="connsiteY28" fmla="*/ 3043 h 10000"/>
              <a:gd name="connsiteX29" fmla="*/ 7842 w 10000"/>
              <a:gd name="connsiteY29" fmla="*/ 2643 h 10000"/>
              <a:gd name="connsiteX30" fmla="*/ 7999 w 10000"/>
              <a:gd name="connsiteY30" fmla="*/ 2415 h 10000"/>
              <a:gd name="connsiteX31" fmla="*/ 8311 w 10000"/>
              <a:gd name="connsiteY31" fmla="*/ 2276 h 10000"/>
              <a:gd name="connsiteX32" fmla="*/ 8978 w 10000"/>
              <a:gd name="connsiteY32" fmla="*/ 1736 h 10000"/>
              <a:gd name="connsiteX33" fmla="*/ 9222 w 10000"/>
              <a:gd name="connsiteY33" fmla="*/ 1481 h 10000"/>
              <a:gd name="connsiteX34" fmla="*/ 9466 w 10000"/>
              <a:gd name="connsiteY34" fmla="*/ 1394 h 10000"/>
              <a:gd name="connsiteX35" fmla="*/ 9623 w 10000"/>
              <a:gd name="connsiteY35" fmla="*/ 1226 h 10000"/>
              <a:gd name="connsiteX36" fmla="*/ 9843 w 10000"/>
              <a:gd name="connsiteY36" fmla="*/ 1022 h 10000"/>
              <a:gd name="connsiteX37" fmla="*/ 10000 w 10000"/>
              <a:gd name="connsiteY37" fmla="*/ 970 h 10000"/>
              <a:gd name="connsiteX38" fmla="*/ 10000 w 10000"/>
              <a:gd name="connsiteY38" fmla="*/ 0 h 10000"/>
              <a:gd name="connsiteX39" fmla="*/ 9823 w 10000"/>
              <a:gd name="connsiteY39" fmla="*/ 145 h 10000"/>
              <a:gd name="connsiteX40" fmla="*/ 9643 w 10000"/>
              <a:gd name="connsiteY40" fmla="*/ 174 h 10000"/>
              <a:gd name="connsiteX41" fmla="*/ 9422 w 10000"/>
              <a:gd name="connsiteY41" fmla="*/ 400 h 10000"/>
              <a:gd name="connsiteX42" fmla="*/ 9310 w 10000"/>
              <a:gd name="connsiteY42" fmla="*/ 540 h 10000"/>
              <a:gd name="connsiteX43" fmla="*/ 9066 w 10000"/>
              <a:gd name="connsiteY43" fmla="*/ 795 h 10000"/>
              <a:gd name="connsiteX44" fmla="*/ 8777 w 10000"/>
              <a:gd name="connsiteY44" fmla="*/ 1022 h 10000"/>
              <a:gd name="connsiteX45" fmla="*/ 8533 w 10000"/>
              <a:gd name="connsiteY45" fmla="*/ 1110 h 10000"/>
              <a:gd name="connsiteX46" fmla="*/ 8331 w 10000"/>
              <a:gd name="connsiteY46" fmla="*/ 1255 h 10000"/>
              <a:gd name="connsiteX47" fmla="*/ 8111 w 10000"/>
              <a:gd name="connsiteY47" fmla="*/ 1510 h 10000"/>
              <a:gd name="connsiteX48" fmla="*/ 7887 w 10000"/>
              <a:gd name="connsiteY48" fmla="*/ 1789 h 10000"/>
              <a:gd name="connsiteX49" fmla="*/ 7690 w 10000"/>
              <a:gd name="connsiteY49" fmla="*/ 2073 h 10000"/>
              <a:gd name="connsiteX50" fmla="*/ 7421 w 10000"/>
              <a:gd name="connsiteY50" fmla="*/ 2299 h 10000"/>
              <a:gd name="connsiteX51" fmla="*/ 7221 w 10000"/>
              <a:gd name="connsiteY51" fmla="*/ 2444 h 10000"/>
              <a:gd name="connsiteX52" fmla="*/ 7021 w 10000"/>
              <a:gd name="connsiteY52" fmla="*/ 2643 h 10000"/>
              <a:gd name="connsiteX53" fmla="*/ 6712 w 10000"/>
              <a:gd name="connsiteY53" fmla="*/ 2759 h 10000"/>
              <a:gd name="connsiteX54" fmla="*/ 6443 w 10000"/>
              <a:gd name="connsiteY54" fmla="*/ 2927 h 10000"/>
              <a:gd name="connsiteX55" fmla="*/ 6223 w 10000"/>
              <a:gd name="connsiteY55" fmla="*/ 3241 h 10000"/>
              <a:gd name="connsiteX56" fmla="*/ 5978 w 10000"/>
              <a:gd name="connsiteY56" fmla="*/ 3525 h 10000"/>
              <a:gd name="connsiteX57" fmla="*/ 5822 w 10000"/>
              <a:gd name="connsiteY57" fmla="*/ 3693 h 10000"/>
              <a:gd name="connsiteX58" fmla="*/ 5645 w 10000"/>
              <a:gd name="connsiteY58" fmla="*/ 3722 h 10000"/>
              <a:gd name="connsiteX59" fmla="*/ 5445 w 10000"/>
              <a:gd name="connsiteY59" fmla="*/ 3949 h 10000"/>
              <a:gd name="connsiteX60" fmla="*/ 5068 w 10000"/>
              <a:gd name="connsiteY60" fmla="*/ 4350 h 10000"/>
              <a:gd name="connsiteX61" fmla="*/ 4887 w 10000"/>
              <a:gd name="connsiteY61" fmla="*/ 4402 h 10000"/>
              <a:gd name="connsiteX62" fmla="*/ 4534 w 10000"/>
              <a:gd name="connsiteY62" fmla="*/ 4774 h 10000"/>
              <a:gd name="connsiteX63" fmla="*/ 4334 w 10000"/>
              <a:gd name="connsiteY63" fmla="*/ 4890 h 10000"/>
              <a:gd name="connsiteX64" fmla="*/ 4222 w 10000"/>
              <a:gd name="connsiteY64" fmla="*/ 5058 h 10000"/>
              <a:gd name="connsiteX65" fmla="*/ 4021 w 10000"/>
              <a:gd name="connsiteY65" fmla="*/ 5197 h 10000"/>
              <a:gd name="connsiteX66" fmla="*/ 3845 w 10000"/>
              <a:gd name="connsiteY66" fmla="*/ 5314 h 10000"/>
              <a:gd name="connsiteX67" fmla="*/ 3468 w 10000"/>
              <a:gd name="connsiteY67" fmla="*/ 5708 h 10000"/>
              <a:gd name="connsiteX68" fmla="*/ 3023 w 10000"/>
              <a:gd name="connsiteY68" fmla="*/ 6081 h 10000"/>
              <a:gd name="connsiteX69" fmla="*/ 2843 w 10000"/>
              <a:gd name="connsiteY69" fmla="*/ 6197 h 10000"/>
              <a:gd name="connsiteX70" fmla="*/ 2510 w 10000"/>
              <a:gd name="connsiteY70" fmla="*/ 6504 h 10000"/>
              <a:gd name="connsiteX71" fmla="*/ 2398 w 10000"/>
              <a:gd name="connsiteY71" fmla="*/ 6649 h 10000"/>
              <a:gd name="connsiteX72" fmla="*/ 2066 w 10000"/>
              <a:gd name="connsiteY72" fmla="*/ 7102 h 10000"/>
              <a:gd name="connsiteX73" fmla="*/ 1913 w 10000"/>
              <a:gd name="connsiteY73" fmla="*/ 7189 h 10000"/>
              <a:gd name="connsiteX74" fmla="*/ 1576 w 10000"/>
              <a:gd name="connsiteY74" fmla="*/ 7556 h 10000"/>
              <a:gd name="connsiteX75" fmla="*/ 1423 w 10000"/>
              <a:gd name="connsiteY75" fmla="*/ 7701 h 10000"/>
              <a:gd name="connsiteX76" fmla="*/ 1222 w 10000"/>
              <a:gd name="connsiteY76" fmla="*/ 7956 h 10000"/>
              <a:gd name="connsiteX77" fmla="*/ 778 w 10000"/>
              <a:gd name="connsiteY77" fmla="*/ 8525 h 10000"/>
              <a:gd name="connsiteX78" fmla="*/ 553 w 10000"/>
              <a:gd name="connsiteY78" fmla="*/ 8862 h 10000"/>
              <a:gd name="connsiteX79" fmla="*/ 333 w 10000"/>
              <a:gd name="connsiteY79" fmla="*/ 9117 h 10000"/>
              <a:gd name="connsiteX80" fmla="*/ 200 w 10000"/>
              <a:gd name="connsiteY80" fmla="*/ 9263 h 10000"/>
              <a:gd name="connsiteX81" fmla="*/ 88 w 10000"/>
              <a:gd name="connsiteY81" fmla="*/ 9489 h 10000"/>
              <a:gd name="connsiteX82" fmla="*/ 0 w 10000"/>
              <a:gd name="connsiteY82" fmla="*/ 9803 h 10000"/>
              <a:gd name="connsiteX83" fmla="*/ 20 w 10000"/>
              <a:gd name="connsiteY83" fmla="*/ 10000 h 10000"/>
              <a:gd name="connsiteX0" fmla="*/ 20 w 10000"/>
              <a:gd name="connsiteY0" fmla="*/ 10000 h 10000"/>
              <a:gd name="connsiteX1" fmla="*/ 20 w 10000"/>
              <a:gd name="connsiteY1" fmla="*/ 9942 h 10000"/>
              <a:gd name="connsiteX2" fmla="*/ 68 w 10000"/>
              <a:gd name="connsiteY2" fmla="*/ 9884 h 10000"/>
              <a:gd name="connsiteX3" fmla="*/ 177 w 10000"/>
              <a:gd name="connsiteY3" fmla="*/ 9629 h 10000"/>
              <a:gd name="connsiteX4" fmla="*/ 645 w 10000"/>
              <a:gd name="connsiteY4" fmla="*/ 9146 h 10000"/>
              <a:gd name="connsiteX5" fmla="*/ 934 w 10000"/>
              <a:gd name="connsiteY5" fmla="*/ 8722 h 10000"/>
              <a:gd name="connsiteX6" fmla="*/ 1267 w 10000"/>
              <a:gd name="connsiteY6" fmla="*/ 8299 h 10000"/>
              <a:gd name="connsiteX7" fmla="*/ 1487 w 10000"/>
              <a:gd name="connsiteY7" fmla="*/ 8067 h 10000"/>
              <a:gd name="connsiteX8" fmla="*/ 1689 w 10000"/>
              <a:gd name="connsiteY8" fmla="*/ 7927 h 10000"/>
              <a:gd name="connsiteX9" fmla="*/ 1865 w 10000"/>
              <a:gd name="connsiteY9" fmla="*/ 7730 h 10000"/>
              <a:gd name="connsiteX10" fmla="*/ 2066 w 10000"/>
              <a:gd name="connsiteY10" fmla="*/ 7643 h 10000"/>
              <a:gd name="connsiteX11" fmla="*/ 2245 w 10000"/>
              <a:gd name="connsiteY11" fmla="*/ 7386 h 10000"/>
              <a:gd name="connsiteX12" fmla="*/ 2378 w 10000"/>
              <a:gd name="connsiteY12" fmla="*/ 7160 h 10000"/>
              <a:gd name="connsiteX13" fmla="*/ 2667 w 10000"/>
              <a:gd name="connsiteY13" fmla="*/ 7044 h 10000"/>
              <a:gd name="connsiteX14" fmla="*/ 2911 w 10000"/>
              <a:gd name="connsiteY14" fmla="*/ 6789 h 10000"/>
              <a:gd name="connsiteX15" fmla="*/ 3223 w 10000"/>
              <a:gd name="connsiteY15" fmla="*/ 6533 h 10000"/>
              <a:gd name="connsiteX16" fmla="*/ 3488 w 10000"/>
              <a:gd name="connsiteY16" fmla="*/ 6336 h 10000"/>
              <a:gd name="connsiteX17" fmla="*/ 3777 w 10000"/>
              <a:gd name="connsiteY17" fmla="*/ 5994 h 10000"/>
              <a:gd name="connsiteX18" fmla="*/ 4021 w 10000"/>
              <a:gd name="connsiteY18" fmla="*/ 5766 h 10000"/>
              <a:gd name="connsiteX19" fmla="*/ 4378 w 10000"/>
              <a:gd name="connsiteY19" fmla="*/ 5372 h 10000"/>
              <a:gd name="connsiteX20" fmla="*/ 4667 w 10000"/>
              <a:gd name="connsiteY20" fmla="*/ 5145 h 10000"/>
              <a:gd name="connsiteX21" fmla="*/ 4976 w 10000"/>
              <a:gd name="connsiteY21" fmla="*/ 4890 h 10000"/>
              <a:gd name="connsiteX22" fmla="*/ 5377 w 10000"/>
              <a:gd name="connsiteY22" fmla="*/ 4605 h 10000"/>
              <a:gd name="connsiteX23" fmla="*/ 5734 w 10000"/>
              <a:gd name="connsiteY23" fmla="*/ 4234 h 10000"/>
              <a:gd name="connsiteX24" fmla="*/ 5999 w 10000"/>
              <a:gd name="connsiteY24" fmla="*/ 4146 h 10000"/>
              <a:gd name="connsiteX25" fmla="*/ 6355 w 10000"/>
              <a:gd name="connsiteY25" fmla="*/ 3949 h 10000"/>
              <a:gd name="connsiteX26" fmla="*/ 6644 w 10000"/>
              <a:gd name="connsiteY26" fmla="*/ 3664 h 10000"/>
              <a:gd name="connsiteX27" fmla="*/ 6977 w 10000"/>
              <a:gd name="connsiteY27" fmla="*/ 3409 h 10000"/>
              <a:gd name="connsiteX28" fmla="*/ 7377 w 10000"/>
              <a:gd name="connsiteY28" fmla="*/ 3043 h 10000"/>
              <a:gd name="connsiteX29" fmla="*/ 7842 w 10000"/>
              <a:gd name="connsiteY29" fmla="*/ 2643 h 10000"/>
              <a:gd name="connsiteX30" fmla="*/ 7999 w 10000"/>
              <a:gd name="connsiteY30" fmla="*/ 2415 h 10000"/>
              <a:gd name="connsiteX31" fmla="*/ 8978 w 10000"/>
              <a:gd name="connsiteY31" fmla="*/ 1736 h 10000"/>
              <a:gd name="connsiteX32" fmla="*/ 9222 w 10000"/>
              <a:gd name="connsiteY32" fmla="*/ 1481 h 10000"/>
              <a:gd name="connsiteX33" fmla="*/ 9466 w 10000"/>
              <a:gd name="connsiteY33" fmla="*/ 1394 h 10000"/>
              <a:gd name="connsiteX34" fmla="*/ 9623 w 10000"/>
              <a:gd name="connsiteY34" fmla="*/ 1226 h 10000"/>
              <a:gd name="connsiteX35" fmla="*/ 9843 w 10000"/>
              <a:gd name="connsiteY35" fmla="*/ 1022 h 10000"/>
              <a:gd name="connsiteX36" fmla="*/ 10000 w 10000"/>
              <a:gd name="connsiteY36" fmla="*/ 970 h 10000"/>
              <a:gd name="connsiteX37" fmla="*/ 10000 w 10000"/>
              <a:gd name="connsiteY37" fmla="*/ 0 h 10000"/>
              <a:gd name="connsiteX38" fmla="*/ 9823 w 10000"/>
              <a:gd name="connsiteY38" fmla="*/ 145 h 10000"/>
              <a:gd name="connsiteX39" fmla="*/ 9643 w 10000"/>
              <a:gd name="connsiteY39" fmla="*/ 174 h 10000"/>
              <a:gd name="connsiteX40" fmla="*/ 9422 w 10000"/>
              <a:gd name="connsiteY40" fmla="*/ 400 h 10000"/>
              <a:gd name="connsiteX41" fmla="*/ 9310 w 10000"/>
              <a:gd name="connsiteY41" fmla="*/ 540 h 10000"/>
              <a:gd name="connsiteX42" fmla="*/ 9066 w 10000"/>
              <a:gd name="connsiteY42" fmla="*/ 795 h 10000"/>
              <a:gd name="connsiteX43" fmla="*/ 8777 w 10000"/>
              <a:gd name="connsiteY43" fmla="*/ 1022 h 10000"/>
              <a:gd name="connsiteX44" fmla="*/ 8533 w 10000"/>
              <a:gd name="connsiteY44" fmla="*/ 1110 h 10000"/>
              <a:gd name="connsiteX45" fmla="*/ 8331 w 10000"/>
              <a:gd name="connsiteY45" fmla="*/ 1255 h 10000"/>
              <a:gd name="connsiteX46" fmla="*/ 8111 w 10000"/>
              <a:gd name="connsiteY46" fmla="*/ 1510 h 10000"/>
              <a:gd name="connsiteX47" fmla="*/ 7887 w 10000"/>
              <a:gd name="connsiteY47" fmla="*/ 1789 h 10000"/>
              <a:gd name="connsiteX48" fmla="*/ 7690 w 10000"/>
              <a:gd name="connsiteY48" fmla="*/ 2073 h 10000"/>
              <a:gd name="connsiteX49" fmla="*/ 7421 w 10000"/>
              <a:gd name="connsiteY49" fmla="*/ 2299 h 10000"/>
              <a:gd name="connsiteX50" fmla="*/ 7221 w 10000"/>
              <a:gd name="connsiteY50" fmla="*/ 2444 h 10000"/>
              <a:gd name="connsiteX51" fmla="*/ 7021 w 10000"/>
              <a:gd name="connsiteY51" fmla="*/ 2643 h 10000"/>
              <a:gd name="connsiteX52" fmla="*/ 6712 w 10000"/>
              <a:gd name="connsiteY52" fmla="*/ 2759 h 10000"/>
              <a:gd name="connsiteX53" fmla="*/ 6443 w 10000"/>
              <a:gd name="connsiteY53" fmla="*/ 2927 h 10000"/>
              <a:gd name="connsiteX54" fmla="*/ 6223 w 10000"/>
              <a:gd name="connsiteY54" fmla="*/ 3241 h 10000"/>
              <a:gd name="connsiteX55" fmla="*/ 5978 w 10000"/>
              <a:gd name="connsiteY55" fmla="*/ 3525 h 10000"/>
              <a:gd name="connsiteX56" fmla="*/ 5822 w 10000"/>
              <a:gd name="connsiteY56" fmla="*/ 3693 h 10000"/>
              <a:gd name="connsiteX57" fmla="*/ 5645 w 10000"/>
              <a:gd name="connsiteY57" fmla="*/ 3722 h 10000"/>
              <a:gd name="connsiteX58" fmla="*/ 5445 w 10000"/>
              <a:gd name="connsiteY58" fmla="*/ 3949 h 10000"/>
              <a:gd name="connsiteX59" fmla="*/ 5068 w 10000"/>
              <a:gd name="connsiteY59" fmla="*/ 4350 h 10000"/>
              <a:gd name="connsiteX60" fmla="*/ 4887 w 10000"/>
              <a:gd name="connsiteY60" fmla="*/ 4402 h 10000"/>
              <a:gd name="connsiteX61" fmla="*/ 4534 w 10000"/>
              <a:gd name="connsiteY61" fmla="*/ 4774 h 10000"/>
              <a:gd name="connsiteX62" fmla="*/ 4334 w 10000"/>
              <a:gd name="connsiteY62" fmla="*/ 4890 h 10000"/>
              <a:gd name="connsiteX63" fmla="*/ 4222 w 10000"/>
              <a:gd name="connsiteY63" fmla="*/ 5058 h 10000"/>
              <a:gd name="connsiteX64" fmla="*/ 4021 w 10000"/>
              <a:gd name="connsiteY64" fmla="*/ 5197 h 10000"/>
              <a:gd name="connsiteX65" fmla="*/ 3845 w 10000"/>
              <a:gd name="connsiteY65" fmla="*/ 5314 h 10000"/>
              <a:gd name="connsiteX66" fmla="*/ 3468 w 10000"/>
              <a:gd name="connsiteY66" fmla="*/ 5708 h 10000"/>
              <a:gd name="connsiteX67" fmla="*/ 3023 w 10000"/>
              <a:gd name="connsiteY67" fmla="*/ 6081 h 10000"/>
              <a:gd name="connsiteX68" fmla="*/ 2843 w 10000"/>
              <a:gd name="connsiteY68" fmla="*/ 6197 h 10000"/>
              <a:gd name="connsiteX69" fmla="*/ 2510 w 10000"/>
              <a:gd name="connsiteY69" fmla="*/ 6504 h 10000"/>
              <a:gd name="connsiteX70" fmla="*/ 2398 w 10000"/>
              <a:gd name="connsiteY70" fmla="*/ 6649 h 10000"/>
              <a:gd name="connsiteX71" fmla="*/ 2066 w 10000"/>
              <a:gd name="connsiteY71" fmla="*/ 7102 h 10000"/>
              <a:gd name="connsiteX72" fmla="*/ 1913 w 10000"/>
              <a:gd name="connsiteY72" fmla="*/ 7189 h 10000"/>
              <a:gd name="connsiteX73" fmla="*/ 1576 w 10000"/>
              <a:gd name="connsiteY73" fmla="*/ 7556 h 10000"/>
              <a:gd name="connsiteX74" fmla="*/ 1423 w 10000"/>
              <a:gd name="connsiteY74" fmla="*/ 7701 h 10000"/>
              <a:gd name="connsiteX75" fmla="*/ 1222 w 10000"/>
              <a:gd name="connsiteY75" fmla="*/ 7956 h 10000"/>
              <a:gd name="connsiteX76" fmla="*/ 778 w 10000"/>
              <a:gd name="connsiteY76" fmla="*/ 8525 h 10000"/>
              <a:gd name="connsiteX77" fmla="*/ 553 w 10000"/>
              <a:gd name="connsiteY77" fmla="*/ 8862 h 10000"/>
              <a:gd name="connsiteX78" fmla="*/ 333 w 10000"/>
              <a:gd name="connsiteY78" fmla="*/ 9117 h 10000"/>
              <a:gd name="connsiteX79" fmla="*/ 200 w 10000"/>
              <a:gd name="connsiteY79" fmla="*/ 9263 h 10000"/>
              <a:gd name="connsiteX80" fmla="*/ 88 w 10000"/>
              <a:gd name="connsiteY80" fmla="*/ 9489 h 10000"/>
              <a:gd name="connsiteX81" fmla="*/ 0 w 10000"/>
              <a:gd name="connsiteY81" fmla="*/ 9803 h 10000"/>
              <a:gd name="connsiteX82" fmla="*/ 20 w 10000"/>
              <a:gd name="connsiteY82" fmla="*/ 10000 h 10000"/>
              <a:gd name="connsiteX0" fmla="*/ 20 w 10000"/>
              <a:gd name="connsiteY0" fmla="*/ 10000 h 10000"/>
              <a:gd name="connsiteX1" fmla="*/ 20 w 10000"/>
              <a:gd name="connsiteY1" fmla="*/ 9942 h 10000"/>
              <a:gd name="connsiteX2" fmla="*/ 68 w 10000"/>
              <a:gd name="connsiteY2" fmla="*/ 9884 h 10000"/>
              <a:gd name="connsiteX3" fmla="*/ 177 w 10000"/>
              <a:gd name="connsiteY3" fmla="*/ 9629 h 10000"/>
              <a:gd name="connsiteX4" fmla="*/ 645 w 10000"/>
              <a:gd name="connsiteY4" fmla="*/ 9146 h 10000"/>
              <a:gd name="connsiteX5" fmla="*/ 934 w 10000"/>
              <a:gd name="connsiteY5" fmla="*/ 8722 h 10000"/>
              <a:gd name="connsiteX6" fmla="*/ 1267 w 10000"/>
              <a:gd name="connsiteY6" fmla="*/ 8299 h 10000"/>
              <a:gd name="connsiteX7" fmla="*/ 1487 w 10000"/>
              <a:gd name="connsiteY7" fmla="*/ 8067 h 10000"/>
              <a:gd name="connsiteX8" fmla="*/ 1689 w 10000"/>
              <a:gd name="connsiteY8" fmla="*/ 7927 h 10000"/>
              <a:gd name="connsiteX9" fmla="*/ 1865 w 10000"/>
              <a:gd name="connsiteY9" fmla="*/ 7730 h 10000"/>
              <a:gd name="connsiteX10" fmla="*/ 2066 w 10000"/>
              <a:gd name="connsiteY10" fmla="*/ 7643 h 10000"/>
              <a:gd name="connsiteX11" fmla="*/ 2245 w 10000"/>
              <a:gd name="connsiteY11" fmla="*/ 7386 h 10000"/>
              <a:gd name="connsiteX12" fmla="*/ 2378 w 10000"/>
              <a:gd name="connsiteY12" fmla="*/ 7160 h 10000"/>
              <a:gd name="connsiteX13" fmla="*/ 2667 w 10000"/>
              <a:gd name="connsiteY13" fmla="*/ 7044 h 10000"/>
              <a:gd name="connsiteX14" fmla="*/ 2911 w 10000"/>
              <a:gd name="connsiteY14" fmla="*/ 6789 h 10000"/>
              <a:gd name="connsiteX15" fmla="*/ 3223 w 10000"/>
              <a:gd name="connsiteY15" fmla="*/ 6533 h 10000"/>
              <a:gd name="connsiteX16" fmla="*/ 3488 w 10000"/>
              <a:gd name="connsiteY16" fmla="*/ 6336 h 10000"/>
              <a:gd name="connsiteX17" fmla="*/ 3777 w 10000"/>
              <a:gd name="connsiteY17" fmla="*/ 5994 h 10000"/>
              <a:gd name="connsiteX18" fmla="*/ 4021 w 10000"/>
              <a:gd name="connsiteY18" fmla="*/ 5766 h 10000"/>
              <a:gd name="connsiteX19" fmla="*/ 4378 w 10000"/>
              <a:gd name="connsiteY19" fmla="*/ 5372 h 10000"/>
              <a:gd name="connsiteX20" fmla="*/ 4667 w 10000"/>
              <a:gd name="connsiteY20" fmla="*/ 5145 h 10000"/>
              <a:gd name="connsiteX21" fmla="*/ 4976 w 10000"/>
              <a:gd name="connsiteY21" fmla="*/ 4890 h 10000"/>
              <a:gd name="connsiteX22" fmla="*/ 5377 w 10000"/>
              <a:gd name="connsiteY22" fmla="*/ 4605 h 10000"/>
              <a:gd name="connsiteX23" fmla="*/ 5734 w 10000"/>
              <a:gd name="connsiteY23" fmla="*/ 4234 h 10000"/>
              <a:gd name="connsiteX24" fmla="*/ 5999 w 10000"/>
              <a:gd name="connsiteY24" fmla="*/ 4146 h 10000"/>
              <a:gd name="connsiteX25" fmla="*/ 6355 w 10000"/>
              <a:gd name="connsiteY25" fmla="*/ 3949 h 10000"/>
              <a:gd name="connsiteX26" fmla="*/ 6644 w 10000"/>
              <a:gd name="connsiteY26" fmla="*/ 3664 h 10000"/>
              <a:gd name="connsiteX27" fmla="*/ 6977 w 10000"/>
              <a:gd name="connsiteY27" fmla="*/ 3409 h 10000"/>
              <a:gd name="connsiteX28" fmla="*/ 7377 w 10000"/>
              <a:gd name="connsiteY28" fmla="*/ 3043 h 10000"/>
              <a:gd name="connsiteX29" fmla="*/ 7842 w 10000"/>
              <a:gd name="connsiteY29" fmla="*/ 2643 h 10000"/>
              <a:gd name="connsiteX30" fmla="*/ 8978 w 10000"/>
              <a:gd name="connsiteY30" fmla="*/ 1736 h 10000"/>
              <a:gd name="connsiteX31" fmla="*/ 9222 w 10000"/>
              <a:gd name="connsiteY31" fmla="*/ 1481 h 10000"/>
              <a:gd name="connsiteX32" fmla="*/ 9466 w 10000"/>
              <a:gd name="connsiteY32" fmla="*/ 1394 h 10000"/>
              <a:gd name="connsiteX33" fmla="*/ 9623 w 10000"/>
              <a:gd name="connsiteY33" fmla="*/ 1226 h 10000"/>
              <a:gd name="connsiteX34" fmla="*/ 9843 w 10000"/>
              <a:gd name="connsiteY34" fmla="*/ 1022 h 10000"/>
              <a:gd name="connsiteX35" fmla="*/ 10000 w 10000"/>
              <a:gd name="connsiteY35" fmla="*/ 970 h 10000"/>
              <a:gd name="connsiteX36" fmla="*/ 10000 w 10000"/>
              <a:gd name="connsiteY36" fmla="*/ 0 h 10000"/>
              <a:gd name="connsiteX37" fmla="*/ 9823 w 10000"/>
              <a:gd name="connsiteY37" fmla="*/ 145 h 10000"/>
              <a:gd name="connsiteX38" fmla="*/ 9643 w 10000"/>
              <a:gd name="connsiteY38" fmla="*/ 174 h 10000"/>
              <a:gd name="connsiteX39" fmla="*/ 9422 w 10000"/>
              <a:gd name="connsiteY39" fmla="*/ 400 h 10000"/>
              <a:gd name="connsiteX40" fmla="*/ 9310 w 10000"/>
              <a:gd name="connsiteY40" fmla="*/ 540 h 10000"/>
              <a:gd name="connsiteX41" fmla="*/ 9066 w 10000"/>
              <a:gd name="connsiteY41" fmla="*/ 795 h 10000"/>
              <a:gd name="connsiteX42" fmla="*/ 8777 w 10000"/>
              <a:gd name="connsiteY42" fmla="*/ 1022 h 10000"/>
              <a:gd name="connsiteX43" fmla="*/ 8533 w 10000"/>
              <a:gd name="connsiteY43" fmla="*/ 1110 h 10000"/>
              <a:gd name="connsiteX44" fmla="*/ 8331 w 10000"/>
              <a:gd name="connsiteY44" fmla="*/ 1255 h 10000"/>
              <a:gd name="connsiteX45" fmla="*/ 8111 w 10000"/>
              <a:gd name="connsiteY45" fmla="*/ 1510 h 10000"/>
              <a:gd name="connsiteX46" fmla="*/ 7887 w 10000"/>
              <a:gd name="connsiteY46" fmla="*/ 1789 h 10000"/>
              <a:gd name="connsiteX47" fmla="*/ 7690 w 10000"/>
              <a:gd name="connsiteY47" fmla="*/ 2073 h 10000"/>
              <a:gd name="connsiteX48" fmla="*/ 7421 w 10000"/>
              <a:gd name="connsiteY48" fmla="*/ 2299 h 10000"/>
              <a:gd name="connsiteX49" fmla="*/ 7221 w 10000"/>
              <a:gd name="connsiteY49" fmla="*/ 2444 h 10000"/>
              <a:gd name="connsiteX50" fmla="*/ 7021 w 10000"/>
              <a:gd name="connsiteY50" fmla="*/ 2643 h 10000"/>
              <a:gd name="connsiteX51" fmla="*/ 6712 w 10000"/>
              <a:gd name="connsiteY51" fmla="*/ 2759 h 10000"/>
              <a:gd name="connsiteX52" fmla="*/ 6443 w 10000"/>
              <a:gd name="connsiteY52" fmla="*/ 2927 h 10000"/>
              <a:gd name="connsiteX53" fmla="*/ 6223 w 10000"/>
              <a:gd name="connsiteY53" fmla="*/ 3241 h 10000"/>
              <a:gd name="connsiteX54" fmla="*/ 5978 w 10000"/>
              <a:gd name="connsiteY54" fmla="*/ 3525 h 10000"/>
              <a:gd name="connsiteX55" fmla="*/ 5822 w 10000"/>
              <a:gd name="connsiteY55" fmla="*/ 3693 h 10000"/>
              <a:gd name="connsiteX56" fmla="*/ 5645 w 10000"/>
              <a:gd name="connsiteY56" fmla="*/ 3722 h 10000"/>
              <a:gd name="connsiteX57" fmla="*/ 5445 w 10000"/>
              <a:gd name="connsiteY57" fmla="*/ 3949 h 10000"/>
              <a:gd name="connsiteX58" fmla="*/ 5068 w 10000"/>
              <a:gd name="connsiteY58" fmla="*/ 4350 h 10000"/>
              <a:gd name="connsiteX59" fmla="*/ 4887 w 10000"/>
              <a:gd name="connsiteY59" fmla="*/ 4402 h 10000"/>
              <a:gd name="connsiteX60" fmla="*/ 4534 w 10000"/>
              <a:gd name="connsiteY60" fmla="*/ 4774 h 10000"/>
              <a:gd name="connsiteX61" fmla="*/ 4334 w 10000"/>
              <a:gd name="connsiteY61" fmla="*/ 4890 h 10000"/>
              <a:gd name="connsiteX62" fmla="*/ 4222 w 10000"/>
              <a:gd name="connsiteY62" fmla="*/ 5058 h 10000"/>
              <a:gd name="connsiteX63" fmla="*/ 4021 w 10000"/>
              <a:gd name="connsiteY63" fmla="*/ 5197 h 10000"/>
              <a:gd name="connsiteX64" fmla="*/ 3845 w 10000"/>
              <a:gd name="connsiteY64" fmla="*/ 5314 h 10000"/>
              <a:gd name="connsiteX65" fmla="*/ 3468 w 10000"/>
              <a:gd name="connsiteY65" fmla="*/ 5708 h 10000"/>
              <a:gd name="connsiteX66" fmla="*/ 3023 w 10000"/>
              <a:gd name="connsiteY66" fmla="*/ 6081 h 10000"/>
              <a:gd name="connsiteX67" fmla="*/ 2843 w 10000"/>
              <a:gd name="connsiteY67" fmla="*/ 6197 h 10000"/>
              <a:gd name="connsiteX68" fmla="*/ 2510 w 10000"/>
              <a:gd name="connsiteY68" fmla="*/ 6504 h 10000"/>
              <a:gd name="connsiteX69" fmla="*/ 2398 w 10000"/>
              <a:gd name="connsiteY69" fmla="*/ 6649 h 10000"/>
              <a:gd name="connsiteX70" fmla="*/ 2066 w 10000"/>
              <a:gd name="connsiteY70" fmla="*/ 7102 h 10000"/>
              <a:gd name="connsiteX71" fmla="*/ 1913 w 10000"/>
              <a:gd name="connsiteY71" fmla="*/ 7189 h 10000"/>
              <a:gd name="connsiteX72" fmla="*/ 1576 w 10000"/>
              <a:gd name="connsiteY72" fmla="*/ 7556 h 10000"/>
              <a:gd name="connsiteX73" fmla="*/ 1423 w 10000"/>
              <a:gd name="connsiteY73" fmla="*/ 7701 h 10000"/>
              <a:gd name="connsiteX74" fmla="*/ 1222 w 10000"/>
              <a:gd name="connsiteY74" fmla="*/ 7956 h 10000"/>
              <a:gd name="connsiteX75" fmla="*/ 778 w 10000"/>
              <a:gd name="connsiteY75" fmla="*/ 8525 h 10000"/>
              <a:gd name="connsiteX76" fmla="*/ 553 w 10000"/>
              <a:gd name="connsiteY76" fmla="*/ 8862 h 10000"/>
              <a:gd name="connsiteX77" fmla="*/ 333 w 10000"/>
              <a:gd name="connsiteY77" fmla="*/ 9117 h 10000"/>
              <a:gd name="connsiteX78" fmla="*/ 200 w 10000"/>
              <a:gd name="connsiteY78" fmla="*/ 9263 h 10000"/>
              <a:gd name="connsiteX79" fmla="*/ 88 w 10000"/>
              <a:gd name="connsiteY79" fmla="*/ 9489 h 10000"/>
              <a:gd name="connsiteX80" fmla="*/ 0 w 10000"/>
              <a:gd name="connsiteY80" fmla="*/ 9803 h 10000"/>
              <a:gd name="connsiteX81" fmla="*/ 20 w 10000"/>
              <a:gd name="connsiteY81" fmla="*/ 10000 h 10000"/>
              <a:gd name="connsiteX0" fmla="*/ 20 w 10000"/>
              <a:gd name="connsiteY0" fmla="*/ 10000 h 10000"/>
              <a:gd name="connsiteX1" fmla="*/ 20 w 10000"/>
              <a:gd name="connsiteY1" fmla="*/ 9942 h 10000"/>
              <a:gd name="connsiteX2" fmla="*/ 68 w 10000"/>
              <a:gd name="connsiteY2" fmla="*/ 9884 h 10000"/>
              <a:gd name="connsiteX3" fmla="*/ 177 w 10000"/>
              <a:gd name="connsiteY3" fmla="*/ 9629 h 10000"/>
              <a:gd name="connsiteX4" fmla="*/ 645 w 10000"/>
              <a:gd name="connsiteY4" fmla="*/ 9146 h 10000"/>
              <a:gd name="connsiteX5" fmla="*/ 934 w 10000"/>
              <a:gd name="connsiteY5" fmla="*/ 8722 h 10000"/>
              <a:gd name="connsiteX6" fmla="*/ 1267 w 10000"/>
              <a:gd name="connsiteY6" fmla="*/ 8299 h 10000"/>
              <a:gd name="connsiteX7" fmla="*/ 1487 w 10000"/>
              <a:gd name="connsiteY7" fmla="*/ 8067 h 10000"/>
              <a:gd name="connsiteX8" fmla="*/ 1689 w 10000"/>
              <a:gd name="connsiteY8" fmla="*/ 7927 h 10000"/>
              <a:gd name="connsiteX9" fmla="*/ 1865 w 10000"/>
              <a:gd name="connsiteY9" fmla="*/ 7730 h 10000"/>
              <a:gd name="connsiteX10" fmla="*/ 2066 w 10000"/>
              <a:gd name="connsiteY10" fmla="*/ 7643 h 10000"/>
              <a:gd name="connsiteX11" fmla="*/ 2245 w 10000"/>
              <a:gd name="connsiteY11" fmla="*/ 7386 h 10000"/>
              <a:gd name="connsiteX12" fmla="*/ 2378 w 10000"/>
              <a:gd name="connsiteY12" fmla="*/ 7160 h 10000"/>
              <a:gd name="connsiteX13" fmla="*/ 2667 w 10000"/>
              <a:gd name="connsiteY13" fmla="*/ 7044 h 10000"/>
              <a:gd name="connsiteX14" fmla="*/ 2911 w 10000"/>
              <a:gd name="connsiteY14" fmla="*/ 6789 h 10000"/>
              <a:gd name="connsiteX15" fmla="*/ 3223 w 10000"/>
              <a:gd name="connsiteY15" fmla="*/ 6533 h 10000"/>
              <a:gd name="connsiteX16" fmla="*/ 3488 w 10000"/>
              <a:gd name="connsiteY16" fmla="*/ 6336 h 10000"/>
              <a:gd name="connsiteX17" fmla="*/ 3777 w 10000"/>
              <a:gd name="connsiteY17" fmla="*/ 5994 h 10000"/>
              <a:gd name="connsiteX18" fmla="*/ 4021 w 10000"/>
              <a:gd name="connsiteY18" fmla="*/ 5766 h 10000"/>
              <a:gd name="connsiteX19" fmla="*/ 4378 w 10000"/>
              <a:gd name="connsiteY19" fmla="*/ 5372 h 10000"/>
              <a:gd name="connsiteX20" fmla="*/ 4667 w 10000"/>
              <a:gd name="connsiteY20" fmla="*/ 5145 h 10000"/>
              <a:gd name="connsiteX21" fmla="*/ 4976 w 10000"/>
              <a:gd name="connsiteY21" fmla="*/ 4890 h 10000"/>
              <a:gd name="connsiteX22" fmla="*/ 5377 w 10000"/>
              <a:gd name="connsiteY22" fmla="*/ 4605 h 10000"/>
              <a:gd name="connsiteX23" fmla="*/ 5734 w 10000"/>
              <a:gd name="connsiteY23" fmla="*/ 4234 h 10000"/>
              <a:gd name="connsiteX24" fmla="*/ 5999 w 10000"/>
              <a:gd name="connsiteY24" fmla="*/ 4146 h 10000"/>
              <a:gd name="connsiteX25" fmla="*/ 6355 w 10000"/>
              <a:gd name="connsiteY25" fmla="*/ 3949 h 10000"/>
              <a:gd name="connsiteX26" fmla="*/ 6644 w 10000"/>
              <a:gd name="connsiteY26" fmla="*/ 3664 h 10000"/>
              <a:gd name="connsiteX27" fmla="*/ 6977 w 10000"/>
              <a:gd name="connsiteY27" fmla="*/ 3409 h 10000"/>
              <a:gd name="connsiteX28" fmla="*/ 7377 w 10000"/>
              <a:gd name="connsiteY28" fmla="*/ 3043 h 10000"/>
              <a:gd name="connsiteX29" fmla="*/ 8978 w 10000"/>
              <a:gd name="connsiteY29" fmla="*/ 1736 h 10000"/>
              <a:gd name="connsiteX30" fmla="*/ 9222 w 10000"/>
              <a:gd name="connsiteY30" fmla="*/ 1481 h 10000"/>
              <a:gd name="connsiteX31" fmla="*/ 9466 w 10000"/>
              <a:gd name="connsiteY31" fmla="*/ 1394 h 10000"/>
              <a:gd name="connsiteX32" fmla="*/ 9623 w 10000"/>
              <a:gd name="connsiteY32" fmla="*/ 1226 h 10000"/>
              <a:gd name="connsiteX33" fmla="*/ 9843 w 10000"/>
              <a:gd name="connsiteY33" fmla="*/ 1022 h 10000"/>
              <a:gd name="connsiteX34" fmla="*/ 10000 w 10000"/>
              <a:gd name="connsiteY34" fmla="*/ 970 h 10000"/>
              <a:gd name="connsiteX35" fmla="*/ 10000 w 10000"/>
              <a:gd name="connsiteY35" fmla="*/ 0 h 10000"/>
              <a:gd name="connsiteX36" fmla="*/ 9823 w 10000"/>
              <a:gd name="connsiteY36" fmla="*/ 145 h 10000"/>
              <a:gd name="connsiteX37" fmla="*/ 9643 w 10000"/>
              <a:gd name="connsiteY37" fmla="*/ 174 h 10000"/>
              <a:gd name="connsiteX38" fmla="*/ 9422 w 10000"/>
              <a:gd name="connsiteY38" fmla="*/ 400 h 10000"/>
              <a:gd name="connsiteX39" fmla="*/ 9310 w 10000"/>
              <a:gd name="connsiteY39" fmla="*/ 540 h 10000"/>
              <a:gd name="connsiteX40" fmla="*/ 9066 w 10000"/>
              <a:gd name="connsiteY40" fmla="*/ 795 h 10000"/>
              <a:gd name="connsiteX41" fmla="*/ 8777 w 10000"/>
              <a:gd name="connsiteY41" fmla="*/ 1022 h 10000"/>
              <a:gd name="connsiteX42" fmla="*/ 8533 w 10000"/>
              <a:gd name="connsiteY42" fmla="*/ 1110 h 10000"/>
              <a:gd name="connsiteX43" fmla="*/ 8331 w 10000"/>
              <a:gd name="connsiteY43" fmla="*/ 1255 h 10000"/>
              <a:gd name="connsiteX44" fmla="*/ 8111 w 10000"/>
              <a:gd name="connsiteY44" fmla="*/ 1510 h 10000"/>
              <a:gd name="connsiteX45" fmla="*/ 7887 w 10000"/>
              <a:gd name="connsiteY45" fmla="*/ 1789 h 10000"/>
              <a:gd name="connsiteX46" fmla="*/ 7690 w 10000"/>
              <a:gd name="connsiteY46" fmla="*/ 2073 h 10000"/>
              <a:gd name="connsiteX47" fmla="*/ 7421 w 10000"/>
              <a:gd name="connsiteY47" fmla="*/ 2299 h 10000"/>
              <a:gd name="connsiteX48" fmla="*/ 7221 w 10000"/>
              <a:gd name="connsiteY48" fmla="*/ 2444 h 10000"/>
              <a:gd name="connsiteX49" fmla="*/ 7021 w 10000"/>
              <a:gd name="connsiteY49" fmla="*/ 2643 h 10000"/>
              <a:gd name="connsiteX50" fmla="*/ 6712 w 10000"/>
              <a:gd name="connsiteY50" fmla="*/ 2759 h 10000"/>
              <a:gd name="connsiteX51" fmla="*/ 6443 w 10000"/>
              <a:gd name="connsiteY51" fmla="*/ 2927 h 10000"/>
              <a:gd name="connsiteX52" fmla="*/ 6223 w 10000"/>
              <a:gd name="connsiteY52" fmla="*/ 3241 h 10000"/>
              <a:gd name="connsiteX53" fmla="*/ 5978 w 10000"/>
              <a:gd name="connsiteY53" fmla="*/ 3525 h 10000"/>
              <a:gd name="connsiteX54" fmla="*/ 5822 w 10000"/>
              <a:gd name="connsiteY54" fmla="*/ 3693 h 10000"/>
              <a:gd name="connsiteX55" fmla="*/ 5645 w 10000"/>
              <a:gd name="connsiteY55" fmla="*/ 3722 h 10000"/>
              <a:gd name="connsiteX56" fmla="*/ 5445 w 10000"/>
              <a:gd name="connsiteY56" fmla="*/ 3949 h 10000"/>
              <a:gd name="connsiteX57" fmla="*/ 5068 w 10000"/>
              <a:gd name="connsiteY57" fmla="*/ 4350 h 10000"/>
              <a:gd name="connsiteX58" fmla="*/ 4887 w 10000"/>
              <a:gd name="connsiteY58" fmla="*/ 4402 h 10000"/>
              <a:gd name="connsiteX59" fmla="*/ 4534 w 10000"/>
              <a:gd name="connsiteY59" fmla="*/ 4774 h 10000"/>
              <a:gd name="connsiteX60" fmla="*/ 4334 w 10000"/>
              <a:gd name="connsiteY60" fmla="*/ 4890 h 10000"/>
              <a:gd name="connsiteX61" fmla="*/ 4222 w 10000"/>
              <a:gd name="connsiteY61" fmla="*/ 5058 h 10000"/>
              <a:gd name="connsiteX62" fmla="*/ 4021 w 10000"/>
              <a:gd name="connsiteY62" fmla="*/ 5197 h 10000"/>
              <a:gd name="connsiteX63" fmla="*/ 3845 w 10000"/>
              <a:gd name="connsiteY63" fmla="*/ 5314 h 10000"/>
              <a:gd name="connsiteX64" fmla="*/ 3468 w 10000"/>
              <a:gd name="connsiteY64" fmla="*/ 5708 h 10000"/>
              <a:gd name="connsiteX65" fmla="*/ 3023 w 10000"/>
              <a:gd name="connsiteY65" fmla="*/ 6081 h 10000"/>
              <a:gd name="connsiteX66" fmla="*/ 2843 w 10000"/>
              <a:gd name="connsiteY66" fmla="*/ 6197 h 10000"/>
              <a:gd name="connsiteX67" fmla="*/ 2510 w 10000"/>
              <a:gd name="connsiteY67" fmla="*/ 6504 h 10000"/>
              <a:gd name="connsiteX68" fmla="*/ 2398 w 10000"/>
              <a:gd name="connsiteY68" fmla="*/ 6649 h 10000"/>
              <a:gd name="connsiteX69" fmla="*/ 2066 w 10000"/>
              <a:gd name="connsiteY69" fmla="*/ 7102 h 10000"/>
              <a:gd name="connsiteX70" fmla="*/ 1913 w 10000"/>
              <a:gd name="connsiteY70" fmla="*/ 7189 h 10000"/>
              <a:gd name="connsiteX71" fmla="*/ 1576 w 10000"/>
              <a:gd name="connsiteY71" fmla="*/ 7556 h 10000"/>
              <a:gd name="connsiteX72" fmla="*/ 1423 w 10000"/>
              <a:gd name="connsiteY72" fmla="*/ 7701 h 10000"/>
              <a:gd name="connsiteX73" fmla="*/ 1222 w 10000"/>
              <a:gd name="connsiteY73" fmla="*/ 7956 h 10000"/>
              <a:gd name="connsiteX74" fmla="*/ 778 w 10000"/>
              <a:gd name="connsiteY74" fmla="*/ 8525 h 10000"/>
              <a:gd name="connsiteX75" fmla="*/ 553 w 10000"/>
              <a:gd name="connsiteY75" fmla="*/ 8862 h 10000"/>
              <a:gd name="connsiteX76" fmla="*/ 333 w 10000"/>
              <a:gd name="connsiteY76" fmla="*/ 9117 h 10000"/>
              <a:gd name="connsiteX77" fmla="*/ 200 w 10000"/>
              <a:gd name="connsiteY77" fmla="*/ 9263 h 10000"/>
              <a:gd name="connsiteX78" fmla="*/ 88 w 10000"/>
              <a:gd name="connsiteY78" fmla="*/ 9489 h 10000"/>
              <a:gd name="connsiteX79" fmla="*/ 0 w 10000"/>
              <a:gd name="connsiteY79" fmla="*/ 9803 h 10000"/>
              <a:gd name="connsiteX80" fmla="*/ 20 w 10000"/>
              <a:gd name="connsiteY80" fmla="*/ 10000 h 10000"/>
              <a:gd name="connsiteX0" fmla="*/ 20 w 10000"/>
              <a:gd name="connsiteY0" fmla="*/ 10000 h 10000"/>
              <a:gd name="connsiteX1" fmla="*/ 20 w 10000"/>
              <a:gd name="connsiteY1" fmla="*/ 9942 h 10000"/>
              <a:gd name="connsiteX2" fmla="*/ 68 w 10000"/>
              <a:gd name="connsiteY2" fmla="*/ 9884 h 10000"/>
              <a:gd name="connsiteX3" fmla="*/ 177 w 10000"/>
              <a:gd name="connsiteY3" fmla="*/ 9629 h 10000"/>
              <a:gd name="connsiteX4" fmla="*/ 645 w 10000"/>
              <a:gd name="connsiteY4" fmla="*/ 9146 h 10000"/>
              <a:gd name="connsiteX5" fmla="*/ 934 w 10000"/>
              <a:gd name="connsiteY5" fmla="*/ 8722 h 10000"/>
              <a:gd name="connsiteX6" fmla="*/ 1267 w 10000"/>
              <a:gd name="connsiteY6" fmla="*/ 8299 h 10000"/>
              <a:gd name="connsiteX7" fmla="*/ 1487 w 10000"/>
              <a:gd name="connsiteY7" fmla="*/ 8067 h 10000"/>
              <a:gd name="connsiteX8" fmla="*/ 1689 w 10000"/>
              <a:gd name="connsiteY8" fmla="*/ 7927 h 10000"/>
              <a:gd name="connsiteX9" fmla="*/ 1865 w 10000"/>
              <a:gd name="connsiteY9" fmla="*/ 7730 h 10000"/>
              <a:gd name="connsiteX10" fmla="*/ 2066 w 10000"/>
              <a:gd name="connsiteY10" fmla="*/ 7643 h 10000"/>
              <a:gd name="connsiteX11" fmla="*/ 2245 w 10000"/>
              <a:gd name="connsiteY11" fmla="*/ 7386 h 10000"/>
              <a:gd name="connsiteX12" fmla="*/ 2378 w 10000"/>
              <a:gd name="connsiteY12" fmla="*/ 7160 h 10000"/>
              <a:gd name="connsiteX13" fmla="*/ 2667 w 10000"/>
              <a:gd name="connsiteY13" fmla="*/ 7044 h 10000"/>
              <a:gd name="connsiteX14" fmla="*/ 2911 w 10000"/>
              <a:gd name="connsiteY14" fmla="*/ 6789 h 10000"/>
              <a:gd name="connsiteX15" fmla="*/ 3223 w 10000"/>
              <a:gd name="connsiteY15" fmla="*/ 6533 h 10000"/>
              <a:gd name="connsiteX16" fmla="*/ 3488 w 10000"/>
              <a:gd name="connsiteY16" fmla="*/ 6336 h 10000"/>
              <a:gd name="connsiteX17" fmla="*/ 3777 w 10000"/>
              <a:gd name="connsiteY17" fmla="*/ 5994 h 10000"/>
              <a:gd name="connsiteX18" fmla="*/ 4021 w 10000"/>
              <a:gd name="connsiteY18" fmla="*/ 5766 h 10000"/>
              <a:gd name="connsiteX19" fmla="*/ 4378 w 10000"/>
              <a:gd name="connsiteY19" fmla="*/ 5372 h 10000"/>
              <a:gd name="connsiteX20" fmla="*/ 4667 w 10000"/>
              <a:gd name="connsiteY20" fmla="*/ 5145 h 10000"/>
              <a:gd name="connsiteX21" fmla="*/ 4976 w 10000"/>
              <a:gd name="connsiteY21" fmla="*/ 4890 h 10000"/>
              <a:gd name="connsiteX22" fmla="*/ 5377 w 10000"/>
              <a:gd name="connsiteY22" fmla="*/ 4605 h 10000"/>
              <a:gd name="connsiteX23" fmla="*/ 5734 w 10000"/>
              <a:gd name="connsiteY23" fmla="*/ 4234 h 10000"/>
              <a:gd name="connsiteX24" fmla="*/ 5999 w 10000"/>
              <a:gd name="connsiteY24" fmla="*/ 4146 h 10000"/>
              <a:gd name="connsiteX25" fmla="*/ 6355 w 10000"/>
              <a:gd name="connsiteY25" fmla="*/ 3949 h 10000"/>
              <a:gd name="connsiteX26" fmla="*/ 6644 w 10000"/>
              <a:gd name="connsiteY26" fmla="*/ 3664 h 10000"/>
              <a:gd name="connsiteX27" fmla="*/ 6977 w 10000"/>
              <a:gd name="connsiteY27" fmla="*/ 3409 h 10000"/>
              <a:gd name="connsiteX28" fmla="*/ 7377 w 10000"/>
              <a:gd name="connsiteY28" fmla="*/ 3043 h 10000"/>
              <a:gd name="connsiteX29" fmla="*/ 9222 w 10000"/>
              <a:gd name="connsiteY29" fmla="*/ 1481 h 10000"/>
              <a:gd name="connsiteX30" fmla="*/ 9466 w 10000"/>
              <a:gd name="connsiteY30" fmla="*/ 1394 h 10000"/>
              <a:gd name="connsiteX31" fmla="*/ 9623 w 10000"/>
              <a:gd name="connsiteY31" fmla="*/ 1226 h 10000"/>
              <a:gd name="connsiteX32" fmla="*/ 9843 w 10000"/>
              <a:gd name="connsiteY32" fmla="*/ 1022 h 10000"/>
              <a:gd name="connsiteX33" fmla="*/ 10000 w 10000"/>
              <a:gd name="connsiteY33" fmla="*/ 970 h 10000"/>
              <a:gd name="connsiteX34" fmla="*/ 10000 w 10000"/>
              <a:gd name="connsiteY34" fmla="*/ 0 h 10000"/>
              <a:gd name="connsiteX35" fmla="*/ 9823 w 10000"/>
              <a:gd name="connsiteY35" fmla="*/ 145 h 10000"/>
              <a:gd name="connsiteX36" fmla="*/ 9643 w 10000"/>
              <a:gd name="connsiteY36" fmla="*/ 174 h 10000"/>
              <a:gd name="connsiteX37" fmla="*/ 9422 w 10000"/>
              <a:gd name="connsiteY37" fmla="*/ 400 h 10000"/>
              <a:gd name="connsiteX38" fmla="*/ 9310 w 10000"/>
              <a:gd name="connsiteY38" fmla="*/ 540 h 10000"/>
              <a:gd name="connsiteX39" fmla="*/ 9066 w 10000"/>
              <a:gd name="connsiteY39" fmla="*/ 795 h 10000"/>
              <a:gd name="connsiteX40" fmla="*/ 8777 w 10000"/>
              <a:gd name="connsiteY40" fmla="*/ 1022 h 10000"/>
              <a:gd name="connsiteX41" fmla="*/ 8533 w 10000"/>
              <a:gd name="connsiteY41" fmla="*/ 1110 h 10000"/>
              <a:gd name="connsiteX42" fmla="*/ 8331 w 10000"/>
              <a:gd name="connsiteY42" fmla="*/ 1255 h 10000"/>
              <a:gd name="connsiteX43" fmla="*/ 8111 w 10000"/>
              <a:gd name="connsiteY43" fmla="*/ 1510 h 10000"/>
              <a:gd name="connsiteX44" fmla="*/ 7887 w 10000"/>
              <a:gd name="connsiteY44" fmla="*/ 1789 h 10000"/>
              <a:gd name="connsiteX45" fmla="*/ 7690 w 10000"/>
              <a:gd name="connsiteY45" fmla="*/ 2073 h 10000"/>
              <a:gd name="connsiteX46" fmla="*/ 7421 w 10000"/>
              <a:gd name="connsiteY46" fmla="*/ 2299 h 10000"/>
              <a:gd name="connsiteX47" fmla="*/ 7221 w 10000"/>
              <a:gd name="connsiteY47" fmla="*/ 2444 h 10000"/>
              <a:gd name="connsiteX48" fmla="*/ 7021 w 10000"/>
              <a:gd name="connsiteY48" fmla="*/ 2643 h 10000"/>
              <a:gd name="connsiteX49" fmla="*/ 6712 w 10000"/>
              <a:gd name="connsiteY49" fmla="*/ 2759 h 10000"/>
              <a:gd name="connsiteX50" fmla="*/ 6443 w 10000"/>
              <a:gd name="connsiteY50" fmla="*/ 2927 h 10000"/>
              <a:gd name="connsiteX51" fmla="*/ 6223 w 10000"/>
              <a:gd name="connsiteY51" fmla="*/ 3241 h 10000"/>
              <a:gd name="connsiteX52" fmla="*/ 5978 w 10000"/>
              <a:gd name="connsiteY52" fmla="*/ 3525 h 10000"/>
              <a:gd name="connsiteX53" fmla="*/ 5822 w 10000"/>
              <a:gd name="connsiteY53" fmla="*/ 3693 h 10000"/>
              <a:gd name="connsiteX54" fmla="*/ 5645 w 10000"/>
              <a:gd name="connsiteY54" fmla="*/ 3722 h 10000"/>
              <a:gd name="connsiteX55" fmla="*/ 5445 w 10000"/>
              <a:gd name="connsiteY55" fmla="*/ 3949 h 10000"/>
              <a:gd name="connsiteX56" fmla="*/ 5068 w 10000"/>
              <a:gd name="connsiteY56" fmla="*/ 4350 h 10000"/>
              <a:gd name="connsiteX57" fmla="*/ 4887 w 10000"/>
              <a:gd name="connsiteY57" fmla="*/ 4402 h 10000"/>
              <a:gd name="connsiteX58" fmla="*/ 4534 w 10000"/>
              <a:gd name="connsiteY58" fmla="*/ 4774 h 10000"/>
              <a:gd name="connsiteX59" fmla="*/ 4334 w 10000"/>
              <a:gd name="connsiteY59" fmla="*/ 4890 h 10000"/>
              <a:gd name="connsiteX60" fmla="*/ 4222 w 10000"/>
              <a:gd name="connsiteY60" fmla="*/ 5058 h 10000"/>
              <a:gd name="connsiteX61" fmla="*/ 4021 w 10000"/>
              <a:gd name="connsiteY61" fmla="*/ 5197 h 10000"/>
              <a:gd name="connsiteX62" fmla="*/ 3845 w 10000"/>
              <a:gd name="connsiteY62" fmla="*/ 5314 h 10000"/>
              <a:gd name="connsiteX63" fmla="*/ 3468 w 10000"/>
              <a:gd name="connsiteY63" fmla="*/ 5708 h 10000"/>
              <a:gd name="connsiteX64" fmla="*/ 3023 w 10000"/>
              <a:gd name="connsiteY64" fmla="*/ 6081 h 10000"/>
              <a:gd name="connsiteX65" fmla="*/ 2843 w 10000"/>
              <a:gd name="connsiteY65" fmla="*/ 6197 h 10000"/>
              <a:gd name="connsiteX66" fmla="*/ 2510 w 10000"/>
              <a:gd name="connsiteY66" fmla="*/ 6504 h 10000"/>
              <a:gd name="connsiteX67" fmla="*/ 2398 w 10000"/>
              <a:gd name="connsiteY67" fmla="*/ 6649 h 10000"/>
              <a:gd name="connsiteX68" fmla="*/ 2066 w 10000"/>
              <a:gd name="connsiteY68" fmla="*/ 7102 h 10000"/>
              <a:gd name="connsiteX69" fmla="*/ 1913 w 10000"/>
              <a:gd name="connsiteY69" fmla="*/ 7189 h 10000"/>
              <a:gd name="connsiteX70" fmla="*/ 1576 w 10000"/>
              <a:gd name="connsiteY70" fmla="*/ 7556 h 10000"/>
              <a:gd name="connsiteX71" fmla="*/ 1423 w 10000"/>
              <a:gd name="connsiteY71" fmla="*/ 7701 h 10000"/>
              <a:gd name="connsiteX72" fmla="*/ 1222 w 10000"/>
              <a:gd name="connsiteY72" fmla="*/ 7956 h 10000"/>
              <a:gd name="connsiteX73" fmla="*/ 778 w 10000"/>
              <a:gd name="connsiteY73" fmla="*/ 8525 h 10000"/>
              <a:gd name="connsiteX74" fmla="*/ 553 w 10000"/>
              <a:gd name="connsiteY74" fmla="*/ 8862 h 10000"/>
              <a:gd name="connsiteX75" fmla="*/ 333 w 10000"/>
              <a:gd name="connsiteY75" fmla="*/ 9117 h 10000"/>
              <a:gd name="connsiteX76" fmla="*/ 200 w 10000"/>
              <a:gd name="connsiteY76" fmla="*/ 9263 h 10000"/>
              <a:gd name="connsiteX77" fmla="*/ 88 w 10000"/>
              <a:gd name="connsiteY77" fmla="*/ 9489 h 10000"/>
              <a:gd name="connsiteX78" fmla="*/ 0 w 10000"/>
              <a:gd name="connsiteY78" fmla="*/ 9803 h 10000"/>
              <a:gd name="connsiteX79" fmla="*/ 20 w 10000"/>
              <a:gd name="connsiteY79" fmla="*/ 10000 h 10000"/>
              <a:gd name="connsiteX0" fmla="*/ 20 w 10000"/>
              <a:gd name="connsiteY0" fmla="*/ 10000 h 10000"/>
              <a:gd name="connsiteX1" fmla="*/ 20 w 10000"/>
              <a:gd name="connsiteY1" fmla="*/ 9942 h 10000"/>
              <a:gd name="connsiteX2" fmla="*/ 68 w 10000"/>
              <a:gd name="connsiteY2" fmla="*/ 9884 h 10000"/>
              <a:gd name="connsiteX3" fmla="*/ 177 w 10000"/>
              <a:gd name="connsiteY3" fmla="*/ 9629 h 10000"/>
              <a:gd name="connsiteX4" fmla="*/ 645 w 10000"/>
              <a:gd name="connsiteY4" fmla="*/ 9146 h 10000"/>
              <a:gd name="connsiteX5" fmla="*/ 934 w 10000"/>
              <a:gd name="connsiteY5" fmla="*/ 8722 h 10000"/>
              <a:gd name="connsiteX6" fmla="*/ 1267 w 10000"/>
              <a:gd name="connsiteY6" fmla="*/ 8299 h 10000"/>
              <a:gd name="connsiteX7" fmla="*/ 1487 w 10000"/>
              <a:gd name="connsiteY7" fmla="*/ 8067 h 10000"/>
              <a:gd name="connsiteX8" fmla="*/ 1689 w 10000"/>
              <a:gd name="connsiteY8" fmla="*/ 7927 h 10000"/>
              <a:gd name="connsiteX9" fmla="*/ 1865 w 10000"/>
              <a:gd name="connsiteY9" fmla="*/ 7730 h 10000"/>
              <a:gd name="connsiteX10" fmla="*/ 2066 w 10000"/>
              <a:gd name="connsiteY10" fmla="*/ 7643 h 10000"/>
              <a:gd name="connsiteX11" fmla="*/ 2245 w 10000"/>
              <a:gd name="connsiteY11" fmla="*/ 7386 h 10000"/>
              <a:gd name="connsiteX12" fmla="*/ 2378 w 10000"/>
              <a:gd name="connsiteY12" fmla="*/ 7160 h 10000"/>
              <a:gd name="connsiteX13" fmla="*/ 2667 w 10000"/>
              <a:gd name="connsiteY13" fmla="*/ 7044 h 10000"/>
              <a:gd name="connsiteX14" fmla="*/ 2911 w 10000"/>
              <a:gd name="connsiteY14" fmla="*/ 6789 h 10000"/>
              <a:gd name="connsiteX15" fmla="*/ 3223 w 10000"/>
              <a:gd name="connsiteY15" fmla="*/ 6533 h 10000"/>
              <a:gd name="connsiteX16" fmla="*/ 3488 w 10000"/>
              <a:gd name="connsiteY16" fmla="*/ 6336 h 10000"/>
              <a:gd name="connsiteX17" fmla="*/ 3777 w 10000"/>
              <a:gd name="connsiteY17" fmla="*/ 5994 h 10000"/>
              <a:gd name="connsiteX18" fmla="*/ 4021 w 10000"/>
              <a:gd name="connsiteY18" fmla="*/ 5766 h 10000"/>
              <a:gd name="connsiteX19" fmla="*/ 4378 w 10000"/>
              <a:gd name="connsiteY19" fmla="*/ 5372 h 10000"/>
              <a:gd name="connsiteX20" fmla="*/ 4667 w 10000"/>
              <a:gd name="connsiteY20" fmla="*/ 5145 h 10000"/>
              <a:gd name="connsiteX21" fmla="*/ 4976 w 10000"/>
              <a:gd name="connsiteY21" fmla="*/ 4890 h 10000"/>
              <a:gd name="connsiteX22" fmla="*/ 5377 w 10000"/>
              <a:gd name="connsiteY22" fmla="*/ 4605 h 10000"/>
              <a:gd name="connsiteX23" fmla="*/ 5734 w 10000"/>
              <a:gd name="connsiteY23" fmla="*/ 4234 h 10000"/>
              <a:gd name="connsiteX24" fmla="*/ 5999 w 10000"/>
              <a:gd name="connsiteY24" fmla="*/ 4146 h 10000"/>
              <a:gd name="connsiteX25" fmla="*/ 6355 w 10000"/>
              <a:gd name="connsiteY25" fmla="*/ 3949 h 10000"/>
              <a:gd name="connsiteX26" fmla="*/ 6644 w 10000"/>
              <a:gd name="connsiteY26" fmla="*/ 3664 h 10000"/>
              <a:gd name="connsiteX27" fmla="*/ 6977 w 10000"/>
              <a:gd name="connsiteY27" fmla="*/ 3409 h 10000"/>
              <a:gd name="connsiteX28" fmla="*/ 7377 w 10000"/>
              <a:gd name="connsiteY28" fmla="*/ 3043 h 10000"/>
              <a:gd name="connsiteX29" fmla="*/ 9466 w 10000"/>
              <a:gd name="connsiteY29" fmla="*/ 1394 h 10000"/>
              <a:gd name="connsiteX30" fmla="*/ 9623 w 10000"/>
              <a:gd name="connsiteY30" fmla="*/ 1226 h 10000"/>
              <a:gd name="connsiteX31" fmla="*/ 9843 w 10000"/>
              <a:gd name="connsiteY31" fmla="*/ 1022 h 10000"/>
              <a:gd name="connsiteX32" fmla="*/ 10000 w 10000"/>
              <a:gd name="connsiteY32" fmla="*/ 970 h 10000"/>
              <a:gd name="connsiteX33" fmla="*/ 10000 w 10000"/>
              <a:gd name="connsiteY33" fmla="*/ 0 h 10000"/>
              <a:gd name="connsiteX34" fmla="*/ 9823 w 10000"/>
              <a:gd name="connsiteY34" fmla="*/ 145 h 10000"/>
              <a:gd name="connsiteX35" fmla="*/ 9643 w 10000"/>
              <a:gd name="connsiteY35" fmla="*/ 174 h 10000"/>
              <a:gd name="connsiteX36" fmla="*/ 9422 w 10000"/>
              <a:gd name="connsiteY36" fmla="*/ 400 h 10000"/>
              <a:gd name="connsiteX37" fmla="*/ 9310 w 10000"/>
              <a:gd name="connsiteY37" fmla="*/ 540 h 10000"/>
              <a:gd name="connsiteX38" fmla="*/ 9066 w 10000"/>
              <a:gd name="connsiteY38" fmla="*/ 795 h 10000"/>
              <a:gd name="connsiteX39" fmla="*/ 8777 w 10000"/>
              <a:gd name="connsiteY39" fmla="*/ 1022 h 10000"/>
              <a:gd name="connsiteX40" fmla="*/ 8533 w 10000"/>
              <a:gd name="connsiteY40" fmla="*/ 1110 h 10000"/>
              <a:gd name="connsiteX41" fmla="*/ 8331 w 10000"/>
              <a:gd name="connsiteY41" fmla="*/ 1255 h 10000"/>
              <a:gd name="connsiteX42" fmla="*/ 8111 w 10000"/>
              <a:gd name="connsiteY42" fmla="*/ 1510 h 10000"/>
              <a:gd name="connsiteX43" fmla="*/ 7887 w 10000"/>
              <a:gd name="connsiteY43" fmla="*/ 1789 h 10000"/>
              <a:gd name="connsiteX44" fmla="*/ 7690 w 10000"/>
              <a:gd name="connsiteY44" fmla="*/ 2073 h 10000"/>
              <a:gd name="connsiteX45" fmla="*/ 7421 w 10000"/>
              <a:gd name="connsiteY45" fmla="*/ 2299 h 10000"/>
              <a:gd name="connsiteX46" fmla="*/ 7221 w 10000"/>
              <a:gd name="connsiteY46" fmla="*/ 2444 h 10000"/>
              <a:gd name="connsiteX47" fmla="*/ 7021 w 10000"/>
              <a:gd name="connsiteY47" fmla="*/ 2643 h 10000"/>
              <a:gd name="connsiteX48" fmla="*/ 6712 w 10000"/>
              <a:gd name="connsiteY48" fmla="*/ 2759 h 10000"/>
              <a:gd name="connsiteX49" fmla="*/ 6443 w 10000"/>
              <a:gd name="connsiteY49" fmla="*/ 2927 h 10000"/>
              <a:gd name="connsiteX50" fmla="*/ 6223 w 10000"/>
              <a:gd name="connsiteY50" fmla="*/ 3241 h 10000"/>
              <a:gd name="connsiteX51" fmla="*/ 5978 w 10000"/>
              <a:gd name="connsiteY51" fmla="*/ 3525 h 10000"/>
              <a:gd name="connsiteX52" fmla="*/ 5822 w 10000"/>
              <a:gd name="connsiteY52" fmla="*/ 3693 h 10000"/>
              <a:gd name="connsiteX53" fmla="*/ 5645 w 10000"/>
              <a:gd name="connsiteY53" fmla="*/ 3722 h 10000"/>
              <a:gd name="connsiteX54" fmla="*/ 5445 w 10000"/>
              <a:gd name="connsiteY54" fmla="*/ 3949 h 10000"/>
              <a:gd name="connsiteX55" fmla="*/ 5068 w 10000"/>
              <a:gd name="connsiteY55" fmla="*/ 4350 h 10000"/>
              <a:gd name="connsiteX56" fmla="*/ 4887 w 10000"/>
              <a:gd name="connsiteY56" fmla="*/ 4402 h 10000"/>
              <a:gd name="connsiteX57" fmla="*/ 4534 w 10000"/>
              <a:gd name="connsiteY57" fmla="*/ 4774 h 10000"/>
              <a:gd name="connsiteX58" fmla="*/ 4334 w 10000"/>
              <a:gd name="connsiteY58" fmla="*/ 4890 h 10000"/>
              <a:gd name="connsiteX59" fmla="*/ 4222 w 10000"/>
              <a:gd name="connsiteY59" fmla="*/ 5058 h 10000"/>
              <a:gd name="connsiteX60" fmla="*/ 4021 w 10000"/>
              <a:gd name="connsiteY60" fmla="*/ 5197 h 10000"/>
              <a:gd name="connsiteX61" fmla="*/ 3845 w 10000"/>
              <a:gd name="connsiteY61" fmla="*/ 5314 h 10000"/>
              <a:gd name="connsiteX62" fmla="*/ 3468 w 10000"/>
              <a:gd name="connsiteY62" fmla="*/ 5708 h 10000"/>
              <a:gd name="connsiteX63" fmla="*/ 3023 w 10000"/>
              <a:gd name="connsiteY63" fmla="*/ 6081 h 10000"/>
              <a:gd name="connsiteX64" fmla="*/ 2843 w 10000"/>
              <a:gd name="connsiteY64" fmla="*/ 6197 h 10000"/>
              <a:gd name="connsiteX65" fmla="*/ 2510 w 10000"/>
              <a:gd name="connsiteY65" fmla="*/ 6504 h 10000"/>
              <a:gd name="connsiteX66" fmla="*/ 2398 w 10000"/>
              <a:gd name="connsiteY66" fmla="*/ 6649 h 10000"/>
              <a:gd name="connsiteX67" fmla="*/ 2066 w 10000"/>
              <a:gd name="connsiteY67" fmla="*/ 7102 h 10000"/>
              <a:gd name="connsiteX68" fmla="*/ 1913 w 10000"/>
              <a:gd name="connsiteY68" fmla="*/ 7189 h 10000"/>
              <a:gd name="connsiteX69" fmla="*/ 1576 w 10000"/>
              <a:gd name="connsiteY69" fmla="*/ 7556 h 10000"/>
              <a:gd name="connsiteX70" fmla="*/ 1423 w 10000"/>
              <a:gd name="connsiteY70" fmla="*/ 7701 h 10000"/>
              <a:gd name="connsiteX71" fmla="*/ 1222 w 10000"/>
              <a:gd name="connsiteY71" fmla="*/ 7956 h 10000"/>
              <a:gd name="connsiteX72" fmla="*/ 778 w 10000"/>
              <a:gd name="connsiteY72" fmla="*/ 8525 h 10000"/>
              <a:gd name="connsiteX73" fmla="*/ 553 w 10000"/>
              <a:gd name="connsiteY73" fmla="*/ 8862 h 10000"/>
              <a:gd name="connsiteX74" fmla="*/ 333 w 10000"/>
              <a:gd name="connsiteY74" fmla="*/ 9117 h 10000"/>
              <a:gd name="connsiteX75" fmla="*/ 200 w 10000"/>
              <a:gd name="connsiteY75" fmla="*/ 9263 h 10000"/>
              <a:gd name="connsiteX76" fmla="*/ 88 w 10000"/>
              <a:gd name="connsiteY76" fmla="*/ 9489 h 10000"/>
              <a:gd name="connsiteX77" fmla="*/ 0 w 10000"/>
              <a:gd name="connsiteY77" fmla="*/ 9803 h 10000"/>
              <a:gd name="connsiteX78" fmla="*/ 20 w 10000"/>
              <a:gd name="connsiteY78" fmla="*/ 10000 h 10000"/>
              <a:gd name="connsiteX0" fmla="*/ 20 w 10000"/>
              <a:gd name="connsiteY0" fmla="*/ 10000 h 10000"/>
              <a:gd name="connsiteX1" fmla="*/ 20 w 10000"/>
              <a:gd name="connsiteY1" fmla="*/ 9942 h 10000"/>
              <a:gd name="connsiteX2" fmla="*/ 68 w 10000"/>
              <a:gd name="connsiteY2" fmla="*/ 9884 h 10000"/>
              <a:gd name="connsiteX3" fmla="*/ 177 w 10000"/>
              <a:gd name="connsiteY3" fmla="*/ 9629 h 10000"/>
              <a:gd name="connsiteX4" fmla="*/ 645 w 10000"/>
              <a:gd name="connsiteY4" fmla="*/ 9146 h 10000"/>
              <a:gd name="connsiteX5" fmla="*/ 934 w 10000"/>
              <a:gd name="connsiteY5" fmla="*/ 8722 h 10000"/>
              <a:gd name="connsiteX6" fmla="*/ 1267 w 10000"/>
              <a:gd name="connsiteY6" fmla="*/ 8299 h 10000"/>
              <a:gd name="connsiteX7" fmla="*/ 1487 w 10000"/>
              <a:gd name="connsiteY7" fmla="*/ 8067 h 10000"/>
              <a:gd name="connsiteX8" fmla="*/ 1689 w 10000"/>
              <a:gd name="connsiteY8" fmla="*/ 7927 h 10000"/>
              <a:gd name="connsiteX9" fmla="*/ 1865 w 10000"/>
              <a:gd name="connsiteY9" fmla="*/ 7730 h 10000"/>
              <a:gd name="connsiteX10" fmla="*/ 2066 w 10000"/>
              <a:gd name="connsiteY10" fmla="*/ 7643 h 10000"/>
              <a:gd name="connsiteX11" fmla="*/ 2245 w 10000"/>
              <a:gd name="connsiteY11" fmla="*/ 7386 h 10000"/>
              <a:gd name="connsiteX12" fmla="*/ 2378 w 10000"/>
              <a:gd name="connsiteY12" fmla="*/ 7160 h 10000"/>
              <a:gd name="connsiteX13" fmla="*/ 2667 w 10000"/>
              <a:gd name="connsiteY13" fmla="*/ 7044 h 10000"/>
              <a:gd name="connsiteX14" fmla="*/ 2911 w 10000"/>
              <a:gd name="connsiteY14" fmla="*/ 6789 h 10000"/>
              <a:gd name="connsiteX15" fmla="*/ 3223 w 10000"/>
              <a:gd name="connsiteY15" fmla="*/ 6533 h 10000"/>
              <a:gd name="connsiteX16" fmla="*/ 3488 w 10000"/>
              <a:gd name="connsiteY16" fmla="*/ 6336 h 10000"/>
              <a:gd name="connsiteX17" fmla="*/ 3777 w 10000"/>
              <a:gd name="connsiteY17" fmla="*/ 5994 h 10000"/>
              <a:gd name="connsiteX18" fmla="*/ 4021 w 10000"/>
              <a:gd name="connsiteY18" fmla="*/ 5766 h 10000"/>
              <a:gd name="connsiteX19" fmla="*/ 4378 w 10000"/>
              <a:gd name="connsiteY19" fmla="*/ 5372 h 10000"/>
              <a:gd name="connsiteX20" fmla="*/ 4667 w 10000"/>
              <a:gd name="connsiteY20" fmla="*/ 5145 h 10000"/>
              <a:gd name="connsiteX21" fmla="*/ 4976 w 10000"/>
              <a:gd name="connsiteY21" fmla="*/ 4890 h 10000"/>
              <a:gd name="connsiteX22" fmla="*/ 5377 w 10000"/>
              <a:gd name="connsiteY22" fmla="*/ 4605 h 10000"/>
              <a:gd name="connsiteX23" fmla="*/ 5734 w 10000"/>
              <a:gd name="connsiteY23" fmla="*/ 4234 h 10000"/>
              <a:gd name="connsiteX24" fmla="*/ 5999 w 10000"/>
              <a:gd name="connsiteY24" fmla="*/ 4146 h 10000"/>
              <a:gd name="connsiteX25" fmla="*/ 6355 w 10000"/>
              <a:gd name="connsiteY25" fmla="*/ 3949 h 10000"/>
              <a:gd name="connsiteX26" fmla="*/ 6644 w 10000"/>
              <a:gd name="connsiteY26" fmla="*/ 3664 h 10000"/>
              <a:gd name="connsiteX27" fmla="*/ 6977 w 10000"/>
              <a:gd name="connsiteY27" fmla="*/ 3409 h 10000"/>
              <a:gd name="connsiteX28" fmla="*/ 7377 w 10000"/>
              <a:gd name="connsiteY28" fmla="*/ 3043 h 10000"/>
              <a:gd name="connsiteX29" fmla="*/ 9623 w 10000"/>
              <a:gd name="connsiteY29" fmla="*/ 1226 h 10000"/>
              <a:gd name="connsiteX30" fmla="*/ 9843 w 10000"/>
              <a:gd name="connsiteY30" fmla="*/ 1022 h 10000"/>
              <a:gd name="connsiteX31" fmla="*/ 10000 w 10000"/>
              <a:gd name="connsiteY31" fmla="*/ 970 h 10000"/>
              <a:gd name="connsiteX32" fmla="*/ 10000 w 10000"/>
              <a:gd name="connsiteY32" fmla="*/ 0 h 10000"/>
              <a:gd name="connsiteX33" fmla="*/ 9823 w 10000"/>
              <a:gd name="connsiteY33" fmla="*/ 145 h 10000"/>
              <a:gd name="connsiteX34" fmla="*/ 9643 w 10000"/>
              <a:gd name="connsiteY34" fmla="*/ 174 h 10000"/>
              <a:gd name="connsiteX35" fmla="*/ 9422 w 10000"/>
              <a:gd name="connsiteY35" fmla="*/ 400 h 10000"/>
              <a:gd name="connsiteX36" fmla="*/ 9310 w 10000"/>
              <a:gd name="connsiteY36" fmla="*/ 540 h 10000"/>
              <a:gd name="connsiteX37" fmla="*/ 9066 w 10000"/>
              <a:gd name="connsiteY37" fmla="*/ 795 h 10000"/>
              <a:gd name="connsiteX38" fmla="*/ 8777 w 10000"/>
              <a:gd name="connsiteY38" fmla="*/ 1022 h 10000"/>
              <a:gd name="connsiteX39" fmla="*/ 8533 w 10000"/>
              <a:gd name="connsiteY39" fmla="*/ 1110 h 10000"/>
              <a:gd name="connsiteX40" fmla="*/ 8331 w 10000"/>
              <a:gd name="connsiteY40" fmla="*/ 1255 h 10000"/>
              <a:gd name="connsiteX41" fmla="*/ 8111 w 10000"/>
              <a:gd name="connsiteY41" fmla="*/ 1510 h 10000"/>
              <a:gd name="connsiteX42" fmla="*/ 7887 w 10000"/>
              <a:gd name="connsiteY42" fmla="*/ 1789 h 10000"/>
              <a:gd name="connsiteX43" fmla="*/ 7690 w 10000"/>
              <a:gd name="connsiteY43" fmla="*/ 2073 h 10000"/>
              <a:gd name="connsiteX44" fmla="*/ 7421 w 10000"/>
              <a:gd name="connsiteY44" fmla="*/ 2299 h 10000"/>
              <a:gd name="connsiteX45" fmla="*/ 7221 w 10000"/>
              <a:gd name="connsiteY45" fmla="*/ 2444 h 10000"/>
              <a:gd name="connsiteX46" fmla="*/ 7021 w 10000"/>
              <a:gd name="connsiteY46" fmla="*/ 2643 h 10000"/>
              <a:gd name="connsiteX47" fmla="*/ 6712 w 10000"/>
              <a:gd name="connsiteY47" fmla="*/ 2759 h 10000"/>
              <a:gd name="connsiteX48" fmla="*/ 6443 w 10000"/>
              <a:gd name="connsiteY48" fmla="*/ 2927 h 10000"/>
              <a:gd name="connsiteX49" fmla="*/ 6223 w 10000"/>
              <a:gd name="connsiteY49" fmla="*/ 3241 h 10000"/>
              <a:gd name="connsiteX50" fmla="*/ 5978 w 10000"/>
              <a:gd name="connsiteY50" fmla="*/ 3525 h 10000"/>
              <a:gd name="connsiteX51" fmla="*/ 5822 w 10000"/>
              <a:gd name="connsiteY51" fmla="*/ 3693 h 10000"/>
              <a:gd name="connsiteX52" fmla="*/ 5645 w 10000"/>
              <a:gd name="connsiteY52" fmla="*/ 3722 h 10000"/>
              <a:gd name="connsiteX53" fmla="*/ 5445 w 10000"/>
              <a:gd name="connsiteY53" fmla="*/ 3949 h 10000"/>
              <a:gd name="connsiteX54" fmla="*/ 5068 w 10000"/>
              <a:gd name="connsiteY54" fmla="*/ 4350 h 10000"/>
              <a:gd name="connsiteX55" fmla="*/ 4887 w 10000"/>
              <a:gd name="connsiteY55" fmla="*/ 4402 h 10000"/>
              <a:gd name="connsiteX56" fmla="*/ 4534 w 10000"/>
              <a:gd name="connsiteY56" fmla="*/ 4774 h 10000"/>
              <a:gd name="connsiteX57" fmla="*/ 4334 w 10000"/>
              <a:gd name="connsiteY57" fmla="*/ 4890 h 10000"/>
              <a:gd name="connsiteX58" fmla="*/ 4222 w 10000"/>
              <a:gd name="connsiteY58" fmla="*/ 5058 h 10000"/>
              <a:gd name="connsiteX59" fmla="*/ 4021 w 10000"/>
              <a:gd name="connsiteY59" fmla="*/ 5197 h 10000"/>
              <a:gd name="connsiteX60" fmla="*/ 3845 w 10000"/>
              <a:gd name="connsiteY60" fmla="*/ 5314 h 10000"/>
              <a:gd name="connsiteX61" fmla="*/ 3468 w 10000"/>
              <a:gd name="connsiteY61" fmla="*/ 5708 h 10000"/>
              <a:gd name="connsiteX62" fmla="*/ 3023 w 10000"/>
              <a:gd name="connsiteY62" fmla="*/ 6081 h 10000"/>
              <a:gd name="connsiteX63" fmla="*/ 2843 w 10000"/>
              <a:gd name="connsiteY63" fmla="*/ 6197 h 10000"/>
              <a:gd name="connsiteX64" fmla="*/ 2510 w 10000"/>
              <a:gd name="connsiteY64" fmla="*/ 6504 h 10000"/>
              <a:gd name="connsiteX65" fmla="*/ 2398 w 10000"/>
              <a:gd name="connsiteY65" fmla="*/ 6649 h 10000"/>
              <a:gd name="connsiteX66" fmla="*/ 2066 w 10000"/>
              <a:gd name="connsiteY66" fmla="*/ 7102 h 10000"/>
              <a:gd name="connsiteX67" fmla="*/ 1913 w 10000"/>
              <a:gd name="connsiteY67" fmla="*/ 7189 h 10000"/>
              <a:gd name="connsiteX68" fmla="*/ 1576 w 10000"/>
              <a:gd name="connsiteY68" fmla="*/ 7556 h 10000"/>
              <a:gd name="connsiteX69" fmla="*/ 1423 w 10000"/>
              <a:gd name="connsiteY69" fmla="*/ 7701 h 10000"/>
              <a:gd name="connsiteX70" fmla="*/ 1222 w 10000"/>
              <a:gd name="connsiteY70" fmla="*/ 7956 h 10000"/>
              <a:gd name="connsiteX71" fmla="*/ 778 w 10000"/>
              <a:gd name="connsiteY71" fmla="*/ 8525 h 10000"/>
              <a:gd name="connsiteX72" fmla="*/ 553 w 10000"/>
              <a:gd name="connsiteY72" fmla="*/ 8862 h 10000"/>
              <a:gd name="connsiteX73" fmla="*/ 333 w 10000"/>
              <a:gd name="connsiteY73" fmla="*/ 9117 h 10000"/>
              <a:gd name="connsiteX74" fmla="*/ 200 w 10000"/>
              <a:gd name="connsiteY74" fmla="*/ 9263 h 10000"/>
              <a:gd name="connsiteX75" fmla="*/ 88 w 10000"/>
              <a:gd name="connsiteY75" fmla="*/ 9489 h 10000"/>
              <a:gd name="connsiteX76" fmla="*/ 0 w 10000"/>
              <a:gd name="connsiteY76" fmla="*/ 9803 h 10000"/>
              <a:gd name="connsiteX77" fmla="*/ 20 w 10000"/>
              <a:gd name="connsiteY77" fmla="*/ 10000 h 10000"/>
              <a:gd name="connsiteX0" fmla="*/ 20 w 10000"/>
              <a:gd name="connsiteY0" fmla="*/ 10000 h 10000"/>
              <a:gd name="connsiteX1" fmla="*/ 20 w 10000"/>
              <a:gd name="connsiteY1" fmla="*/ 9942 h 10000"/>
              <a:gd name="connsiteX2" fmla="*/ 68 w 10000"/>
              <a:gd name="connsiteY2" fmla="*/ 9884 h 10000"/>
              <a:gd name="connsiteX3" fmla="*/ 177 w 10000"/>
              <a:gd name="connsiteY3" fmla="*/ 9629 h 10000"/>
              <a:gd name="connsiteX4" fmla="*/ 645 w 10000"/>
              <a:gd name="connsiteY4" fmla="*/ 9146 h 10000"/>
              <a:gd name="connsiteX5" fmla="*/ 934 w 10000"/>
              <a:gd name="connsiteY5" fmla="*/ 8722 h 10000"/>
              <a:gd name="connsiteX6" fmla="*/ 1267 w 10000"/>
              <a:gd name="connsiteY6" fmla="*/ 8299 h 10000"/>
              <a:gd name="connsiteX7" fmla="*/ 1487 w 10000"/>
              <a:gd name="connsiteY7" fmla="*/ 8067 h 10000"/>
              <a:gd name="connsiteX8" fmla="*/ 1689 w 10000"/>
              <a:gd name="connsiteY8" fmla="*/ 7927 h 10000"/>
              <a:gd name="connsiteX9" fmla="*/ 1865 w 10000"/>
              <a:gd name="connsiteY9" fmla="*/ 7730 h 10000"/>
              <a:gd name="connsiteX10" fmla="*/ 2066 w 10000"/>
              <a:gd name="connsiteY10" fmla="*/ 7643 h 10000"/>
              <a:gd name="connsiteX11" fmla="*/ 2245 w 10000"/>
              <a:gd name="connsiteY11" fmla="*/ 7386 h 10000"/>
              <a:gd name="connsiteX12" fmla="*/ 2378 w 10000"/>
              <a:gd name="connsiteY12" fmla="*/ 7160 h 10000"/>
              <a:gd name="connsiteX13" fmla="*/ 2667 w 10000"/>
              <a:gd name="connsiteY13" fmla="*/ 7044 h 10000"/>
              <a:gd name="connsiteX14" fmla="*/ 2911 w 10000"/>
              <a:gd name="connsiteY14" fmla="*/ 6789 h 10000"/>
              <a:gd name="connsiteX15" fmla="*/ 3223 w 10000"/>
              <a:gd name="connsiteY15" fmla="*/ 6533 h 10000"/>
              <a:gd name="connsiteX16" fmla="*/ 3488 w 10000"/>
              <a:gd name="connsiteY16" fmla="*/ 6336 h 10000"/>
              <a:gd name="connsiteX17" fmla="*/ 3777 w 10000"/>
              <a:gd name="connsiteY17" fmla="*/ 5994 h 10000"/>
              <a:gd name="connsiteX18" fmla="*/ 4021 w 10000"/>
              <a:gd name="connsiteY18" fmla="*/ 5766 h 10000"/>
              <a:gd name="connsiteX19" fmla="*/ 4378 w 10000"/>
              <a:gd name="connsiteY19" fmla="*/ 5372 h 10000"/>
              <a:gd name="connsiteX20" fmla="*/ 4667 w 10000"/>
              <a:gd name="connsiteY20" fmla="*/ 5145 h 10000"/>
              <a:gd name="connsiteX21" fmla="*/ 4976 w 10000"/>
              <a:gd name="connsiteY21" fmla="*/ 4890 h 10000"/>
              <a:gd name="connsiteX22" fmla="*/ 5377 w 10000"/>
              <a:gd name="connsiteY22" fmla="*/ 4605 h 10000"/>
              <a:gd name="connsiteX23" fmla="*/ 5734 w 10000"/>
              <a:gd name="connsiteY23" fmla="*/ 4234 h 10000"/>
              <a:gd name="connsiteX24" fmla="*/ 5999 w 10000"/>
              <a:gd name="connsiteY24" fmla="*/ 4146 h 10000"/>
              <a:gd name="connsiteX25" fmla="*/ 6355 w 10000"/>
              <a:gd name="connsiteY25" fmla="*/ 3949 h 10000"/>
              <a:gd name="connsiteX26" fmla="*/ 6644 w 10000"/>
              <a:gd name="connsiteY26" fmla="*/ 3664 h 10000"/>
              <a:gd name="connsiteX27" fmla="*/ 6977 w 10000"/>
              <a:gd name="connsiteY27" fmla="*/ 3409 h 10000"/>
              <a:gd name="connsiteX28" fmla="*/ 7377 w 10000"/>
              <a:gd name="connsiteY28" fmla="*/ 3043 h 10000"/>
              <a:gd name="connsiteX29" fmla="*/ 9843 w 10000"/>
              <a:gd name="connsiteY29" fmla="*/ 1022 h 10000"/>
              <a:gd name="connsiteX30" fmla="*/ 10000 w 10000"/>
              <a:gd name="connsiteY30" fmla="*/ 970 h 10000"/>
              <a:gd name="connsiteX31" fmla="*/ 10000 w 10000"/>
              <a:gd name="connsiteY31" fmla="*/ 0 h 10000"/>
              <a:gd name="connsiteX32" fmla="*/ 9823 w 10000"/>
              <a:gd name="connsiteY32" fmla="*/ 145 h 10000"/>
              <a:gd name="connsiteX33" fmla="*/ 9643 w 10000"/>
              <a:gd name="connsiteY33" fmla="*/ 174 h 10000"/>
              <a:gd name="connsiteX34" fmla="*/ 9422 w 10000"/>
              <a:gd name="connsiteY34" fmla="*/ 400 h 10000"/>
              <a:gd name="connsiteX35" fmla="*/ 9310 w 10000"/>
              <a:gd name="connsiteY35" fmla="*/ 540 h 10000"/>
              <a:gd name="connsiteX36" fmla="*/ 9066 w 10000"/>
              <a:gd name="connsiteY36" fmla="*/ 795 h 10000"/>
              <a:gd name="connsiteX37" fmla="*/ 8777 w 10000"/>
              <a:gd name="connsiteY37" fmla="*/ 1022 h 10000"/>
              <a:gd name="connsiteX38" fmla="*/ 8533 w 10000"/>
              <a:gd name="connsiteY38" fmla="*/ 1110 h 10000"/>
              <a:gd name="connsiteX39" fmla="*/ 8331 w 10000"/>
              <a:gd name="connsiteY39" fmla="*/ 1255 h 10000"/>
              <a:gd name="connsiteX40" fmla="*/ 8111 w 10000"/>
              <a:gd name="connsiteY40" fmla="*/ 1510 h 10000"/>
              <a:gd name="connsiteX41" fmla="*/ 7887 w 10000"/>
              <a:gd name="connsiteY41" fmla="*/ 1789 h 10000"/>
              <a:gd name="connsiteX42" fmla="*/ 7690 w 10000"/>
              <a:gd name="connsiteY42" fmla="*/ 2073 h 10000"/>
              <a:gd name="connsiteX43" fmla="*/ 7421 w 10000"/>
              <a:gd name="connsiteY43" fmla="*/ 2299 h 10000"/>
              <a:gd name="connsiteX44" fmla="*/ 7221 w 10000"/>
              <a:gd name="connsiteY44" fmla="*/ 2444 h 10000"/>
              <a:gd name="connsiteX45" fmla="*/ 7021 w 10000"/>
              <a:gd name="connsiteY45" fmla="*/ 2643 h 10000"/>
              <a:gd name="connsiteX46" fmla="*/ 6712 w 10000"/>
              <a:gd name="connsiteY46" fmla="*/ 2759 h 10000"/>
              <a:gd name="connsiteX47" fmla="*/ 6443 w 10000"/>
              <a:gd name="connsiteY47" fmla="*/ 2927 h 10000"/>
              <a:gd name="connsiteX48" fmla="*/ 6223 w 10000"/>
              <a:gd name="connsiteY48" fmla="*/ 3241 h 10000"/>
              <a:gd name="connsiteX49" fmla="*/ 5978 w 10000"/>
              <a:gd name="connsiteY49" fmla="*/ 3525 h 10000"/>
              <a:gd name="connsiteX50" fmla="*/ 5822 w 10000"/>
              <a:gd name="connsiteY50" fmla="*/ 3693 h 10000"/>
              <a:gd name="connsiteX51" fmla="*/ 5645 w 10000"/>
              <a:gd name="connsiteY51" fmla="*/ 3722 h 10000"/>
              <a:gd name="connsiteX52" fmla="*/ 5445 w 10000"/>
              <a:gd name="connsiteY52" fmla="*/ 3949 h 10000"/>
              <a:gd name="connsiteX53" fmla="*/ 5068 w 10000"/>
              <a:gd name="connsiteY53" fmla="*/ 4350 h 10000"/>
              <a:gd name="connsiteX54" fmla="*/ 4887 w 10000"/>
              <a:gd name="connsiteY54" fmla="*/ 4402 h 10000"/>
              <a:gd name="connsiteX55" fmla="*/ 4534 w 10000"/>
              <a:gd name="connsiteY55" fmla="*/ 4774 h 10000"/>
              <a:gd name="connsiteX56" fmla="*/ 4334 w 10000"/>
              <a:gd name="connsiteY56" fmla="*/ 4890 h 10000"/>
              <a:gd name="connsiteX57" fmla="*/ 4222 w 10000"/>
              <a:gd name="connsiteY57" fmla="*/ 5058 h 10000"/>
              <a:gd name="connsiteX58" fmla="*/ 4021 w 10000"/>
              <a:gd name="connsiteY58" fmla="*/ 5197 h 10000"/>
              <a:gd name="connsiteX59" fmla="*/ 3845 w 10000"/>
              <a:gd name="connsiteY59" fmla="*/ 5314 h 10000"/>
              <a:gd name="connsiteX60" fmla="*/ 3468 w 10000"/>
              <a:gd name="connsiteY60" fmla="*/ 5708 h 10000"/>
              <a:gd name="connsiteX61" fmla="*/ 3023 w 10000"/>
              <a:gd name="connsiteY61" fmla="*/ 6081 h 10000"/>
              <a:gd name="connsiteX62" fmla="*/ 2843 w 10000"/>
              <a:gd name="connsiteY62" fmla="*/ 6197 h 10000"/>
              <a:gd name="connsiteX63" fmla="*/ 2510 w 10000"/>
              <a:gd name="connsiteY63" fmla="*/ 6504 h 10000"/>
              <a:gd name="connsiteX64" fmla="*/ 2398 w 10000"/>
              <a:gd name="connsiteY64" fmla="*/ 6649 h 10000"/>
              <a:gd name="connsiteX65" fmla="*/ 2066 w 10000"/>
              <a:gd name="connsiteY65" fmla="*/ 7102 h 10000"/>
              <a:gd name="connsiteX66" fmla="*/ 1913 w 10000"/>
              <a:gd name="connsiteY66" fmla="*/ 7189 h 10000"/>
              <a:gd name="connsiteX67" fmla="*/ 1576 w 10000"/>
              <a:gd name="connsiteY67" fmla="*/ 7556 h 10000"/>
              <a:gd name="connsiteX68" fmla="*/ 1423 w 10000"/>
              <a:gd name="connsiteY68" fmla="*/ 7701 h 10000"/>
              <a:gd name="connsiteX69" fmla="*/ 1222 w 10000"/>
              <a:gd name="connsiteY69" fmla="*/ 7956 h 10000"/>
              <a:gd name="connsiteX70" fmla="*/ 778 w 10000"/>
              <a:gd name="connsiteY70" fmla="*/ 8525 h 10000"/>
              <a:gd name="connsiteX71" fmla="*/ 553 w 10000"/>
              <a:gd name="connsiteY71" fmla="*/ 8862 h 10000"/>
              <a:gd name="connsiteX72" fmla="*/ 333 w 10000"/>
              <a:gd name="connsiteY72" fmla="*/ 9117 h 10000"/>
              <a:gd name="connsiteX73" fmla="*/ 200 w 10000"/>
              <a:gd name="connsiteY73" fmla="*/ 9263 h 10000"/>
              <a:gd name="connsiteX74" fmla="*/ 88 w 10000"/>
              <a:gd name="connsiteY74" fmla="*/ 9489 h 10000"/>
              <a:gd name="connsiteX75" fmla="*/ 0 w 10000"/>
              <a:gd name="connsiteY75" fmla="*/ 9803 h 10000"/>
              <a:gd name="connsiteX76" fmla="*/ 20 w 10000"/>
              <a:gd name="connsiteY76" fmla="*/ 10000 h 10000"/>
              <a:gd name="connsiteX0" fmla="*/ 20 w 10000"/>
              <a:gd name="connsiteY0" fmla="*/ 10000 h 10000"/>
              <a:gd name="connsiteX1" fmla="*/ 20 w 10000"/>
              <a:gd name="connsiteY1" fmla="*/ 9942 h 10000"/>
              <a:gd name="connsiteX2" fmla="*/ 68 w 10000"/>
              <a:gd name="connsiteY2" fmla="*/ 9884 h 10000"/>
              <a:gd name="connsiteX3" fmla="*/ 177 w 10000"/>
              <a:gd name="connsiteY3" fmla="*/ 9629 h 10000"/>
              <a:gd name="connsiteX4" fmla="*/ 645 w 10000"/>
              <a:gd name="connsiteY4" fmla="*/ 9146 h 10000"/>
              <a:gd name="connsiteX5" fmla="*/ 934 w 10000"/>
              <a:gd name="connsiteY5" fmla="*/ 8722 h 10000"/>
              <a:gd name="connsiteX6" fmla="*/ 1267 w 10000"/>
              <a:gd name="connsiteY6" fmla="*/ 8299 h 10000"/>
              <a:gd name="connsiteX7" fmla="*/ 1487 w 10000"/>
              <a:gd name="connsiteY7" fmla="*/ 8067 h 10000"/>
              <a:gd name="connsiteX8" fmla="*/ 1689 w 10000"/>
              <a:gd name="connsiteY8" fmla="*/ 7927 h 10000"/>
              <a:gd name="connsiteX9" fmla="*/ 1865 w 10000"/>
              <a:gd name="connsiteY9" fmla="*/ 7730 h 10000"/>
              <a:gd name="connsiteX10" fmla="*/ 2066 w 10000"/>
              <a:gd name="connsiteY10" fmla="*/ 7643 h 10000"/>
              <a:gd name="connsiteX11" fmla="*/ 2245 w 10000"/>
              <a:gd name="connsiteY11" fmla="*/ 7386 h 10000"/>
              <a:gd name="connsiteX12" fmla="*/ 2378 w 10000"/>
              <a:gd name="connsiteY12" fmla="*/ 7160 h 10000"/>
              <a:gd name="connsiteX13" fmla="*/ 2667 w 10000"/>
              <a:gd name="connsiteY13" fmla="*/ 7044 h 10000"/>
              <a:gd name="connsiteX14" fmla="*/ 2911 w 10000"/>
              <a:gd name="connsiteY14" fmla="*/ 6789 h 10000"/>
              <a:gd name="connsiteX15" fmla="*/ 3223 w 10000"/>
              <a:gd name="connsiteY15" fmla="*/ 6533 h 10000"/>
              <a:gd name="connsiteX16" fmla="*/ 3488 w 10000"/>
              <a:gd name="connsiteY16" fmla="*/ 6336 h 10000"/>
              <a:gd name="connsiteX17" fmla="*/ 3777 w 10000"/>
              <a:gd name="connsiteY17" fmla="*/ 5994 h 10000"/>
              <a:gd name="connsiteX18" fmla="*/ 4021 w 10000"/>
              <a:gd name="connsiteY18" fmla="*/ 5766 h 10000"/>
              <a:gd name="connsiteX19" fmla="*/ 4378 w 10000"/>
              <a:gd name="connsiteY19" fmla="*/ 5372 h 10000"/>
              <a:gd name="connsiteX20" fmla="*/ 4667 w 10000"/>
              <a:gd name="connsiteY20" fmla="*/ 5145 h 10000"/>
              <a:gd name="connsiteX21" fmla="*/ 4976 w 10000"/>
              <a:gd name="connsiteY21" fmla="*/ 4890 h 10000"/>
              <a:gd name="connsiteX22" fmla="*/ 5377 w 10000"/>
              <a:gd name="connsiteY22" fmla="*/ 4605 h 10000"/>
              <a:gd name="connsiteX23" fmla="*/ 5734 w 10000"/>
              <a:gd name="connsiteY23" fmla="*/ 4234 h 10000"/>
              <a:gd name="connsiteX24" fmla="*/ 5999 w 10000"/>
              <a:gd name="connsiteY24" fmla="*/ 4146 h 10000"/>
              <a:gd name="connsiteX25" fmla="*/ 6355 w 10000"/>
              <a:gd name="connsiteY25" fmla="*/ 3949 h 10000"/>
              <a:gd name="connsiteX26" fmla="*/ 6644 w 10000"/>
              <a:gd name="connsiteY26" fmla="*/ 3664 h 10000"/>
              <a:gd name="connsiteX27" fmla="*/ 6977 w 10000"/>
              <a:gd name="connsiteY27" fmla="*/ 3409 h 10000"/>
              <a:gd name="connsiteX28" fmla="*/ 7377 w 10000"/>
              <a:gd name="connsiteY28" fmla="*/ 3043 h 10000"/>
              <a:gd name="connsiteX29" fmla="*/ 10000 w 10000"/>
              <a:gd name="connsiteY29" fmla="*/ 970 h 10000"/>
              <a:gd name="connsiteX30" fmla="*/ 10000 w 10000"/>
              <a:gd name="connsiteY30" fmla="*/ 0 h 10000"/>
              <a:gd name="connsiteX31" fmla="*/ 9823 w 10000"/>
              <a:gd name="connsiteY31" fmla="*/ 145 h 10000"/>
              <a:gd name="connsiteX32" fmla="*/ 9643 w 10000"/>
              <a:gd name="connsiteY32" fmla="*/ 174 h 10000"/>
              <a:gd name="connsiteX33" fmla="*/ 9422 w 10000"/>
              <a:gd name="connsiteY33" fmla="*/ 400 h 10000"/>
              <a:gd name="connsiteX34" fmla="*/ 9310 w 10000"/>
              <a:gd name="connsiteY34" fmla="*/ 540 h 10000"/>
              <a:gd name="connsiteX35" fmla="*/ 9066 w 10000"/>
              <a:gd name="connsiteY35" fmla="*/ 795 h 10000"/>
              <a:gd name="connsiteX36" fmla="*/ 8777 w 10000"/>
              <a:gd name="connsiteY36" fmla="*/ 1022 h 10000"/>
              <a:gd name="connsiteX37" fmla="*/ 8533 w 10000"/>
              <a:gd name="connsiteY37" fmla="*/ 1110 h 10000"/>
              <a:gd name="connsiteX38" fmla="*/ 8331 w 10000"/>
              <a:gd name="connsiteY38" fmla="*/ 1255 h 10000"/>
              <a:gd name="connsiteX39" fmla="*/ 8111 w 10000"/>
              <a:gd name="connsiteY39" fmla="*/ 1510 h 10000"/>
              <a:gd name="connsiteX40" fmla="*/ 7887 w 10000"/>
              <a:gd name="connsiteY40" fmla="*/ 1789 h 10000"/>
              <a:gd name="connsiteX41" fmla="*/ 7690 w 10000"/>
              <a:gd name="connsiteY41" fmla="*/ 2073 h 10000"/>
              <a:gd name="connsiteX42" fmla="*/ 7421 w 10000"/>
              <a:gd name="connsiteY42" fmla="*/ 2299 h 10000"/>
              <a:gd name="connsiteX43" fmla="*/ 7221 w 10000"/>
              <a:gd name="connsiteY43" fmla="*/ 2444 h 10000"/>
              <a:gd name="connsiteX44" fmla="*/ 7021 w 10000"/>
              <a:gd name="connsiteY44" fmla="*/ 2643 h 10000"/>
              <a:gd name="connsiteX45" fmla="*/ 6712 w 10000"/>
              <a:gd name="connsiteY45" fmla="*/ 2759 h 10000"/>
              <a:gd name="connsiteX46" fmla="*/ 6443 w 10000"/>
              <a:gd name="connsiteY46" fmla="*/ 2927 h 10000"/>
              <a:gd name="connsiteX47" fmla="*/ 6223 w 10000"/>
              <a:gd name="connsiteY47" fmla="*/ 3241 h 10000"/>
              <a:gd name="connsiteX48" fmla="*/ 5978 w 10000"/>
              <a:gd name="connsiteY48" fmla="*/ 3525 h 10000"/>
              <a:gd name="connsiteX49" fmla="*/ 5822 w 10000"/>
              <a:gd name="connsiteY49" fmla="*/ 3693 h 10000"/>
              <a:gd name="connsiteX50" fmla="*/ 5645 w 10000"/>
              <a:gd name="connsiteY50" fmla="*/ 3722 h 10000"/>
              <a:gd name="connsiteX51" fmla="*/ 5445 w 10000"/>
              <a:gd name="connsiteY51" fmla="*/ 3949 h 10000"/>
              <a:gd name="connsiteX52" fmla="*/ 5068 w 10000"/>
              <a:gd name="connsiteY52" fmla="*/ 4350 h 10000"/>
              <a:gd name="connsiteX53" fmla="*/ 4887 w 10000"/>
              <a:gd name="connsiteY53" fmla="*/ 4402 h 10000"/>
              <a:gd name="connsiteX54" fmla="*/ 4534 w 10000"/>
              <a:gd name="connsiteY54" fmla="*/ 4774 h 10000"/>
              <a:gd name="connsiteX55" fmla="*/ 4334 w 10000"/>
              <a:gd name="connsiteY55" fmla="*/ 4890 h 10000"/>
              <a:gd name="connsiteX56" fmla="*/ 4222 w 10000"/>
              <a:gd name="connsiteY56" fmla="*/ 5058 h 10000"/>
              <a:gd name="connsiteX57" fmla="*/ 4021 w 10000"/>
              <a:gd name="connsiteY57" fmla="*/ 5197 h 10000"/>
              <a:gd name="connsiteX58" fmla="*/ 3845 w 10000"/>
              <a:gd name="connsiteY58" fmla="*/ 5314 h 10000"/>
              <a:gd name="connsiteX59" fmla="*/ 3468 w 10000"/>
              <a:gd name="connsiteY59" fmla="*/ 5708 h 10000"/>
              <a:gd name="connsiteX60" fmla="*/ 3023 w 10000"/>
              <a:gd name="connsiteY60" fmla="*/ 6081 h 10000"/>
              <a:gd name="connsiteX61" fmla="*/ 2843 w 10000"/>
              <a:gd name="connsiteY61" fmla="*/ 6197 h 10000"/>
              <a:gd name="connsiteX62" fmla="*/ 2510 w 10000"/>
              <a:gd name="connsiteY62" fmla="*/ 6504 h 10000"/>
              <a:gd name="connsiteX63" fmla="*/ 2398 w 10000"/>
              <a:gd name="connsiteY63" fmla="*/ 6649 h 10000"/>
              <a:gd name="connsiteX64" fmla="*/ 2066 w 10000"/>
              <a:gd name="connsiteY64" fmla="*/ 7102 h 10000"/>
              <a:gd name="connsiteX65" fmla="*/ 1913 w 10000"/>
              <a:gd name="connsiteY65" fmla="*/ 7189 h 10000"/>
              <a:gd name="connsiteX66" fmla="*/ 1576 w 10000"/>
              <a:gd name="connsiteY66" fmla="*/ 7556 h 10000"/>
              <a:gd name="connsiteX67" fmla="*/ 1423 w 10000"/>
              <a:gd name="connsiteY67" fmla="*/ 7701 h 10000"/>
              <a:gd name="connsiteX68" fmla="*/ 1222 w 10000"/>
              <a:gd name="connsiteY68" fmla="*/ 7956 h 10000"/>
              <a:gd name="connsiteX69" fmla="*/ 778 w 10000"/>
              <a:gd name="connsiteY69" fmla="*/ 8525 h 10000"/>
              <a:gd name="connsiteX70" fmla="*/ 553 w 10000"/>
              <a:gd name="connsiteY70" fmla="*/ 8862 h 10000"/>
              <a:gd name="connsiteX71" fmla="*/ 333 w 10000"/>
              <a:gd name="connsiteY71" fmla="*/ 9117 h 10000"/>
              <a:gd name="connsiteX72" fmla="*/ 200 w 10000"/>
              <a:gd name="connsiteY72" fmla="*/ 9263 h 10000"/>
              <a:gd name="connsiteX73" fmla="*/ 88 w 10000"/>
              <a:gd name="connsiteY73" fmla="*/ 9489 h 10000"/>
              <a:gd name="connsiteX74" fmla="*/ 0 w 10000"/>
              <a:gd name="connsiteY74" fmla="*/ 9803 h 10000"/>
              <a:gd name="connsiteX75" fmla="*/ 20 w 10000"/>
              <a:gd name="connsiteY75" fmla="*/ 10000 h 10000"/>
              <a:gd name="connsiteX0" fmla="*/ 20 w 10000"/>
              <a:gd name="connsiteY0" fmla="*/ 10000 h 10000"/>
              <a:gd name="connsiteX1" fmla="*/ 20 w 10000"/>
              <a:gd name="connsiteY1" fmla="*/ 9942 h 10000"/>
              <a:gd name="connsiteX2" fmla="*/ 68 w 10000"/>
              <a:gd name="connsiteY2" fmla="*/ 9884 h 10000"/>
              <a:gd name="connsiteX3" fmla="*/ 177 w 10000"/>
              <a:gd name="connsiteY3" fmla="*/ 9629 h 10000"/>
              <a:gd name="connsiteX4" fmla="*/ 645 w 10000"/>
              <a:gd name="connsiteY4" fmla="*/ 9146 h 10000"/>
              <a:gd name="connsiteX5" fmla="*/ 934 w 10000"/>
              <a:gd name="connsiteY5" fmla="*/ 8722 h 10000"/>
              <a:gd name="connsiteX6" fmla="*/ 1267 w 10000"/>
              <a:gd name="connsiteY6" fmla="*/ 8299 h 10000"/>
              <a:gd name="connsiteX7" fmla="*/ 1487 w 10000"/>
              <a:gd name="connsiteY7" fmla="*/ 8067 h 10000"/>
              <a:gd name="connsiteX8" fmla="*/ 1689 w 10000"/>
              <a:gd name="connsiteY8" fmla="*/ 7927 h 10000"/>
              <a:gd name="connsiteX9" fmla="*/ 1865 w 10000"/>
              <a:gd name="connsiteY9" fmla="*/ 7730 h 10000"/>
              <a:gd name="connsiteX10" fmla="*/ 2066 w 10000"/>
              <a:gd name="connsiteY10" fmla="*/ 7643 h 10000"/>
              <a:gd name="connsiteX11" fmla="*/ 2245 w 10000"/>
              <a:gd name="connsiteY11" fmla="*/ 7386 h 10000"/>
              <a:gd name="connsiteX12" fmla="*/ 2378 w 10000"/>
              <a:gd name="connsiteY12" fmla="*/ 7160 h 10000"/>
              <a:gd name="connsiteX13" fmla="*/ 2667 w 10000"/>
              <a:gd name="connsiteY13" fmla="*/ 7044 h 10000"/>
              <a:gd name="connsiteX14" fmla="*/ 2911 w 10000"/>
              <a:gd name="connsiteY14" fmla="*/ 6789 h 10000"/>
              <a:gd name="connsiteX15" fmla="*/ 3223 w 10000"/>
              <a:gd name="connsiteY15" fmla="*/ 6533 h 10000"/>
              <a:gd name="connsiteX16" fmla="*/ 3488 w 10000"/>
              <a:gd name="connsiteY16" fmla="*/ 6336 h 10000"/>
              <a:gd name="connsiteX17" fmla="*/ 3777 w 10000"/>
              <a:gd name="connsiteY17" fmla="*/ 5994 h 10000"/>
              <a:gd name="connsiteX18" fmla="*/ 4021 w 10000"/>
              <a:gd name="connsiteY18" fmla="*/ 5766 h 10000"/>
              <a:gd name="connsiteX19" fmla="*/ 4378 w 10000"/>
              <a:gd name="connsiteY19" fmla="*/ 5372 h 10000"/>
              <a:gd name="connsiteX20" fmla="*/ 4667 w 10000"/>
              <a:gd name="connsiteY20" fmla="*/ 5145 h 10000"/>
              <a:gd name="connsiteX21" fmla="*/ 4976 w 10000"/>
              <a:gd name="connsiteY21" fmla="*/ 4890 h 10000"/>
              <a:gd name="connsiteX22" fmla="*/ 5377 w 10000"/>
              <a:gd name="connsiteY22" fmla="*/ 4605 h 10000"/>
              <a:gd name="connsiteX23" fmla="*/ 5734 w 10000"/>
              <a:gd name="connsiteY23" fmla="*/ 4234 h 10000"/>
              <a:gd name="connsiteX24" fmla="*/ 5999 w 10000"/>
              <a:gd name="connsiteY24" fmla="*/ 4146 h 10000"/>
              <a:gd name="connsiteX25" fmla="*/ 6355 w 10000"/>
              <a:gd name="connsiteY25" fmla="*/ 3949 h 10000"/>
              <a:gd name="connsiteX26" fmla="*/ 6644 w 10000"/>
              <a:gd name="connsiteY26" fmla="*/ 3664 h 10000"/>
              <a:gd name="connsiteX27" fmla="*/ 6977 w 10000"/>
              <a:gd name="connsiteY27" fmla="*/ 3409 h 10000"/>
              <a:gd name="connsiteX28" fmla="*/ 7377 w 10000"/>
              <a:gd name="connsiteY28" fmla="*/ 3043 h 10000"/>
              <a:gd name="connsiteX29" fmla="*/ 10000 w 10000"/>
              <a:gd name="connsiteY29" fmla="*/ 0 h 10000"/>
              <a:gd name="connsiteX30" fmla="*/ 9823 w 10000"/>
              <a:gd name="connsiteY30" fmla="*/ 145 h 10000"/>
              <a:gd name="connsiteX31" fmla="*/ 9643 w 10000"/>
              <a:gd name="connsiteY31" fmla="*/ 174 h 10000"/>
              <a:gd name="connsiteX32" fmla="*/ 9422 w 10000"/>
              <a:gd name="connsiteY32" fmla="*/ 400 h 10000"/>
              <a:gd name="connsiteX33" fmla="*/ 9310 w 10000"/>
              <a:gd name="connsiteY33" fmla="*/ 540 h 10000"/>
              <a:gd name="connsiteX34" fmla="*/ 9066 w 10000"/>
              <a:gd name="connsiteY34" fmla="*/ 795 h 10000"/>
              <a:gd name="connsiteX35" fmla="*/ 8777 w 10000"/>
              <a:gd name="connsiteY35" fmla="*/ 1022 h 10000"/>
              <a:gd name="connsiteX36" fmla="*/ 8533 w 10000"/>
              <a:gd name="connsiteY36" fmla="*/ 1110 h 10000"/>
              <a:gd name="connsiteX37" fmla="*/ 8331 w 10000"/>
              <a:gd name="connsiteY37" fmla="*/ 1255 h 10000"/>
              <a:gd name="connsiteX38" fmla="*/ 8111 w 10000"/>
              <a:gd name="connsiteY38" fmla="*/ 1510 h 10000"/>
              <a:gd name="connsiteX39" fmla="*/ 7887 w 10000"/>
              <a:gd name="connsiteY39" fmla="*/ 1789 h 10000"/>
              <a:gd name="connsiteX40" fmla="*/ 7690 w 10000"/>
              <a:gd name="connsiteY40" fmla="*/ 2073 h 10000"/>
              <a:gd name="connsiteX41" fmla="*/ 7421 w 10000"/>
              <a:gd name="connsiteY41" fmla="*/ 2299 h 10000"/>
              <a:gd name="connsiteX42" fmla="*/ 7221 w 10000"/>
              <a:gd name="connsiteY42" fmla="*/ 2444 h 10000"/>
              <a:gd name="connsiteX43" fmla="*/ 7021 w 10000"/>
              <a:gd name="connsiteY43" fmla="*/ 2643 h 10000"/>
              <a:gd name="connsiteX44" fmla="*/ 6712 w 10000"/>
              <a:gd name="connsiteY44" fmla="*/ 2759 h 10000"/>
              <a:gd name="connsiteX45" fmla="*/ 6443 w 10000"/>
              <a:gd name="connsiteY45" fmla="*/ 2927 h 10000"/>
              <a:gd name="connsiteX46" fmla="*/ 6223 w 10000"/>
              <a:gd name="connsiteY46" fmla="*/ 3241 h 10000"/>
              <a:gd name="connsiteX47" fmla="*/ 5978 w 10000"/>
              <a:gd name="connsiteY47" fmla="*/ 3525 h 10000"/>
              <a:gd name="connsiteX48" fmla="*/ 5822 w 10000"/>
              <a:gd name="connsiteY48" fmla="*/ 3693 h 10000"/>
              <a:gd name="connsiteX49" fmla="*/ 5645 w 10000"/>
              <a:gd name="connsiteY49" fmla="*/ 3722 h 10000"/>
              <a:gd name="connsiteX50" fmla="*/ 5445 w 10000"/>
              <a:gd name="connsiteY50" fmla="*/ 3949 h 10000"/>
              <a:gd name="connsiteX51" fmla="*/ 5068 w 10000"/>
              <a:gd name="connsiteY51" fmla="*/ 4350 h 10000"/>
              <a:gd name="connsiteX52" fmla="*/ 4887 w 10000"/>
              <a:gd name="connsiteY52" fmla="*/ 4402 h 10000"/>
              <a:gd name="connsiteX53" fmla="*/ 4534 w 10000"/>
              <a:gd name="connsiteY53" fmla="*/ 4774 h 10000"/>
              <a:gd name="connsiteX54" fmla="*/ 4334 w 10000"/>
              <a:gd name="connsiteY54" fmla="*/ 4890 h 10000"/>
              <a:gd name="connsiteX55" fmla="*/ 4222 w 10000"/>
              <a:gd name="connsiteY55" fmla="*/ 5058 h 10000"/>
              <a:gd name="connsiteX56" fmla="*/ 4021 w 10000"/>
              <a:gd name="connsiteY56" fmla="*/ 5197 h 10000"/>
              <a:gd name="connsiteX57" fmla="*/ 3845 w 10000"/>
              <a:gd name="connsiteY57" fmla="*/ 5314 h 10000"/>
              <a:gd name="connsiteX58" fmla="*/ 3468 w 10000"/>
              <a:gd name="connsiteY58" fmla="*/ 5708 h 10000"/>
              <a:gd name="connsiteX59" fmla="*/ 3023 w 10000"/>
              <a:gd name="connsiteY59" fmla="*/ 6081 h 10000"/>
              <a:gd name="connsiteX60" fmla="*/ 2843 w 10000"/>
              <a:gd name="connsiteY60" fmla="*/ 6197 h 10000"/>
              <a:gd name="connsiteX61" fmla="*/ 2510 w 10000"/>
              <a:gd name="connsiteY61" fmla="*/ 6504 h 10000"/>
              <a:gd name="connsiteX62" fmla="*/ 2398 w 10000"/>
              <a:gd name="connsiteY62" fmla="*/ 6649 h 10000"/>
              <a:gd name="connsiteX63" fmla="*/ 2066 w 10000"/>
              <a:gd name="connsiteY63" fmla="*/ 7102 h 10000"/>
              <a:gd name="connsiteX64" fmla="*/ 1913 w 10000"/>
              <a:gd name="connsiteY64" fmla="*/ 7189 h 10000"/>
              <a:gd name="connsiteX65" fmla="*/ 1576 w 10000"/>
              <a:gd name="connsiteY65" fmla="*/ 7556 h 10000"/>
              <a:gd name="connsiteX66" fmla="*/ 1423 w 10000"/>
              <a:gd name="connsiteY66" fmla="*/ 7701 h 10000"/>
              <a:gd name="connsiteX67" fmla="*/ 1222 w 10000"/>
              <a:gd name="connsiteY67" fmla="*/ 7956 h 10000"/>
              <a:gd name="connsiteX68" fmla="*/ 778 w 10000"/>
              <a:gd name="connsiteY68" fmla="*/ 8525 h 10000"/>
              <a:gd name="connsiteX69" fmla="*/ 553 w 10000"/>
              <a:gd name="connsiteY69" fmla="*/ 8862 h 10000"/>
              <a:gd name="connsiteX70" fmla="*/ 333 w 10000"/>
              <a:gd name="connsiteY70" fmla="*/ 9117 h 10000"/>
              <a:gd name="connsiteX71" fmla="*/ 200 w 10000"/>
              <a:gd name="connsiteY71" fmla="*/ 9263 h 10000"/>
              <a:gd name="connsiteX72" fmla="*/ 88 w 10000"/>
              <a:gd name="connsiteY72" fmla="*/ 9489 h 10000"/>
              <a:gd name="connsiteX73" fmla="*/ 0 w 10000"/>
              <a:gd name="connsiteY73" fmla="*/ 9803 h 10000"/>
              <a:gd name="connsiteX74" fmla="*/ 20 w 10000"/>
              <a:gd name="connsiteY74" fmla="*/ 10000 h 10000"/>
              <a:gd name="connsiteX0" fmla="*/ 20 w 10000"/>
              <a:gd name="connsiteY0" fmla="*/ 10000 h 10000"/>
              <a:gd name="connsiteX1" fmla="*/ 20 w 10000"/>
              <a:gd name="connsiteY1" fmla="*/ 9942 h 10000"/>
              <a:gd name="connsiteX2" fmla="*/ 68 w 10000"/>
              <a:gd name="connsiteY2" fmla="*/ 9884 h 10000"/>
              <a:gd name="connsiteX3" fmla="*/ 177 w 10000"/>
              <a:gd name="connsiteY3" fmla="*/ 9629 h 10000"/>
              <a:gd name="connsiteX4" fmla="*/ 645 w 10000"/>
              <a:gd name="connsiteY4" fmla="*/ 9146 h 10000"/>
              <a:gd name="connsiteX5" fmla="*/ 934 w 10000"/>
              <a:gd name="connsiteY5" fmla="*/ 8722 h 10000"/>
              <a:gd name="connsiteX6" fmla="*/ 1267 w 10000"/>
              <a:gd name="connsiteY6" fmla="*/ 8299 h 10000"/>
              <a:gd name="connsiteX7" fmla="*/ 1487 w 10000"/>
              <a:gd name="connsiteY7" fmla="*/ 8067 h 10000"/>
              <a:gd name="connsiteX8" fmla="*/ 1689 w 10000"/>
              <a:gd name="connsiteY8" fmla="*/ 7927 h 10000"/>
              <a:gd name="connsiteX9" fmla="*/ 1865 w 10000"/>
              <a:gd name="connsiteY9" fmla="*/ 7730 h 10000"/>
              <a:gd name="connsiteX10" fmla="*/ 2066 w 10000"/>
              <a:gd name="connsiteY10" fmla="*/ 7643 h 10000"/>
              <a:gd name="connsiteX11" fmla="*/ 2245 w 10000"/>
              <a:gd name="connsiteY11" fmla="*/ 7386 h 10000"/>
              <a:gd name="connsiteX12" fmla="*/ 2378 w 10000"/>
              <a:gd name="connsiteY12" fmla="*/ 7160 h 10000"/>
              <a:gd name="connsiteX13" fmla="*/ 2667 w 10000"/>
              <a:gd name="connsiteY13" fmla="*/ 7044 h 10000"/>
              <a:gd name="connsiteX14" fmla="*/ 2911 w 10000"/>
              <a:gd name="connsiteY14" fmla="*/ 6789 h 10000"/>
              <a:gd name="connsiteX15" fmla="*/ 3223 w 10000"/>
              <a:gd name="connsiteY15" fmla="*/ 6533 h 10000"/>
              <a:gd name="connsiteX16" fmla="*/ 3488 w 10000"/>
              <a:gd name="connsiteY16" fmla="*/ 6336 h 10000"/>
              <a:gd name="connsiteX17" fmla="*/ 3777 w 10000"/>
              <a:gd name="connsiteY17" fmla="*/ 5994 h 10000"/>
              <a:gd name="connsiteX18" fmla="*/ 4021 w 10000"/>
              <a:gd name="connsiteY18" fmla="*/ 5766 h 10000"/>
              <a:gd name="connsiteX19" fmla="*/ 4378 w 10000"/>
              <a:gd name="connsiteY19" fmla="*/ 5372 h 10000"/>
              <a:gd name="connsiteX20" fmla="*/ 4667 w 10000"/>
              <a:gd name="connsiteY20" fmla="*/ 5145 h 10000"/>
              <a:gd name="connsiteX21" fmla="*/ 4976 w 10000"/>
              <a:gd name="connsiteY21" fmla="*/ 4890 h 10000"/>
              <a:gd name="connsiteX22" fmla="*/ 5377 w 10000"/>
              <a:gd name="connsiteY22" fmla="*/ 4605 h 10000"/>
              <a:gd name="connsiteX23" fmla="*/ 5734 w 10000"/>
              <a:gd name="connsiteY23" fmla="*/ 4234 h 10000"/>
              <a:gd name="connsiteX24" fmla="*/ 5999 w 10000"/>
              <a:gd name="connsiteY24" fmla="*/ 4146 h 10000"/>
              <a:gd name="connsiteX25" fmla="*/ 6355 w 10000"/>
              <a:gd name="connsiteY25" fmla="*/ 3949 h 10000"/>
              <a:gd name="connsiteX26" fmla="*/ 6644 w 10000"/>
              <a:gd name="connsiteY26" fmla="*/ 3664 h 10000"/>
              <a:gd name="connsiteX27" fmla="*/ 6977 w 10000"/>
              <a:gd name="connsiteY27" fmla="*/ 3409 h 10000"/>
              <a:gd name="connsiteX28" fmla="*/ 10000 w 10000"/>
              <a:gd name="connsiteY28" fmla="*/ 0 h 10000"/>
              <a:gd name="connsiteX29" fmla="*/ 9823 w 10000"/>
              <a:gd name="connsiteY29" fmla="*/ 145 h 10000"/>
              <a:gd name="connsiteX30" fmla="*/ 9643 w 10000"/>
              <a:gd name="connsiteY30" fmla="*/ 174 h 10000"/>
              <a:gd name="connsiteX31" fmla="*/ 9422 w 10000"/>
              <a:gd name="connsiteY31" fmla="*/ 400 h 10000"/>
              <a:gd name="connsiteX32" fmla="*/ 9310 w 10000"/>
              <a:gd name="connsiteY32" fmla="*/ 540 h 10000"/>
              <a:gd name="connsiteX33" fmla="*/ 9066 w 10000"/>
              <a:gd name="connsiteY33" fmla="*/ 795 h 10000"/>
              <a:gd name="connsiteX34" fmla="*/ 8777 w 10000"/>
              <a:gd name="connsiteY34" fmla="*/ 1022 h 10000"/>
              <a:gd name="connsiteX35" fmla="*/ 8533 w 10000"/>
              <a:gd name="connsiteY35" fmla="*/ 1110 h 10000"/>
              <a:gd name="connsiteX36" fmla="*/ 8331 w 10000"/>
              <a:gd name="connsiteY36" fmla="*/ 1255 h 10000"/>
              <a:gd name="connsiteX37" fmla="*/ 8111 w 10000"/>
              <a:gd name="connsiteY37" fmla="*/ 1510 h 10000"/>
              <a:gd name="connsiteX38" fmla="*/ 7887 w 10000"/>
              <a:gd name="connsiteY38" fmla="*/ 1789 h 10000"/>
              <a:gd name="connsiteX39" fmla="*/ 7690 w 10000"/>
              <a:gd name="connsiteY39" fmla="*/ 2073 h 10000"/>
              <a:gd name="connsiteX40" fmla="*/ 7421 w 10000"/>
              <a:gd name="connsiteY40" fmla="*/ 2299 h 10000"/>
              <a:gd name="connsiteX41" fmla="*/ 7221 w 10000"/>
              <a:gd name="connsiteY41" fmla="*/ 2444 h 10000"/>
              <a:gd name="connsiteX42" fmla="*/ 7021 w 10000"/>
              <a:gd name="connsiteY42" fmla="*/ 2643 h 10000"/>
              <a:gd name="connsiteX43" fmla="*/ 6712 w 10000"/>
              <a:gd name="connsiteY43" fmla="*/ 2759 h 10000"/>
              <a:gd name="connsiteX44" fmla="*/ 6443 w 10000"/>
              <a:gd name="connsiteY44" fmla="*/ 2927 h 10000"/>
              <a:gd name="connsiteX45" fmla="*/ 6223 w 10000"/>
              <a:gd name="connsiteY45" fmla="*/ 3241 h 10000"/>
              <a:gd name="connsiteX46" fmla="*/ 5978 w 10000"/>
              <a:gd name="connsiteY46" fmla="*/ 3525 h 10000"/>
              <a:gd name="connsiteX47" fmla="*/ 5822 w 10000"/>
              <a:gd name="connsiteY47" fmla="*/ 3693 h 10000"/>
              <a:gd name="connsiteX48" fmla="*/ 5645 w 10000"/>
              <a:gd name="connsiteY48" fmla="*/ 3722 h 10000"/>
              <a:gd name="connsiteX49" fmla="*/ 5445 w 10000"/>
              <a:gd name="connsiteY49" fmla="*/ 3949 h 10000"/>
              <a:gd name="connsiteX50" fmla="*/ 5068 w 10000"/>
              <a:gd name="connsiteY50" fmla="*/ 4350 h 10000"/>
              <a:gd name="connsiteX51" fmla="*/ 4887 w 10000"/>
              <a:gd name="connsiteY51" fmla="*/ 4402 h 10000"/>
              <a:gd name="connsiteX52" fmla="*/ 4534 w 10000"/>
              <a:gd name="connsiteY52" fmla="*/ 4774 h 10000"/>
              <a:gd name="connsiteX53" fmla="*/ 4334 w 10000"/>
              <a:gd name="connsiteY53" fmla="*/ 4890 h 10000"/>
              <a:gd name="connsiteX54" fmla="*/ 4222 w 10000"/>
              <a:gd name="connsiteY54" fmla="*/ 5058 h 10000"/>
              <a:gd name="connsiteX55" fmla="*/ 4021 w 10000"/>
              <a:gd name="connsiteY55" fmla="*/ 5197 h 10000"/>
              <a:gd name="connsiteX56" fmla="*/ 3845 w 10000"/>
              <a:gd name="connsiteY56" fmla="*/ 5314 h 10000"/>
              <a:gd name="connsiteX57" fmla="*/ 3468 w 10000"/>
              <a:gd name="connsiteY57" fmla="*/ 5708 h 10000"/>
              <a:gd name="connsiteX58" fmla="*/ 3023 w 10000"/>
              <a:gd name="connsiteY58" fmla="*/ 6081 h 10000"/>
              <a:gd name="connsiteX59" fmla="*/ 2843 w 10000"/>
              <a:gd name="connsiteY59" fmla="*/ 6197 h 10000"/>
              <a:gd name="connsiteX60" fmla="*/ 2510 w 10000"/>
              <a:gd name="connsiteY60" fmla="*/ 6504 h 10000"/>
              <a:gd name="connsiteX61" fmla="*/ 2398 w 10000"/>
              <a:gd name="connsiteY61" fmla="*/ 6649 h 10000"/>
              <a:gd name="connsiteX62" fmla="*/ 2066 w 10000"/>
              <a:gd name="connsiteY62" fmla="*/ 7102 h 10000"/>
              <a:gd name="connsiteX63" fmla="*/ 1913 w 10000"/>
              <a:gd name="connsiteY63" fmla="*/ 7189 h 10000"/>
              <a:gd name="connsiteX64" fmla="*/ 1576 w 10000"/>
              <a:gd name="connsiteY64" fmla="*/ 7556 h 10000"/>
              <a:gd name="connsiteX65" fmla="*/ 1423 w 10000"/>
              <a:gd name="connsiteY65" fmla="*/ 7701 h 10000"/>
              <a:gd name="connsiteX66" fmla="*/ 1222 w 10000"/>
              <a:gd name="connsiteY66" fmla="*/ 7956 h 10000"/>
              <a:gd name="connsiteX67" fmla="*/ 778 w 10000"/>
              <a:gd name="connsiteY67" fmla="*/ 8525 h 10000"/>
              <a:gd name="connsiteX68" fmla="*/ 553 w 10000"/>
              <a:gd name="connsiteY68" fmla="*/ 8862 h 10000"/>
              <a:gd name="connsiteX69" fmla="*/ 333 w 10000"/>
              <a:gd name="connsiteY69" fmla="*/ 9117 h 10000"/>
              <a:gd name="connsiteX70" fmla="*/ 200 w 10000"/>
              <a:gd name="connsiteY70" fmla="*/ 9263 h 10000"/>
              <a:gd name="connsiteX71" fmla="*/ 88 w 10000"/>
              <a:gd name="connsiteY71" fmla="*/ 9489 h 10000"/>
              <a:gd name="connsiteX72" fmla="*/ 0 w 10000"/>
              <a:gd name="connsiteY72" fmla="*/ 9803 h 10000"/>
              <a:gd name="connsiteX73" fmla="*/ 20 w 10000"/>
              <a:gd name="connsiteY73" fmla="*/ 10000 h 10000"/>
              <a:gd name="connsiteX0" fmla="*/ 20 w 10000"/>
              <a:gd name="connsiteY0" fmla="*/ 10000 h 10000"/>
              <a:gd name="connsiteX1" fmla="*/ 20 w 10000"/>
              <a:gd name="connsiteY1" fmla="*/ 9942 h 10000"/>
              <a:gd name="connsiteX2" fmla="*/ 68 w 10000"/>
              <a:gd name="connsiteY2" fmla="*/ 9884 h 10000"/>
              <a:gd name="connsiteX3" fmla="*/ 177 w 10000"/>
              <a:gd name="connsiteY3" fmla="*/ 9629 h 10000"/>
              <a:gd name="connsiteX4" fmla="*/ 645 w 10000"/>
              <a:gd name="connsiteY4" fmla="*/ 9146 h 10000"/>
              <a:gd name="connsiteX5" fmla="*/ 934 w 10000"/>
              <a:gd name="connsiteY5" fmla="*/ 8722 h 10000"/>
              <a:gd name="connsiteX6" fmla="*/ 1267 w 10000"/>
              <a:gd name="connsiteY6" fmla="*/ 8299 h 10000"/>
              <a:gd name="connsiteX7" fmla="*/ 1487 w 10000"/>
              <a:gd name="connsiteY7" fmla="*/ 8067 h 10000"/>
              <a:gd name="connsiteX8" fmla="*/ 1689 w 10000"/>
              <a:gd name="connsiteY8" fmla="*/ 7927 h 10000"/>
              <a:gd name="connsiteX9" fmla="*/ 1865 w 10000"/>
              <a:gd name="connsiteY9" fmla="*/ 7730 h 10000"/>
              <a:gd name="connsiteX10" fmla="*/ 2066 w 10000"/>
              <a:gd name="connsiteY10" fmla="*/ 7643 h 10000"/>
              <a:gd name="connsiteX11" fmla="*/ 2245 w 10000"/>
              <a:gd name="connsiteY11" fmla="*/ 7386 h 10000"/>
              <a:gd name="connsiteX12" fmla="*/ 2378 w 10000"/>
              <a:gd name="connsiteY12" fmla="*/ 7160 h 10000"/>
              <a:gd name="connsiteX13" fmla="*/ 2667 w 10000"/>
              <a:gd name="connsiteY13" fmla="*/ 7044 h 10000"/>
              <a:gd name="connsiteX14" fmla="*/ 2911 w 10000"/>
              <a:gd name="connsiteY14" fmla="*/ 6789 h 10000"/>
              <a:gd name="connsiteX15" fmla="*/ 3223 w 10000"/>
              <a:gd name="connsiteY15" fmla="*/ 6533 h 10000"/>
              <a:gd name="connsiteX16" fmla="*/ 3488 w 10000"/>
              <a:gd name="connsiteY16" fmla="*/ 6336 h 10000"/>
              <a:gd name="connsiteX17" fmla="*/ 3777 w 10000"/>
              <a:gd name="connsiteY17" fmla="*/ 5994 h 10000"/>
              <a:gd name="connsiteX18" fmla="*/ 4021 w 10000"/>
              <a:gd name="connsiteY18" fmla="*/ 5766 h 10000"/>
              <a:gd name="connsiteX19" fmla="*/ 4378 w 10000"/>
              <a:gd name="connsiteY19" fmla="*/ 5372 h 10000"/>
              <a:gd name="connsiteX20" fmla="*/ 4667 w 10000"/>
              <a:gd name="connsiteY20" fmla="*/ 5145 h 10000"/>
              <a:gd name="connsiteX21" fmla="*/ 4976 w 10000"/>
              <a:gd name="connsiteY21" fmla="*/ 4890 h 10000"/>
              <a:gd name="connsiteX22" fmla="*/ 5377 w 10000"/>
              <a:gd name="connsiteY22" fmla="*/ 4605 h 10000"/>
              <a:gd name="connsiteX23" fmla="*/ 5734 w 10000"/>
              <a:gd name="connsiteY23" fmla="*/ 4234 h 10000"/>
              <a:gd name="connsiteX24" fmla="*/ 5999 w 10000"/>
              <a:gd name="connsiteY24" fmla="*/ 4146 h 10000"/>
              <a:gd name="connsiteX25" fmla="*/ 6355 w 10000"/>
              <a:gd name="connsiteY25" fmla="*/ 3949 h 10000"/>
              <a:gd name="connsiteX26" fmla="*/ 6644 w 10000"/>
              <a:gd name="connsiteY26" fmla="*/ 3664 h 10000"/>
              <a:gd name="connsiteX27" fmla="*/ 10000 w 10000"/>
              <a:gd name="connsiteY27" fmla="*/ 0 h 10000"/>
              <a:gd name="connsiteX28" fmla="*/ 9823 w 10000"/>
              <a:gd name="connsiteY28" fmla="*/ 145 h 10000"/>
              <a:gd name="connsiteX29" fmla="*/ 9643 w 10000"/>
              <a:gd name="connsiteY29" fmla="*/ 174 h 10000"/>
              <a:gd name="connsiteX30" fmla="*/ 9422 w 10000"/>
              <a:gd name="connsiteY30" fmla="*/ 400 h 10000"/>
              <a:gd name="connsiteX31" fmla="*/ 9310 w 10000"/>
              <a:gd name="connsiteY31" fmla="*/ 540 h 10000"/>
              <a:gd name="connsiteX32" fmla="*/ 9066 w 10000"/>
              <a:gd name="connsiteY32" fmla="*/ 795 h 10000"/>
              <a:gd name="connsiteX33" fmla="*/ 8777 w 10000"/>
              <a:gd name="connsiteY33" fmla="*/ 1022 h 10000"/>
              <a:gd name="connsiteX34" fmla="*/ 8533 w 10000"/>
              <a:gd name="connsiteY34" fmla="*/ 1110 h 10000"/>
              <a:gd name="connsiteX35" fmla="*/ 8331 w 10000"/>
              <a:gd name="connsiteY35" fmla="*/ 1255 h 10000"/>
              <a:gd name="connsiteX36" fmla="*/ 8111 w 10000"/>
              <a:gd name="connsiteY36" fmla="*/ 1510 h 10000"/>
              <a:gd name="connsiteX37" fmla="*/ 7887 w 10000"/>
              <a:gd name="connsiteY37" fmla="*/ 1789 h 10000"/>
              <a:gd name="connsiteX38" fmla="*/ 7690 w 10000"/>
              <a:gd name="connsiteY38" fmla="*/ 2073 h 10000"/>
              <a:gd name="connsiteX39" fmla="*/ 7421 w 10000"/>
              <a:gd name="connsiteY39" fmla="*/ 2299 h 10000"/>
              <a:gd name="connsiteX40" fmla="*/ 7221 w 10000"/>
              <a:gd name="connsiteY40" fmla="*/ 2444 h 10000"/>
              <a:gd name="connsiteX41" fmla="*/ 7021 w 10000"/>
              <a:gd name="connsiteY41" fmla="*/ 2643 h 10000"/>
              <a:gd name="connsiteX42" fmla="*/ 6712 w 10000"/>
              <a:gd name="connsiteY42" fmla="*/ 2759 h 10000"/>
              <a:gd name="connsiteX43" fmla="*/ 6443 w 10000"/>
              <a:gd name="connsiteY43" fmla="*/ 2927 h 10000"/>
              <a:gd name="connsiteX44" fmla="*/ 6223 w 10000"/>
              <a:gd name="connsiteY44" fmla="*/ 3241 h 10000"/>
              <a:gd name="connsiteX45" fmla="*/ 5978 w 10000"/>
              <a:gd name="connsiteY45" fmla="*/ 3525 h 10000"/>
              <a:gd name="connsiteX46" fmla="*/ 5822 w 10000"/>
              <a:gd name="connsiteY46" fmla="*/ 3693 h 10000"/>
              <a:gd name="connsiteX47" fmla="*/ 5645 w 10000"/>
              <a:gd name="connsiteY47" fmla="*/ 3722 h 10000"/>
              <a:gd name="connsiteX48" fmla="*/ 5445 w 10000"/>
              <a:gd name="connsiteY48" fmla="*/ 3949 h 10000"/>
              <a:gd name="connsiteX49" fmla="*/ 5068 w 10000"/>
              <a:gd name="connsiteY49" fmla="*/ 4350 h 10000"/>
              <a:gd name="connsiteX50" fmla="*/ 4887 w 10000"/>
              <a:gd name="connsiteY50" fmla="*/ 4402 h 10000"/>
              <a:gd name="connsiteX51" fmla="*/ 4534 w 10000"/>
              <a:gd name="connsiteY51" fmla="*/ 4774 h 10000"/>
              <a:gd name="connsiteX52" fmla="*/ 4334 w 10000"/>
              <a:gd name="connsiteY52" fmla="*/ 4890 h 10000"/>
              <a:gd name="connsiteX53" fmla="*/ 4222 w 10000"/>
              <a:gd name="connsiteY53" fmla="*/ 5058 h 10000"/>
              <a:gd name="connsiteX54" fmla="*/ 4021 w 10000"/>
              <a:gd name="connsiteY54" fmla="*/ 5197 h 10000"/>
              <a:gd name="connsiteX55" fmla="*/ 3845 w 10000"/>
              <a:gd name="connsiteY55" fmla="*/ 5314 h 10000"/>
              <a:gd name="connsiteX56" fmla="*/ 3468 w 10000"/>
              <a:gd name="connsiteY56" fmla="*/ 5708 h 10000"/>
              <a:gd name="connsiteX57" fmla="*/ 3023 w 10000"/>
              <a:gd name="connsiteY57" fmla="*/ 6081 h 10000"/>
              <a:gd name="connsiteX58" fmla="*/ 2843 w 10000"/>
              <a:gd name="connsiteY58" fmla="*/ 6197 h 10000"/>
              <a:gd name="connsiteX59" fmla="*/ 2510 w 10000"/>
              <a:gd name="connsiteY59" fmla="*/ 6504 h 10000"/>
              <a:gd name="connsiteX60" fmla="*/ 2398 w 10000"/>
              <a:gd name="connsiteY60" fmla="*/ 6649 h 10000"/>
              <a:gd name="connsiteX61" fmla="*/ 2066 w 10000"/>
              <a:gd name="connsiteY61" fmla="*/ 7102 h 10000"/>
              <a:gd name="connsiteX62" fmla="*/ 1913 w 10000"/>
              <a:gd name="connsiteY62" fmla="*/ 7189 h 10000"/>
              <a:gd name="connsiteX63" fmla="*/ 1576 w 10000"/>
              <a:gd name="connsiteY63" fmla="*/ 7556 h 10000"/>
              <a:gd name="connsiteX64" fmla="*/ 1423 w 10000"/>
              <a:gd name="connsiteY64" fmla="*/ 7701 h 10000"/>
              <a:gd name="connsiteX65" fmla="*/ 1222 w 10000"/>
              <a:gd name="connsiteY65" fmla="*/ 7956 h 10000"/>
              <a:gd name="connsiteX66" fmla="*/ 778 w 10000"/>
              <a:gd name="connsiteY66" fmla="*/ 8525 h 10000"/>
              <a:gd name="connsiteX67" fmla="*/ 553 w 10000"/>
              <a:gd name="connsiteY67" fmla="*/ 8862 h 10000"/>
              <a:gd name="connsiteX68" fmla="*/ 333 w 10000"/>
              <a:gd name="connsiteY68" fmla="*/ 9117 h 10000"/>
              <a:gd name="connsiteX69" fmla="*/ 200 w 10000"/>
              <a:gd name="connsiteY69" fmla="*/ 9263 h 10000"/>
              <a:gd name="connsiteX70" fmla="*/ 88 w 10000"/>
              <a:gd name="connsiteY70" fmla="*/ 9489 h 10000"/>
              <a:gd name="connsiteX71" fmla="*/ 0 w 10000"/>
              <a:gd name="connsiteY71" fmla="*/ 9803 h 10000"/>
              <a:gd name="connsiteX72" fmla="*/ 20 w 10000"/>
              <a:gd name="connsiteY72" fmla="*/ 10000 h 10000"/>
              <a:gd name="connsiteX0" fmla="*/ 20 w 10000"/>
              <a:gd name="connsiteY0" fmla="*/ 10000 h 10000"/>
              <a:gd name="connsiteX1" fmla="*/ 20 w 10000"/>
              <a:gd name="connsiteY1" fmla="*/ 9942 h 10000"/>
              <a:gd name="connsiteX2" fmla="*/ 68 w 10000"/>
              <a:gd name="connsiteY2" fmla="*/ 9884 h 10000"/>
              <a:gd name="connsiteX3" fmla="*/ 177 w 10000"/>
              <a:gd name="connsiteY3" fmla="*/ 9629 h 10000"/>
              <a:gd name="connsiteX4" fmla="*/ 645 w 10000"/>
              <a:gd name="connsiteY4" fmla="*/ 9146 h 10000"/>
              <a:gd name="connsiteX5" fmla="*/ 934 w 10000"/>
              <a:gd name="connsiteY5" fmla="*/ 8722 h 10000"/>
              <a:gd name="connsiteX6" fmla="*/ 1267 w 10000"/>
              <a:gd name="connsiteY6" fmla="*/ 8299 h 10000"/>
              <a:gd name="connsiteX7" fmla="*/ 1487 w 10000"/>
              <a:gd name="connsiteY7" fmla="*/ 8067 h 10000"/>
              <a:gd name="connsiteX8" fmla="*/ 1689 w 10000"/>
              <a:gd name="connsiteY8" fmla="*/ 7927 h 10000"/>
              <a:gd name="connsiteX9" fmla="*/ 1865 w 10000"/>
              <a:gd name="connsiteY9" fmla="*/ 7730 h 10000"/>
              <a:gd name="connsiteX10" fmla="*/ 2066 w 10000"/>
              <a:gd name="connsiteY10" fmla="*/ 7643 h 10000"/>
              <a:gd name="connsiteX11" fmla="*/ 2245 w 10000"/>
              <a:gd name="connsiteY11" fmla="*/ 7386 h 10000"/>
              <a:gd name="connsiteX12" fmla="*/ 2378 w 10000"/>
              <a:gd name="connsiteY12" fmla="*/ 7160 h 10000"/>
              <a:gd name="connsiteX13" fmla="*/ 2667 w 10000"/>
              <a:gd name="connsiteY13" fmla="*/ 7044 h 10000"/>
              <a:gd name="connsiteX14" fmla="*/ 2911 w 10000"/>
              <a:gd name="connsiteY14" fmla="*/ 6789 h 10000"/>
              <a:gd name="connsiteX15" fmla="*/ 3223 w 10000"/>
              <a:gd name="connsiteY15" fmla="*/ 6533 h 10000"/>
              <a:gd name="connsiteX16" fmla="*/ 3488 w 10000"/>
              <a:gd name="connsiteY16" fmla="*/ 6336 h 10000"/>
              <a:gd name="connsiteX17" fmla="*/ 3777 w 10000"/>
              <a:gd name="connsiteY17" fmla="*/ 5994 h 10000"/>
              <a:gd name="connsiteX18" fmla="*/ 4021 w 10000"/>
              <a:gd name="connsiteY18" fmla="*/ 5766 h 10000"/>
              <a:gd name="connsiteX19" fmla="*/ 4378 w 10000"/>
              <a:gd name="connsiteY19" fmla="*/ 5372 h 10000"/>
              <a:gd name="connsiteX20" fmla="*/ 4667 w 10000"/>
              <a:gd name="connsiteY20" fmla="*/ 5145 h 10000"/>
              <a:gd name="connsiteX21" fmla="*/ 4976 w 10000"/>
              <a:gd name="connsiteY21" fmla="*/ 4890 h 10000"/>
              <a:gd name="connsiteX22" fmla="*/ 5377 w 10000"/>
              <a:gd name="connsiteY22" fmla="*/ 4605 h 10000"/>
              <a:gd name="connsiteX23" fmla="*/ 5734 w 10000"/>
              <a:gd name="connsiteY23" fmla="*/ 4234 h 10000"/>
              <a:gd name="connsiteX24" fmla="*/ 5999 w 10000"/>
              <a:gd name="connsiteY24" fmla="*/ 4146 h 10000"/>
              <a:gd name="connsiteX25" fmla="*/ 6355 w 10000"/>
              <a:gd name="connsiteY25" fmla="*/ 3949 h 10000"/>
              <a:gd name="connsiteX26" fmla="*/ 10000 w 10000"/>
              <a:gd name="connsiteY26" fmla="*/ 0 h 10000"/>
              <a:gd name="connsiteX27" fmla="*/ 9823 w 10000"/>
              <a:gd name="connsiteY27" fmla="*/ 145 h 10000"/>
              <a:gd name="connsiteX28" fmla="*/ 9643 w 10000"/>
              <a:gd name="connsiteY28" fmla="*/ 174 h 10000"/>
              <a:gd name="connsiteX29" fmla="*/ 9422 w 10000"/>
              <a:gd name="connsiteY29" fmla="*/ 400 h 10000"/>
              <a:gd name="connsiteX30" fmla="*/ 9310 w 10000"/>
              <a:gd name="connsiteY30" fmla="*/ 540 h 10000"/>
              <a:gd name="connsiteX31" fmla="*/ 9066 w 10000"/>
              <a:gd name="connsiteY31" fmla="*/ 795 h 10000"/>
              <a:gd name="connsiteX32" fmla="*/ 8777 w 10000"/>
              <a:gd name="connsiteY32" fmla="*/ 1022 h 10000"/>
              <a:gd name="connsiteX33" fmla="*/ 8533 w 10000"/>
              <a:gd name="connsiteY33" fmla="*/ 1110 h 10000"/>
              <a:gd name="connsiteX34" fmla="*/ 8331 w 10000"/>
              <a:gd name="connsiteY34" fmla="*/ 1255 h 10000"/>
              <a:gd name="connsiteX35" fmla="*/ 8111 w 10000"/>
              <a:gd name="connsiteY35" fmla="*/ 1510 h 10000"/>
              <a:gd name="connsiteX36" fmla="*/ 7887 w 10000"/>
              <a:gd name="connsiteY36" fmla="*/ 1789 h 10000"/>
              <a:gd name="connsiteX37" fmla="*/ 7690 w 10000"/>
              <a:gd name="connsiteY37" fmla="*/ 2073 h 10000"/>
              <a:gd name="connsiteX38" fmla="*/ 7421 w 10000"/>
              <a:gd name="connsiteY38" fmla="*/ 2299 h 10000"/>
              <a:gd name="connsiteX39" fmla="*/ 7221 w 10000"/>
              <a:gd name="connsiteY39" fmla="*/ 2444 h 10000"/>
              <a:gd name="connsiteX40" fmla="*/ 7021 w 10000"/>
              <a:gd name="connsiteY40" fmla="*/ 2643 h 10000"/>
              <a:gd name="connsiteX41" fmla="*/ 6712 w 10000"/>
              <a:gd name="connsiteY41" fmla="*/ 2759 h 10000"/>
              <a:gd name="connsiteX42" fmla="*/ 6443 w 10000"/>
              <a:gd name="connsiteY42" fmla="*/ 2927 h 10000"/>
              <a:gd name="connsiteX43" fmla="*/ 6223 w 10000"/>
              <a:gd name="connsiteY43" fmla="*/ 3241 h 10000"/>
              <a:gd name="connsiteX44" fmla="*/ 5978 w 10000"/>
              <a:gd name="connsiteY44" fmla="*/ 3525 h 10000"/>
              <a:gd name="connsiteX45" fmla="*/ 5822 w 10000"/>
              <a:gd name="connsiteY45" fmla="*/ 3693 h 10000"/>
              <a:gd name="connsiteX46" fmla="*/ 5645 w 10000"/>
              <a:gd name="connsiteY46" fmla="*/ 3722 h 10000"/>
              <a:gd name="connsiteX47" fmla="*/ 5445 w 10000"/>
              <a:gd name="connsiteY47" fmla="*/ 3949 h 10000"/>
              <a:gd name="connsiteX48" fmla="*/ 5068 w 10000"/>
              <a:gd name="connsiteY48" fmla="*/ 4350 h 10000"/>
              <a:gd name="connsiteX49" fmla="*/ 4887 w 10000"/>
              <a:gd name="connsiteY49" fmla="*/ 4402 h 10000"/>
              <a:gd name="connsiteX50" fmla="*/ 4534 w 10000"/>
              <a:gd name="connsiteY50" fmla="*/ 4774 h 10000"/>
              <a:gd name="connsiteX51" fmla="*/ 4334 w 10000"/>
              <a:gd name="connsiteY51" fmla="*/ 4890 h 10000"/>
              <a:gd name="connsiteX52" fmla="*/ 4222 w 10000"/>
              <a:gd name="connsiteY52" fmla="*/ 5058 h 10000"/>
              <a:gd name="connsiteX53" fmla="*/ 4021 w 10000"/>
              <a:gd name="connsiteY53" fmla="*/ 5197 h 10000"/>
              <a:gd name="connsiteX54" fmla="*/ 3845 w 10000"/>
              <a:gd name="connsiteY54" fmla="*/ 5314 h 10000"/>
              <a:gd name="connsiteX55" fmla="*/ 3468 w 10000"/>
              <a:gd name="connsiteY55" fmla="*/ 5708 h 10000"/>
              <a:gd name="connsiteX56" fmla="*/ 3023 w 10000"/>
              <a:gd name="connsiteY56" fmla="*/ 6081 h 10000"/>
              <a:gd name="connsiteX57" fmla="*/ 2843 w 10000"/>
              <a:gd name="connsiteY57" fmla="*/ 6197 h 10000"/>
              <a:gd name="connsiteX58" fmla="*/ 2510 w 10000"/>
              <a:gd name="connsiteY58" fmla="*/ 6504 h 10000"/>
              <a:gd name="connsiteX59" fmla="*/ 2398 w 10000"/>
              <a:gd name="connsiteY59" fmla="*/ 6649 h 10000"/>
              <a:gd name="connsiteX60" fmla="*/ 2066 w 10000"/>
              <a:gd name="connsiteY60" fmla="*/ 7102 h 10000"/>
              <a:gd name="connsiteX61" fmla="*/ 1913 w 10000"/>
              <a:gd name="connsiteY61" fmla="*/ 7189 h 10000"/>
              <a:gd name="connsiteX62" fmla="*/ 1576 w 10000"/>
              <a:gd name="connsiteY62" fmla="*/ 7556 h 10000"/>
              <a:gd name="connsiteX63" fmla="*/ 1423 w 10000"/>
              <a:gd name="connsiteY63" fmla="*/ 7701 h 10000"/>
              <a:gd name="connsiteX64" fmla="*/ 1222 w 10000"/>
              <a:gd name="connsiteY64" fmla="*/ 7956 h 10000"/>
              <a:gd name="connsiteX65" fmla="*/ 778 w 10000"/>
              <a:gd name="connsiteY65" fmla="*/ 8525 h 10000"/>
              <a:gd name="connsiteX66" fmla="*/ 553 w 10000"/>
              <a:gd name="connsiteY66" fmla="*/ 8862 h 10000"/>
              <a:gd name="connsiteX67" fmla="*/ 333 w 10000"/>
              <a:gd name="connsiteY67" fmla="*/ 9117 h 10000"/>
              <a:gd name="connsiteX68" fmla="*/ 200 w 10000"/>
              <a:gd name="connsiteY68" fmla="*/ 9263 h 10000"/>
              <a:gd name="connsiteX69" fmla="*/ 88 w 10000"/>
              <a:gd name="connsiteY69" fmla="*/ 9489 h 10000"/>
              <a:gd name="connsiteX70" fmla="*/ 0 w 10000"/>
              <a:gd name="connsiteY70" fmla="*/ 9803 h 10000"/>
              <a:gd name="connsiteX71" fmla="*/ 20 w 10000"/>
              <a:gd name="connsiteY71" fmla="*/ 10000 h 10000"/>
              <a:gd name="connsiteX0" fmla="*/ 20 w 10000"/>
              <a:gd name="connsiteY0" fmla="*/ 10000 h 10000"/>
              <a:gd name="connsiteX1" fmla="*/ 20 w 10000"/>
              <a:gd name="connsiteY1" fmla="*/ 9942 h 10000"/>
              <a:gd name="connsiteX2" fmla="*/ 68 w 10000"/>
              <a:gd name="connsiteY2" fmla="*/ 9884 h 10000"/>
              <a:gd name="connsiteX3" fmla="*/ 177 w 10000"/>
              <a:gd name="connsiteY3" fmla="*/ 9629 h 10000"/>
              <a:gd name="connsiteX4" fmla="*/ 645 w 10000"/>
              <a:gd name="connsiteY4" fmla="*/ 9146 h 10000"/>
              <a:gd name="connsiteX5" fmla="*/ 934 w 10000"/>
              <a:gd name="connsiteY5" fmla="*/ 8722 h 10000"/>
              <a:gd name="connsiteX6" fmla="*/ 1267 w 10000"/>
              <a:gd name="connsiteY6" fmla="*/ 8299 h 10000"/>
              <a:gd name="connsiteX7" fmla="*/ 1487 w 10000"/>
              <a:gd name="connsiteY7" fmla="*/ 8067 h 10000"/>
              <a:gd name="connsiteX8" fmla="*/ 1689 w 10000"/>
              <a:gd name="connsiteY8" fmla="*/ 7927 h 10000"/>
              <a:gd name="connsiteX9" fmla="*/ 1865 w 10000"/>
              <a:gd name="connsiteY9" fmla="*/ 7730 h 10000"/>
              <a:gd name="connsiteX10" fmla="*/ 2066 w 10000"/>
              <a:gd name="connsiteY10" fmla="*/ 7643 h 10000"/>
              <a:gd name="connsiteX11" fmla="*/ 2245 w 10000"/>
              <a:gd name="connsiteY11" fmla="*/ 7386 h 10000"/>
              <a:gd name="connsiteX12" fmla="*/ 2378 w 10000"/>
              <a:gd name="connsiteY12" fmla="*/ 7160 h 10000"/>
              <a:gd name="connsiteX13" fmla="*/ 2667 w 10000"/>
              <a:gd name="connsiteY13" fmla="*/ 7044 h 10000"/>
              <a:gd name="connsiteX14" fmla="*/ 2911 w 10000"/>
              <a:gd name="connsiteY14" fmla="*/ 6789 h 10000"/>
              <a:gd name="connsiteX15" fmla="*/ 3223 w 10000"/>
              <a:gd name="connsiteY15" fmla="*/ 6533 h 10000"/>
              <a:gd name="connsiteX16" fmla="*/ 3488 w 10000"/>
              <a:gd name="connsiteY16" fmla="*/ 6336 h 10000"/>
              <a:gd name="connsiteX17" fmla="*/ 3777 w 10000"/>
              <a:gd name="connsiteY17" fmla="*/ 5994 h 10000"/>
              <a:gd name="connsiteX18" fmla="*/ 4021 w 10000"/>
              <a:gd name="connsiteY18" fmla="*/ 5766 h 10000"/>
              <a:gd name="connsiteX19" fmla="*/ 4378 w 10000"/>
              <a:gd name="connsiteY19" fmla="*/ 5372 h 10000"/>
              <a:gd name="connsiteX20" fmla="*/ 4667 w 10000"/>
              <a:gd name="connsiteY20" fmla="*/ 5145 h 10000"/>
              <a:gd name="connsiteX21" fmla="*/ 4976 w 10000"/>
              <a:gd name="connsiteY21" fmla="*/ 4890 h 10000"/>
              <a:gd name="connsiteX22" fmla="*/ 5377 w 10000"/>
              <a:gd name="connsiteY22" fmla="*/ 4605 h 10000"/>
              <a:gd name="connsiteX23" fmla="*/ 5734 w 10000"/>
              <a:gd name="connsiteY23" fmla="*/ 4234 h 10000"/>
              <a:gd name="connsiteX24" fmla="*/ 5999 w 10000"/>
              <a:gd name="connsiteY24" fmla="*/ 4146 h 10000"/>
              <a:gd name="connsiteX25" fmla="*/ 10000 w 10000"/>
              <a:gd name="connsiteY25" fmla="*/ 0 h 10000"/>
              <a:gd name="connsiteX26" fmla="*/ 9823 w 10000"/>
              <a:gd name="connsiteY26" fmla="*/ 145 h 10000"/>
              <a:gd name="connsiteX27" fmla="*/ 9643 w 10000"/>
              <a:gd name="connsiteY27" fmla="*/ 174 h 10000"/>
              <a:gd name="connsiteX28" fmla="*/ 9422 w 10000"/>
              <a:gd name="connsiteY28" fmla="*/ 400 h 10000"/>
              <a:gd name="connsiteX29" fmla="*/ 9310 w 10000"/>
              <a:gd name="connsiteY29" fmla="*/ 540 h 10000"/>
              <a:gd name="connsiteX30" fmla="*/ 9066 w 10000"/>
              <a:gd name="connsiteY30" fmla="*/ 795 h 10000"/>
              <a:gd name="connsiteX31" fmla="*/ 8777 w 10000"/>
              <a:gd name="connsiteY31" fmla="*/ 1022 h 10000"/>
              <a:gd name="connsiteX32" fmla="*/ 8533 w 10000"/>
              <a:gd name="connsiteY32" fmla="*/ 1110 h 10000"/>
              <a:gd name="connsiteX33" fmla="*/ 8331 w 10000"/>
              <a:gd name="connsiteY33" fmla="*/ 1255 h 10000"/>
              <a:gd name="connsiteX34" fmla="*/ 8111 w 10000"/>
              <a:gd name="connsiteY34" fmla="*/ 1510 h 10000"/>
              <a:gd name="connsiteX35" fmla="*/ 7887 w 10000"/>
              <a:gd name="connsiteY35" fmla="*/ 1789 h 10000"/>
              <a:gd name="connsiteX36" fmla="*/ 7690 w 10000"/>
              <a:gd name="connsiteY36" fmla="*/ 2073 h 10000"/>
              <a:gd name="connsiteX37" fmla="*/ 7421 w 10000"/>
              <a:gd name="connsiteY37" fmla="*/ 2299 h 10000"/>
              <a:gd name="connsiteX38" fmla="*/ 7221 w 10000"/>
              <a:gd name="connsiteY38" fmla="*/ 2444 h 10000"/>
              <a:gd name="connsiteX39" fmla="*/ 7021 w 10000"/>
              <a:gd name="connsiteY39" fmla="*/ 2643 h 10000"/>
              <a:gd name="connsiteX40" fmla="*/ 6712 w 10000"/>
              <a:gd name="connsiteY40" fmla="*/ 2759 h 10000"/>
              <a:gd name="connsiteX41" fmla="*/ 6443 w 10000"/>
              <a:gd name="connsiteY41" fmla="*/ 2927 h 10000"/>
              <a:gd name="connsiteX42" fmla="*/ 6223 w 10000"/>
              <a:gd name="connsiteY42" fmla="*/ 3241 h 10000"/>
              <a:gd name="connsiteX43" fmla="*/ 5978 w 10000"/>
              <a:gd name="connsiteY43" fmla="*/ 3525 h 10000"/>
              <a:gd name="connsiteX44" fmla="*/ 5822 w 10000"/>
              <a:gd name="connsiteY44" fmla="*/ 3693 h 10000"/>
              <a:gd name="connsiteX45" fmla="*/ 5645 w 10000"/>
              <a:gd name="connsiteY45" fmla="*/ 3722 h 10000"/>
              <a:gd name="connsiteX46" fmla="*/ 5445 w 10000"/>
              <a:gd name="connsiteY46" fmla="*/ 3949 h 10000"/>
              <a:gd name="connsiteX47" fmla="*/ 5068 w 10000"/>
              <a:gd name="connsiteY47" fmla="*/ 4350 h 10000"/>
              <a:gd name="connsiteX48" fmla="*/ 4887 w 10000"/>
              <a:gd name="connsiteY48" fmla="*/ 4402 h 10000"/>
              <a:gd name="connsiteX49" fmla="*/ 4534 w 10000"/>
              <a:gd name="connsiteY49" fmla="*/ 4774 h 10000"/>
              <a:gd name="connsiteX50" fmla="*/ 4334 w 10000"/>
              <a:gd name="connsiteY50" fmla="*/ 4890 h 10000"/>
              <a:gd name="connsiteX51" fmla="*/ 4222 w 10000"/>
              <a:gd name="connsiteY51" fmla="*/ 5058 h 10000"/>
              <a:gd name="connsiteX52" fmla="*/ 4021 w 10000"/>
              <a:gd name="connsiteY52" fmla="*/ 5197 h 10000"/>
              <a:gd name="connsiteX53" fmla="*/ 3845 w 10000"/>
              <a:gd name="connsiteY53" fmla="*/ 5314 h 10000"/>
              <a:gd name="connsiteX54" fmla="*/ 3468 w 10000"/>
              <a:gd name="connsiteY54" fmla="*/ 5708 h 10000"/>
              <a:gd name="connsiteX55" fmla="*/ 3023 w 10000"/>
              <a:gd name="connsiteY55" fmla="*/ 6081 h 10000"/>
              <a:gd name="connsiteX56" fmla="*/ 2843 w 10000"/>
              <a:gd name="connsiteY56" fmla="*/ 6197 h 10000"/>
              <a:gd name="connsiteX57" fmla="*/ 2510 w 10000"/>
              <a:gd name="connsiteY57" fmla="*/ 6504 h 10000"/>
              <a:gd name="connsiteX58" fmla="*/ 2398 w 10000"/>
              <a:gd name="connsiteY58" fmla="*/ 6649 h 10000"/>
              <a:gd name="connsiteX59" fmla="*/ 2066 w 10000"/>
              <a:gd name="connsiteY59" fmla="*/ 7102 h 10000"/>
              <a:gd name="connsiteX60" fmla="*/ 1913 w 10000"/>
              <a:gd name="connsiteY60" fmla="*/ 7189 h 10000"/>
              <a:gd name="connsiteX61" fmla="*/ 1576 w 10000"/>
              <a:gd name="connsiteY61" fmla="*/ 7556 h 10000"/>
              <a:gd name="connsiteX62" fmla="*/ 1423 w 10000"/>
              <a:gd name="connsiteY62" fmla="*/ 7701 h 10000"/>
              <a:gd name="connsiteX63" fmla="*/ 1222 w 10000"/>
              <a:gd name="connsiteY63" fmla="*/ 7956 h 10000"/>
              <a:gd name="connsiteX64" fmla="*/ 778 w 10000"/>
              <a:gd name="connsiteY64" fmla="*/ 8525 h 10000"/>
              <a:gd name="connsiteX65" fmla="*/ 553 w 10000"/>
              <a:gd name="connsiteY65" fmla="*/ 8862 h 10000"/>
              <a:gd name="connsiteX66" fmla="*/ 333 w 10000"/>
              <a:gd name="connsiteY66" fmla="*/ 9117 h 10000"/>
              <a:gd name="connsiteX67" fmla="*/ 200 w 10000"/>
              <a:gd name="connsiteY67" fmla="*/ 9263 h 10000"/>
              <a:gd name="connsiteX68" fmla="*/ 88 w 10000"/>
              <a:gd name="connsiteY68" fmla="*/ 9489 h 10000"/>
              <a:gd name="connsiteX69" fmla="*/ 0 w 10000"/>
              <a:gd name="connsiteY69" fmla="*/ 9803 h 10000"/>
              <a:gd name="connsiteX70" fmla="*/ 20 w 10000"/>
              <a:gd name="connsiteY70" fmla="*/ 10000 h 10000"/>
              <a:gd name="connsiteX0" fmla="*/ 20 w 10000"/>
              <a:gd name="connsiteY0" fmla="*/ 10000 h 10000"/>
              <a:gd name="connsiteX1" fmla="*/ 20 w 10000"/>
              <a:gd name="connsiteY1" fmla="*/ 9942 h 10000"/>
              <a:gd name="connsiteX2" fmla="*/ 68 w 10000"/>
              <a:gd name="connsiteY2" fmla="*/ 9884 h 10000"/>
              <a:gd name="connsiteX3" fmla="*/ 177 w 10000"/>
              <a:gd name="connsiteY3" fmla="*/ 9629 h 10000"/>
              <a:gd name="connsiteX4" fmla="*/ 645 w 10000"/>
              <a:gd name="connsiteY4" fmla="*/ 9146 h 10000"/>
              <a:gd name="connsiteX5" fmla="*/ 934 w 10000"/>
              <a:gd name="connsiteY5" fmla="*/ 8722 h 10000"/>
              <a:gd name="connsiteX6" fmla="*/ 1267 w 10000"/>
              <a:gd name="connsiteY6" fmla="*/ 8299 h 10000"/>
              <a:gd name="connsiteX7" fmla="*/ 1487 w 10000"/>
              <a:gd name="connsiteY7" fmla="*/ 8067 h 10000"/>
              <a:gd name="connsiteX8" fmla="*/ 1689 w 10000"/>
              <a:gd name="connsiteY8" fmla="*/ 7927 h 10000"/>
              <a:gd name="connsiteX9" fmla="*/ 1865 w 10000"/>
              <a:gd name="connsiteY9" fmla="*/ 7730 h 10000"/>
              <a:gd name="connsiteX10" fmla="*/ 2066 w 10000"/>
              <a:gd name="connsiteY10" fmla="*/ 7643 h 10000"/>
              <a:gd name="connsiteX11" fmla="*/ 2245 w 10000"/>
              <a:gd name="connsiteY11" fmla="*/ 7386 h 10000"/>
              <a:gd name="connsiteX12" fmla="*/ 2378 w 10000"/>
              <a:gd name="connsiteY12" fmla="*/ 7160 h 10000"/>
              <a:gd name="connsiteX13" fmla="*/ 2667 w 10000"/>
              <a:gd name="connsiteY13" fmla="*/ 7044 h 10000"/>
              <a:gd name="connsiteX14" fmla="*/ 2911 w 10000"/>
              <a:gd name="connsiteY14" fmla="*/ 6789 h 10000"/>
              <a:gd name="connsiteX15" fmla="*/ 3223 w 10000"/>
              <a:gd name="connsiteY15" fmla="*/ 6533 h 10000"/>
              <a:gd name="connsiteX16" fmla="*/ 3488 w 10000"/>
              <a:gd name="connsiteY16" fmla="*/ 6336 h 10000"/>
              <a:gd name="connsiteX17" fmla="*/ 3777 w 10000"/>
              <a:gd name="connsiteY17" fmla="*/ 5994 h 10000"/>
              <a:gd name="connsiteX18" fmla="*/ 4021 w 10000"/>
              <a:gd name="connsiteY18" fmla="*/ 5766 h 10000"/>
              <a:gd name="connsiteX19" fmla="*/ 4378 w 10000"/>
              <a:gd name="connsiteY19" fmla="*/ 5372 h 10000"/>
              <a:gd name="connsiteX20" fmla="*/ 4667 w 10000"/>
              <a:gd name="connsiteY20" fmla="*/ 5145 h 10000"/>
              <a:gd name="connsiteX21" fmla="*/ 4976 w 10000"/>
              <a:gd name="connsiteY21" fmla="*/ 4890 h 10000"/>
              <a:gd name="connsiteX22" fmla="*/ 5377 w 10000"/>
              <a:gd name="connsiteY22" fmla="*/ 4605 h 10000"/>
              <a:gd name="connsiteX23" fmla="*/ 5734 w 10000"/>
              <a:gd name="connsiteY23" fmla="*/ 4234 h 10000"/>
              <a:gd name="connsiteX24" fmla="*/ 10000 w 10000"/>
              <a:gd name="connsiteY24" fmla="*/ 0 h 10000"/>
              <a:gd name="connsiteX25" fmla="*/ 9823 w 10000"/>
              <a:gd name="connsiteY25" fmla="*/ 145 h 10000"/>
              <a:gd name="connsiteX26" fmla="*/ 9643 w 10000"/>
              <a:gd name="connsiteY26" fmla="*/ 174 h 10000"/>
              <a:gd name="connsiteX27" fmla="*/ 9422 w 10000"/>
              <a:gd name="connsiteY27" fmla="*/ 400 h 10000"/>
              <a:gd name="connsiteX28" fmla="*/ 9310 w 10000"/>
              <a:gd name="connsiteY28" fmla="*/ 540 h 10000"/>
              <a:gd name="connsiteX29" fmla="*/ 9066 w 10000"/>
              <a:gd name="connsiteY29" fmla="*/ 795 h 10000"/>
              <a:gd name="connsiteX30" fmla="*/ 8777 w 10000"/>
              <a:gd name="connsiteY30" fmla="*/ 1022 h 10000"/>
              <a:gd name="connsiteX31" fmla="*/ 8533 w 10000"/>
              <a:gd name="connsiteY31" fmla="*/ 1110 h 10000"/>
              <a:gd name="connsiteX32" fmla="*/ 8331 w 10000"/>
              <a:gd name="connsiteY32" fmla="*/ 1255 h 10000"/>
              <a:gd name="connsiteX33" fmla="*/ 8111 w 10000"/>
              <a:gd name="connsiteY33" fmla="*/ 1510 h 10000"/>
              <a:gd name="connsiteX34" fmla="*/ 7887 w 10000"/>
              <a:gd name="connsiteY34" fmla="*/ 1789 h 10000"/>
              <a:gd name="connsiteX35" fmla="*/ 7690 w 10000"/>
              <a:gd name="connsiteY35" fmla="*/ 2073 h 10000"/>
              <a:gd name="connsiteX36" fmla="*/ 7421 w 10000"/>
              <a:gd name="connsiteY36" fmla="*/ 2299 h 10000"/>
              <a:gd name="connsiteX37" fmla="*/ 7221 w 10000"/>
              <a:gd name="connsiteY37" fmla="*/ 2444 h 10000"/>
              <a:gd name="connsiteX38" fmla="*/ 7021 w 10000"/>
              <a:gd name="connsiteY38" fmla="*/ 2643 h 10000"/>
              <a:gd name="connsiteX39" fmla="*/ 6712 w 10000"/>
              <a:gd name="connsiteY39" fmla="*/ 2759 h 10000"/>
              <a:gd name="connsiteX40" fmla="*/ 6443 w 10000"/>
              <a:gd name="connsiteY40" fmla="*/ 2927 h 10000"/>
              <a:gd name="connsiteX41" fmla="*/ 6223 w 10000"/>
              <a:gd name="connsiteY41" fmla="*/ 3241 h 10000"/>
              <a:gd name="connsiteX42" fmla="*/ 5978 w 10000"/>
              <a:gd name="connsiteY42" fmla="*/ 3525 h 10000"/>
              <a:gd name="connsiteX43" fmla="*/ 5822 w 10000"/>
              <a:gd name="connsiteY43" fmla="*/ 3693 h 10000"/>
              <a:gd name="connsiteX44" fmla="*/ 5645 w 10000"/>
              <a:gd name="connsiteY44" fmla="*/ 3722 h 10000"/>
              <a:gd name="connsiteX45" fmla="*/ 5445 w 10000"/>
              <a:gd name="connsiteY45" fmla="*/ 3949 h 10000"/>
              <a:gd name="connsiteX46" fmla="*/ 5068 w 10000"/>
              <a:gd name="connsiteY46" fmla="*/ 4350 h 10000"/>
              <a:gd name="connsiteX47" fmla="*/ 4887 w 10000"/>
              <a:gd name="connsiteY47" fmla="*/ 4402 h 10000"/>
              <a:gd name="connsiteX48" fmla="*/ 4534 w 10000"/>
              <a:gd name="connsiteY48" fmla="*/ 4774 h 10000"/>
              <a:gd name="connsiteX49" fmla="*/ 4334 w 10000"/>
              <a:gd name="connsiteY49" fmla="*/ 4890 h 10000"/>
              <a:gd name="connsiteX50" fmla="*/ 4222 w 10000"/>
              <a:gd name="connsiteY50" fmla="*/ 5058 h 10000"/>
              <a:gd name="connsiteX51" fmla="*/ 4021 w 10000"/>
              <a:gd name="connsiteY51" fmla="*/ 5197 h 10000"/>
              <a:gd name="connsiteX52" fmla="*/ 3845 w 10000"/>
              <a:gd name="connsiteY52" fmla="*/ 5314 h 10000"/>
              <a:gd name="connsiteX53" fmla="*/ 3468 w 10000"/>
              <a:gd name="connsiteY53" fmla="*/ 5708 h 10000"/>
              <a:gd name="connsiteX54" fmla="*/ 3023 w 10000"/>
              <a:gd name="connsiteY54" fmla="*/ 6081 h 10000"/>
              <a:gd name="connsiteX55" fmla="*/ 2843 w 10000"/>
              <a:gd name="connsiteY55" fmla="*/ 6197 h 10000"/>
              <a:gd name="connsiteX56" fmla="*/ 2510 w 10000"/>
              <a:gd name="connsiteY56" fmla="*/ 6504 h 10000"/>
              <a:gd name="connsiteX57" fmla="*/ 2398 w 10000"/>
              <a:gd name="connsiteY57" fmla="*/ 6649 h 10000"/>
              <a:gd name="connsiteX58" fmla="*/ 2066 w 10000"/>
              <a:gd name="connsiteY58" fmla="*/ 7102 h 10000"/>
              <a:gd name="connsiteX59" fmla="*/ 1913 w 10000"/>
              <a:gd name="connsiteY59" fmla="*/ 7189 h 10000"/>
              <a:gd name="connsiteX60" fmla="*/ 1576 w 10000"/>
              <a:gd name="connsiteY60" fmla="*/ 7556 h 10000"/>
              <a:gd name="connsiteX61" fmla="*/ 1423 w 10000"/>
              <a:gd name="connsiteY61" fmla="*/ 7701 h 10000"/>
              <a:gd name="connsiteX62" fmla="*/ 1222 w 10000"/>
              <a:gd name="connsiteY62" fmla="*/ 7956 h 10000"/>
              <a:gd name="connsiteX63" fmla="*/ 778 w 10000"/>
              <a:gd name="connsiteY63" fmla="*/ 8525 h 10000"/>
              <a:gd name="connsiteX64" fmla="*/ 553 w 10000"/>
              <a:gd name="connsiteY64" fmla="*/ 8862 h 10000"/>
              <a:gd name="connsiteX65" fmla="*/ 333 w 10000"/>
              <a:gd name="connsiteY65" fmla="*/ 9117 h 10000"/>
              <a:gd name="connsiteX66" fmla="*/ 200 w 10000"/>
              <a:gd name="connsiteY66" fmla="*/ 9263 h 10000"/>
              <a:gd name="connsiteX67" fmla="*/ 88 w 10000"/>
              <a:gd name="connsiteY67" fmla="*/ 9489 h 10000"/>
              <a:gd name="connsiteX68" fmla="*/ 0 w 10000"/>
              <a:gd name="connsiteY68" fmla="*/ 9803 h 10000"/>
              <a:gd name="connsiteX69" fmla="*/ 20 w 10000"/>
              <a:gd name="connsiteY69" fmla="*/ 10000 h 10000"/>
              <a:gd name="connsiteX0" fmla="*/ 20 w 10000"/>
              <a:gd name="connsiteY0" fmla="*/ 10000 h 10000"/>
              <a:gd name="connsiteX1" fmla="*/ 20 w 10000"/>
              <a:gd name="connsiteY1" fmla="*/ 9942 h 10000"/>
              <a:gd name="connsiteX2" fmla="*/ 68 w 10000"/>
              <a:gd name="connsiteY2" fmla="*/ 9884 h 10000"/>
              <a:gd name="connsiteX3" fmla="*/ 177 w 10000"/>
              <a:gd name="connsiteY3" fmla="*/ 9629 h 10000"/>
              <a:gd name="connsiteX4" fmla="*/ 645 w 10000"/>
              <a:gd name="connsiteY4" fmla="*/ 9146 h 10000"/>
              <a:gd name="connsiteX5" fmla="*/ 934 w 10000"/>
              <a:gd name="connsiteY5" fmla="*/ 8722 h 10000"/>
              <a:gd name="connsiteX6" fmla="*/ 1267 w 10000"/>
              <a:gd name="connsiteY6" fmla="*/ 8299 h 10000"/>
              <a:gd name="connsiteX7" fmla="*/ 1487 w 10000"/>
              <a:gd name="connsiteY7" fmla="*/ 8067 h 10000"/>
              <a:gd name="connsiteX8" fmla="*/ 1689 w 10000"/>
              <a:gd name="connsiteY8" fmla="*/ 7927 h 10000"/>
              <a:gd name="connsiteX9" fmla="*/ 1865 w 10000"/>
              <a:gd name="connsiteY9" fmla="*/ 7730 h 10000"/>
              <a:gd name="connsiteX10" fmla="*/ 2066 w 10000"/>
              <a:gd name="connsiteY10" fmla="*/ 7643 h 10000"/>
              <a:gd name="connsiteX11" fmla="*/ 2245 w 10000"/>
              <a:gd name="connsiteY11" fmla="*/ 7386 h 10000"/>
              <a:gd name="connsiteX12" fmla="*/ 2378 w 10000"/>
              <a:gd name="connsiteY12" fmla="*/ 7160 h 10000"/>
              <a:gd name="connsiteX13" fmla="*/ 2667 w 10000"/>
              <a:gd name="connsiteY13" fmla="*/ 7044 h 10000"/>
              <a:gd name="connsiteX14" fmla="*/ 2911 w 10000"/>
              <a:gd name="connsiteY14" fmla="*/ 6789 h 10000"/>
              <a:gd name="connsiteX15" fmla="*/ 3223 w 10000"/>
              <a:gd name="connsiteY15" fmla="*/ 6533 h 10000"/>
              <a:gd name="connsiteX16" fmla="*/ 3488 w 10000"/>
              <a:gd name="connsiteY16" fmla="*/ 6336 h 10000"/>
              <a:gd name="connsiteX17" fmla="*/ 3777 w 10000"/>
              <a:gd name="connsiteY17" fmla="*/ 5994 h 10000"/>
              <a:gd name="connsiteX18" fmla="*/ 4021 w 10000"/>
              <a:gd name="connsiteY18" fmla="*/ 5766 h 10000"/>
              <a:gd name="connsiteX19" fmla="*/ 4378 w 10000"/>
              <a:gd name="connsiteY19" fmla="*/ 5372 h 10000"/>
              <a:gd name="connsiteX20" fmla="*/ 4667 w 10000"/>
              <a:gd name="connsiteY20" fmla="*/ 5145 h 10000"/>
              <a:gd name="connsiteX21" fmla="*/ 4976 w 10000"/>
              <a:gd name="connsiteY21" fmla="*/ 4890 h 10000"/>
              <a:gd name="connsiteX22" fmla="*/ 5377 w 10000"/>
              <a:gd name="connsiteY22" fmla="*/ 4605 h 10000"/>
              <a:gd name="connsiteX23" fmla="*/ 10000 w 10000"/>
              <a:gd name="connsiteY23" fmla="*/ 0 h 10000"/>
              <a:gd name="connsiteX24" fmla="*/ 9823 w 10000"/>
              <a:gd name="connsiteY24" fmla="*/ 145 h 10000"/>
              <a:gd name="connsiteX25" fmla="*/ 9643 w 10000"/>
              <a:gd name="connsiteY25" fmla="*/ 174 h 10000"/>
              <a:gd name="connsiteX26" fmla="*/ 9422 w 10000"/>
              <a:gd name="connsiteY26" fmla="*/ 400 h 10000"/>
              <a:gd name="connsiteX27" fmla="*/ 9310 w 10000"/>
              <a:gd name="connsiteY27" fmla="*/ 540 h 10000"/>
              <a:gd name="connsiteX28" fmla="*/ 9066 w 10000"/>
              <a:gd name="connsiteY28" fmla="*/ 795 h 10000"/>
              <a:gd name="connsiteX29" fmla="*/ 8777 w 10000"/>
              <a:gd name="connsiteY29" fmla="*/ 1022 h 10000"/>
              <a:gd name="connsiteX30" fmla="*/ 8533 w 10000"/>
              <a:gd name="connsiteY30" fmla="*/ 1110 h 10000"/>
              <a:gd name="connsiteX31" fmla="*/ 8331 w 10000"/>
              <a:gd name="connsiteY31" fmla="*/ 1255 h 10000"/>
              <a:gd name="connsiteX32" fmla="*/ 8111 w 10000"/>
              <a:gd name="connsiteY32" fmla="*/ 1510 h 10000"/>
              <a:gd name="connsiteX33" fmla="*/ 7887 w 10000"/>
              <a:gd name="connsiteY33" fmla="*/ 1789 h 10000"/>
              <a:gd name="connsiteX34" fmla="*/ 7690 w 10000"/>
              <a:gd name="connsiteY34" fmla="*/ 2073 h 10000"/>
              <a:gd name="connsiteX35" fmla="*/ 7421 w 10000"/>
              <a:gd name="connsiteY35" fmla="*/ 2299 h 10000"/>
              <a:gd name="connsiteX36" fmla="*/ 7221 w 10000"/>
              <a:gd name="connsiteY36" fmla="*/ 2444 h 10000"/>
              <a:gd name="connsiteX37" fmla="*/ 7021 w 10000"/>
              <a:gd name="connsiteY37" fmla="*/ 2643 h 10000"/>
              <a:gd name="connsiteX38" fmla="*/ 6712 w 10000"/>
              <a:gd name="connsiteY38" fmla="*/ 2759 h 10000"/>
              <a:gd name="connsiteX39" fmla="*/ 6443 w 10000"/>
              <a:gd name="connsiteY39" fmla="*/ 2927 h 10000"/>
              <a:gd name="connsiteX40" fmla="*/ 6223 w 10000"/>
              <a:gd name="connsiteY40" fmla="*/ 3241 h 10000"/>
              <a:gd name="connsiteX41" fmla="*/ 5978 w 10000"/>
              <a:gd name="connsiteY41" fmla="*/ 3525 h 10000"/>
              <a:gd name="connsiteX42" fmla="*/ 5822 w 10000"/>
              <a:gd name="connsiteY42" fmla="*/ 3693 h 10000"/>
              <a:gd name="connsiteX43" fmla="*/ 5645 w 10000"/>
              <a:gd name="connsiteY43" fmla="*/ 3722 h 10000"/>
              <a:gd name="connsiteX44" fmla="*/ 5445 w 10000"/>
              <a:gd name="connsiteY44" fmla="*/ 3949 h 10000"/>
              <a:gd name="connsiteX45" fmla="*/ 5068 w 10000"/>
              <a:gd name="connsiteY45" fmla="*/ 4350 h 10000"/>
              <a:gd name="connsiteX46" fmla="*/ 4887 w 10000"/>
              <a:gd name="connsiteY46" fmla="*/ 4402 h 10000"/>
              <a:gd name="connsiteX47" fmla="*/ 4534 w 10000"/>
              <a:gd name="connsiteY47" fmla="*/ 4774 h 10000"/>
              <a:gd name="connsiteX48" fmla="*/ 4334 w 10000"/>
              <a:gd name="connsiteY48" fmla="*/ 4890 h 10000"/>
              <a:gd name="connsiteX49" fmla="*/ 4222 w 10000"/>
              <a:gd name="connsiteY49" fmla="*/ 5058 h 10000"/>
              <a:gd name="connsiteX50" fmla="*/ 4021 w 10000"/>
              <a:gd name="connsiteY50" fmla="*/ 5197 h 10000"/>
              <a:gd name="connsiteX51" fmla="*/ 3845 w 10000"/>
              <a:gd name="connsiteY51" fmla="*/ 5314 h 10000"/>
              <a:gd name="connsiteX52" fmla="*/ 3468 w 10000"/>
              <a:gd name="connsiteY52" fmla="*/ 5708 h 10000"/>
              <a:gd name="connsiteX53" fmla="*/ 3023 w 10000"/>
              <a:gd name="connsiteY53" fmla="*/ 6081 h 10000"/>
              <a:gd name="connsiteX54" fmla="*/ 2843 w 10000"/>
              <a:gd name="connsiteY54" fmla="*/ 6197 h 10000"/>
              <a:gd name="connsiteX55" fmla="*/ 2510 w 10000"/>
              <a:gd name="connsiteY55" fmla="*/ 6504 h 10000"/>
              <a:gd name="connsiteX56" fmla="*/ 2398 w 10000"/>
              <a:gd name="connsiteY56" fmla="*/ 6649 h 10000"/>
              <a:gd name="connsiteX57" fmla="*/ 2066 w 10000"/>
              <a:gd name="connsiteY57" fmla="*/ 7102 h 10000"/>
              <a:gd name="connsiteX58" fmla="*/ 1913 w 10000"/>
              <a:gd name="connsiteY58" fmla="*/ 7189 h 10000"/>
              <a:gd name="connsiteX59" fmla="*/ 1576 w 10000"/>
              <a:gd name="connsiteY59" fmla="*/ 7556 h 10000"/>
              <a:gd name="connsiteX60" fmla="*/ 1423 w 10000"/>
              <a:gd name="connsiteY60" fmla="*/ 7701 h 10000"/>
              <a:gd name="connsiteX61" fmla="*/ 1222 w 10000"/>
              <a:gd name="connsiteY61" fmla="*/ 7956 h 10000"/>
              <a:gd name="connsiteX62" fmla="*/ 778 w 10000"/>
              <a:gd name="connsiteY62" fmla="*/ 8525 h 10000"/>
              <a:gd name="connsiteX63" fmla="*/ 553 w 10000"/>
              <a:gd name="connsiteY63" fmla="*/ 8862 h 10000"/>
              <a:gd name="connsiteX64" fmla="*/ 333 w 10000"/>
              <a:gd name="connsiteY64" fmla="*/ 9117 h 10000"/>
              <a:gd name="connsiteX65" fmla="*/ 200 w 10000"/>
              <a:gd name="connsiteY65" fmla="*/ 9263 h 10000"/>
              <a:gd name="connsiteX66" fmla="*/ 88 w 10000"/>
              <a:gd name="connsiteY66" fmla="*/ 9489 h 10000"/>
              <a:gd name="connsiteX67" fmla="*/ 0 w 10000"/>
              <a:gd name="connsiteY67" fmla="*/ 9803 h 10000"/>
              <a:gd name="connsiteX68" fmla="*/ 20 w 10000"/>
              <a:gd name="connsiteY68" fmla="*/ 10000 h 10000"/>
              <a:gd name="connsiteX0" fmla="*/ 20 w 10000"/>
              <a:gd name="connsiteY0" fmla="*/ 10000 h 10000"/>
              <a:gd name="connsiteX1" fmla="*/ 20 w 10000"/>
              <a:gd name="connsiteY1" fmla="*/ 9942 h 10000"/>
              <a:gd name="connsiteX2" fmla="*/ 68 w 10000"/>
              <a:gd name="connsiteY2" fmla="*/ 9884 h 10000"/>
              <a:gd name="connsiteX3" fmla="*/ 177 w 10000"/>
              <a:gd name="connsiteY3" fmla="*/ 9629 h 10000"/>
              <a:gd name="connsiteX4" fmla="*/ 645 w 10000"/>
              <a:gd name="connsiteY4" fmla="*/ 9146 h 10000"/>
              <a:gd name="connsiteX5" fmla="*/ 934 w 10000"/>
              <a:gd name="connsiteY5" fmla="*/ 8722 h 10000"/>
              <a:gd name="connsiteX6" fmla="*/ 1267 w 10000"/>
              <a:gd name="connsiteY6" fmla="*/ 8299 h 10000"/>
              <a:gd name="connsiteX7" fmla="*/ 1487 w 10000"/>
              <a:gd name="connsiteY7" fmla="*/ 8067 h 10000"/>
              <a:gd name="connsiteX8" fmla="*/ 1689 w 10000"/>
              <a:gd name="connsiteY8" fmla="*/ 7927 h 10000"/>
              <a:gd name="connsiteX9" fmla="*/ 1865 w 10000"/>
              <a:gd name="connsiteY9" fmla="*/ 7730 h 10000"/>
              <a:gd name="connsiteX10" fmla="*/ 2066 w 10000"/>
              <a:gd name="connsiteY10" fmla="*/ 7643 h 10000"/>
              <a:gd name="connsiteX11" fmla="*/ 2245 w 10000"/>
              <a:gd name="connsiteY11" fmla="*/ 7386 h 10000"/>
              <a:gd name="connsiteX12" fmla="*/ 2378 w 10000"/>
              <a:gd name="connsiteY12" fmla="*/ 7160 h 10000"/>
              <a:gd name="connsiteX13" fmla="*/ 2667 w 10000"/>
              <a:gd name="connsiteY13" fmla="*/ 7044 h 10000"/>
              <a:gd name="connsiteX14" fmla="*/ 2911 w 10000"/>
              <a:gd name="connsiteY14" fmla="*/ 6789 h 10000"/>
              <a:gd name="connsiteX15" fmla="*/ 3223 w 10000"/>
              <a:gd name="connsiteY15" fmla="*/ 6533 h 10000"/>
              <a:gd name="connsiteX16" fmla="*/ 3488 w 10000"/>
              <a:gd name="connsiteY16" fmla="*/ 6336 h 10000"/>
              <a:gd name="connsiteX17" fmla="*/ 3777 w 10000"/>
              <a:gd name="connsiteY17" fmla="*/ 5994 h 10000"/>
              <a:gd name="connsiteX18" fmla="*/ 4021 w 10000"/>
              <a:gd name="connsiteY18" fmla="*/ 5766 h 10000"/>
              <a:gd name="connsiteX19" fmla="*/ 4378 w 10000"/>
              <a:gd name="connsiteY19" fmla="*/ 5372 h 10000"/>
              <a:gd name="connsiteX20" fmla="*/ 4667 w 10000"/>
              <a:gd name="connsiteY20" fmla="*/ 5145 h 10000"/>
              <a:gd name="connsiteX21" fmla="*/ 4976 w 10000"/>
              <a:gd name="connsiteY21" fmla="*/ 4890 h 10000"/>
              <a:gd name="connsiteX22" fmla="*/ 10000 w 10000"/>
              <a:gd name="connsiteY22" fmla="*/ 0 h 10000"/>
              <a:gd name="connsiteX23" fmla="*/ 9823 w 10000"/>
              <a:gd name="connsiteY23" fmla="*/ 145 h 10000"/>
              <a:gd name="connsiteX24" fmla="*/ 9643 w 10000"/>
              <a:gd name="connsiteY24" fmla="*/ 174 h 10000"/>
              <a:gd name="connsiteX25" fmla="*/ 9422 w 10000"/>
              <a:gd name="connsiteY25" fmla="*/ 400 h 10000"/>
              <a:gd name="connsiteX26" fmla="*/ 9310 w 10000"/>
              <a:gd name="connsiteY26" fmla="*/ 540 h 10000"/>
              <a:gd name="connsiteX27" fmla="*/ 9066 w 10000"/>
              <a:gd name="connsiteY27" fmla="*/ 795 h 10000"/>
              <a:gd name="connsiteX28" fmla="*/ 8777 w 10000"/>
              <a:gd name="connsiteY28" fmla="*/ 1022 h 10000"/>
              <a:gd name="connsiteX29" fmla="*/ 8533 w 10000"/>
              <a:gd name="connsiteY29" fmla="*/ 1110 h 10000"/>
              <a:gd name="connsiteX30" fmla="*/ 8331 w 10000"/>
              <a:gd name="connsiteY30" fmla="*/ 1255 h 10000"/>
              <a:gd name="connsiteX31" fmla="*/ 8111 w 10000"/>
              <a:gd name="connsiteY31" fmla="*/ 1510 h 10000"/>
              <a:gd name="connsiteX32" fmla="*/ 7887 w 10000"/>
              <a:gd name="connsiteY32" fmla="*/ 1789 h 10000"/>
              <a:gd name="connsiteX33" fmla="*/ 7690 w 10000"/>
              <a:gd name="connsiteY33" fmla="*/ 2073 h 10000"/>
              <a:gd name="connsiteX34" fmla="*/ 7421 w 10000"/>
              <a:gd name="connsiteY34" fmla="*/ 2299 h 10000"/>
              <a:gd name="connsiteX35" fmla="*/ 7221 w 10000"/>
              <a:gd name="connsiteY35" fmla="*/ 2444 h 10000"/>
              <a:gd name="connsiteX36" fmla="*/ 7021 w 10000"/>
              <a:gd name="connsiteY36" fmla="*/ 2643 h 10000"/>
              <a:gd name="connsiteX37" fmla="*/ 6712 w 10000"/>
              <a:gd name="connsiteY37" fmla="*/ 2759 h 10000"/>
              <a:gd name="connsiteX38" fmla="*/ 6443 w 10000"/>
              <a:gd name="connsiteY38" fmla="*/ 2927 h 10000"/>
              <a:gd name="connsiteX39" fmla="*/ 6223 w 10000"/>
              <a:gd name="connsiteY39" fmla="*/ 3241 h 10000"/>
              <a:gd name="connsiteX40" fmla="*/ 5978 w 10000"/>
              <a:gd name="connsiteY40" fmla="*/ 3525 h 10000"/>
              <a:gd name="connsiteX41" fmla="*/ 5822 w 10000"/>
              <a:gd name="connsiteY41" fmla="*/ 3693 h 10000"/>
              <a:gd name="connsiteX42" fmla="*/ 5645 w 10000"/>
              <a:gd name="connsiteY42" fmla="*/ 3722 h 10000"/>
              <a:gd name="connsiteX43" fmla="*/ 5445 w 10000"/>
              <a:gd name="connsiteY43" fmla="*/ 3949 h 10000"/>
              <a:gd name="connsiteX44" fmla="*/ 5068 w 10000"/>
              <a:gd name="connsiteY44" fmla="*/ 4350 h 10000"/>
              <a:gd name="connsiteX45" fmla="*/ 4887 w 10000"/>
              <a:gd name="connsiteY45" fmla="*/ 4402 h 10000"/>
              <a:gd name="connsiteX46" fmla="*/ 4534 w 10000"/>
              <a:gd name="connsiteY46" fmla="*/ 4774 h 10000"/>
              <a:gd name="connsiteX47" fmla="*/ 4334 w 10000"/>
              <a:gd name="connsiteY47" fmla="*/ 4890 h 10000"/>
              <a:gd name="connsiteX48" fmla="*/ 4222 w 10000"/>
              <a:gd name="connsiteY48" fmla="*/ 5058 h 10000"/>
              <a:gd name="connsiteX49" fmla="*/ 4021 w 10000"/>
              <a:gd name="connsiteY49" fmla="*/ 5197 h 10000"/>
              <a:gd name="connsiteX50" fmla="*/ 3845 w 10000"/>
              <a:gd name="connsiteY50" fmla="*/ 5314 h 10000"/>
              <a:gd name="connsiteX51" fmla="*/ 3468 w 10000"/>
              <a:gd name="connsiteY51" fmla="*/ 5708 h 10000"/>
              <a:gd name="connsiteX52" fmla="*/ 3023 w 10000"/>
              <a:gd name="connsiteY52" fmla="*/ 6081 h 10000"/>
              <a:gd name="connsiteX53" fmla="*/ 2843 w 10000"/>
              <a:gd name="connsiteY53" fmla="*/ 6197 h 10000"/>
              <a:gd name="connsiteX54" fmla="*/ 2510 w 10000"/>
              <a:gd name="connsiteY54" fmla="*/ 6504 h 10000"/>
              <a:gd name="connsiteX55" fmla="*/ 2398 w 10000"/>
              <a:gd name="connsiteY55" fmla="*/ 6649 h 10000"/>
              <a:gd name="connsiteX56" fmla="*/ 2066 w 10000"/>
              <a:gd name="connsiteY56" fmla="*/ 7102 h 10000"/>
              <a:gd name="connsiteX57" fmla="*/ 1913 w 10000"/>
              <a:gd name="connsiteY57" fmla="*/ 7189 h 10000"/>
              <a:gd name="connsiteX58" fmla="*/ 1576 w 10000"/>
              <a:gd name="connsiteY58" fmla="*/ 7556 h 10000"/>
              <a:gd name="connsiteX59" fmla="*/ 1423 w 10000"/>
              <a:gd name="connsiteY59" fmla="*/ 7701 h 10000"/>
              <a:gd name="connsiteX60" fmla="*/ 1222 w 10000"/>
              <a:gd name="connsiteY60" fmla="*/ 7956 h 10000"/>
              <a:gd name="connsiteX61" fmla="*/ 778 w 10000"/>
              <a:gd name="connsiteY61" fmla="*/ 8525 h 10000"/>
              <a:gd name="connsiteX62" fmla="*/ 553 w 10000"/>
              <a:gd name="connsiteY62" fmla="*/ 8862 h 10000"/>
              <a:gd name="connsiteX63" fmla="*/ 333 w 10000"/>
              <a:gd name="connsiteY63" fmla="*/ 9117 h 10000"/>
              <a:gd name="connsiteX64" fmla="*/ 200 w 10000"/>
              <a:gd name="connsiteY64" fmla="*/ 9263 h 10000"/>
              <a:gd name="connsiteX65" fmla="*/ 88 w 10000"/>
              <a:gd name="connsiteY65" fmla="*/ 9489 h 10000"/>
              <a:gd name="connsiteX66" fmla="*/ 0 w 10000"/>
              <a:gd name="connsiteY66" fmla="*/ 9803 h 10000"/>
              <a:gd name="connsiteX67" fmla="*/ 20 w 10000"/>
              <a:gd name="connsiteY67" fmla="*/ 10000 h 10000"/>
              <a:gd name="connsiteX0" fmla="*/ 20 w 10000"/>
              <a:gd name="connsiteY0" fmla="*/ 10000 h 10000"/>
              <a:gd name="connsiteX1" fmla="*/ 20 w 10000"/>
              <a:gd name="connsiteY1" fmla="*/ 9942 h 10000"/>
              <a:gd name="connsiteX2" fmla="*/ 68 w 10000"/>
              <a:gd name="connsiteY2" fmla="*/ 9884 h 10000"/>
              <a:gd name="connsiteX3" fmla="*/ 177 w 10000"/>
              <a:gd name="connsiteY3" fmla="*/ 9629 h 10000"/>
              <a:gd name="connsiteX4" fmla="*/ 645 w 10000"/>
              <a:gd name="connsiteY4" fmla="*/ 9146 h 10000"/>
              <a:gd name="connsiteX5" fmla="*/ 934 w 10000"/>
              <a:gd name="connsiteY5" fmla="*/ 8722 h 10000"/>
              <a:gd name="connsiteX6" fmla="*/ 1267 w 10000"/>
              <a:gd name="connsiteY6" fmla="*/ 8299 h 10000"/>
              <a:gd name="connsiteX7" fmla="*/ 1487 w 10000"/>
              <a:gd name="connsiteY7" fmla="*/ 8067 h 10000"/>
              <a:gd name="connsiteX8" fmla="*/ 1689 w 10000"/>
              <a:gd name="connsiteY8" fmla="*/ 7927 h 10000"/>
              <a:gd name="connsiteX9" fmla="*/ 1865 w 10000"/>
              <a:gd name="connsiteY9" fmla="*/ 7730 h 10000"/>
              <a:gd name="connsiteX10" fmla="*/ 2066 w 10000"/>
              <a:gd name="connsiteY10" fmla="*/ 7643 h 10000"/>
              <a:gd name="connsiteX11" fmla="*/ 2245 w 10000"/>
              <a:gd name="connsiteY11" fmla="*/ 7386 h 10000"/>
              <a:gd name="connsiteX12" fmla="*/ 2378 w 10000"/>
              <a:gd name="connsiteY12" fmla="*/ 7160 h 10000"/>
              <a:gd name="connsiteX13" fmla="*/ 2667 w 10000"/>
              <a:gd name="connsiteY13" fmla="*/ 7044 h 10000"/>
              <a:gd name="connsiteX14" fmla="*/ 2911 w 10000"/>
              <a:gd name="connsiteY14" fmla="*/ 6789 h 10000"/>
              <a:gd name="connsiteX15" fmla="*/ 3223 w 10000"/>
              <a:gd name="connsiteY15" fmla="*/ 6533 h 10000"/>
              <a:gd name="connsiteX16" fmla="*/ 3488 w 10000"/>
              <a:gd name="connsiteY16" fmla="*/ 6336 h 10000"/>
              <a:gd name="connsiteX17" fmla="*/ 3777 w 10000"/>
              <a:gd name="connsiteY17" fmla="*/ 5994 h 10000"/>
              <a:gd name="connsiteX18" fmla="*/ 4021 w 10000"/>
              <a:gd name="connsiteY18" fmla="*/ 5766 h 10000"/>
              <a:gd name="connsiteX19" fmla="*/ 4378 w 10000"/>
              <a:gd name="connsiteY19" fmla="*/ 5372 h 10000"/>
              <a:gd name="connsiteX20" fmla="*/ 4667 w 10000"/>
              <a:gd name="connsiteY20" fmla="*/ 5145 h 10000"/>
              <a:gd name="connsiteX21" fmla="*/ 10000 w 10000"/>
              <a:gd name="connsiteY21" fmla="*/ 0 h 10000"/>
              <a:gd name="connsiteX22" fmla="*/ 9823 w 10000"/>
              <a:gd name="connsiteY22" fmla="*/ 145 h 10000"/>
              <a:gd name="connsiteX23" fmla="*/ 9643 w 10000"/>
              <a:gd name="connsiteY23" fmla="*/ 174 h 10000"/>
              <a:gd name="connsiteX24" fmla="*/ 9422 w 10000"/>
              <a:gd name="connsiteY24" fmla="*/ 400 h 10000"/>
              <a:gd name="connsiteX25" fmla="*/ 9310 w 10000"/>
              <a:gd name="connsiteY25" fmla="*/ 540 h 10000"/>
              <a:gd name="connsiteX26" fmla="*/ 9066 w 10000"/>
              <a:gd name="connsiteY26" fmla="*/ 795 h 10000"/>
              <a:gd name="connsiteX27" fmla="*/ 8777 w 10000"/>
              <a:gd name="connsiteY27" fmla="*/ 1022 h 10000"/>
              <a:gd name="connsiteX28" fmla="*/ 8533 w 10000"/>
              <a:gd name="connsiteY28" fmla="*/ 1110 h 10000"/>
              <a:gd name="connsiteX29" fmla="*/ 8331 w 10000"/>
              <a:gd name="connsiteY29" fmla="*/ 1255 h 10000"/>
              <a:gd name="connsiteX30" fmla="*/ 8111 w 10000"/>
              <a:gd name="connsiteY30" fmla="*/ 1510 h 10000"/>
              <a:gd name="connsiteX31" fmla="*/ 7887 w 10000"/>
              <a:gd name="connsiteY31" fmla="*/ 1789 h 10000"/>
              <a:gd name="connsiteX32" fmla="*/ 7690 w 10000"/>
              <a:gd name="connsiteY32" fmla="*/ 2073 h 10000"/>
              <a:gd name="connsiteX33" fmla="*/ 7421 w 10000"/>
              <a:gd name="connsiteY33" fmla="*/ 2299 h 10000"/>
              <a:gd name="connsiteX34" fmla="*/ 7221 w 10000"/>
              <a:gd name="connsiteY34" fmla="*/ 2444 h 10000"/>
              <a:gd name="connsiteX35" fmla="*/ 7021 w 10000"/>
              <a:gd name="connsiteY35" fmla="*/ 2643 h 10000"/>
              <a:gd name="connsiteX36" fmla="*/ 6712 w 10000"/>
              <a:gd name="connsiteY36" fmla="*/ 2759 h 10000"/>
              <a:gd name="connsiteX37" fmla="*/ 6443 w 10000"/>
              <a:gd name="connsiteY37" fmla="*/ 2927 h 10000"/>
              <a:gd name="connsiteX38" fmla="*/ 6223 w 10000"/>
              <a:gd name="connsiteY38" fmla="*/ 3241 h 10000"/>
              <a:gd name="connsiteX39" fmla="*/ 5978 w 10000"/>
              <a:gd name="connsiteY39" fmla="*/ 3525 h 10000"/>
              <a:gd name="connsiteX40" fmla="*/ 5822 w 10000"/>
              <a:gd name="connsiteY40" fmla="*/ 3693 h 10000"/>
              <a:gd name="connsiteX41" fmla="*/ 5645 w 10000"/>
              <a:gd name="connsiteY41" fmla="*/ 3722 h 10000"/>
              <a:gd name="connsiteX42" fmla="*/ 5445 w 10000"/>
              <a:gd name="connsiteY42" fmla="*/ 3949 h 10000"/>
              <a:gd name="connsiteX43" fmla="*/ 5068 w 10000"/>
              <a:gd name="connsiteY43" fmla="*/ 4350 h 10000"/>
              <a:gd name="connsiteX44" fmla="*/ 4887 w 10000"/>
              <a:gd name="connsiteY44" fmla="*/ 4402 h 10000"/>
              <a:gd name="connsiteX45" fmla="*/ 4534 w 10000"/>
              <a:gd name="connsiteY45" fmla="*/ 4774 h 10000"/>
              <a:gd name="connsiteX46" fmla="*/ 4334 w 10000"/>
              <a:gd name="connsiteY46" fmla="*/ 4890 h 10000"/>
              <a:gd name="connsiteX47" fmla="*/ 4222 w 10000"/>
              <a:gd name="connsiteY47" fmla="*/ 5058 h 10000"/>
              <a:gd name="connsiteX48" fmla="*/ 4021 w 10000"/>
              <a:gd name="connsiteY48" fmla="*/ 5197 h 10000"/>
              <a:gd name="connsiteX49" fmla="*/ 3845 w 10000"/>
              <a:gd name="connsiteY49" fmla="*/ 5314 h 10000"/>
              <a:gd name="connsiteX50" fmla="*/ 3468 w 10000"/>
              <a:gd name="connsiteY50" fmla="*/ 5708 h 10000"/>
              <a:gd name="connsiteX51" fmla="*/ 3023 w 10000"/>
              <a:gd name="connsiteY51" fmla="*/ 6081 h 10000"/>
              <a:gd name="connsiteX52" fmla="*/ 2843 w 10000"/>
              <a:gd name="connsiteY52" fmla="*/ 6197 h 10000"/>
              <a:gd name="connsiteX53" fmla="*/ 2510 w 10000"/>
              <a:gd name="connsiteY53" fmla="*/ 6504 h 10000"/>
              <a:gd name="connsiteX54" fmla="*/ 2398 w 10000"/>
              <a:gd name="connsiteY54" fmla="*/ 6649 h 10000"/>
              <a:gd name="connsiteX55" fmla="*/ 2066 w 10000"/>
              <a:gd name="connsiteY55" fmla="*/ 7102 h 10000"/>
              <a:gd name="connsiteX56" fmla="*/ 1913 w 10000"/>
              <a:gd name="connsiteY56" fmla="*/ 7189 h 10000"/>
              <a:gd name="connsiteX57" fmla="*/ 1576 w 10000"/>
              <a:gd name="connsiteY57" fmla="*/ 7556 h 10000"/>
              <a:gd name="connsiteX58" fmla="*/ 1423 w 10000"/>
              <a:gd name="connsiteY58" fmla="*/ 7701 h 10000"/>
              <a:gd name="connsiteX59" fmla="*/ 1222 w 10000"/>
              <a:gd name="connsiteY59" fmla="*/ 7956 h 10000"/>
              <a:gd name="connsiteX60" fmla="*/ 778 w 10000"/>
              <a:gd name="connsiteY60" fmla="*/ 8525 h 10000"/>
              <a:gd name="connsiteX61" fmla="*/ 553 w 10000"/>
              <a:gd name="connsiteY61" fmla="*/ 8862 h 10000"/>
              <a:gd name="connsiteX62" fmla="*/ 333 w 10000"/>
              <a:gd name="connsiteY62" fmla="*/ 9117 h 10000"/>
              <a:gd name="connsiteX63" fmla="*/ 200 w 10000"/>
              <a:gd name="connsiteY63" fmla="*/ 9263 h 10000"/>
              <a:gd name="connsiteX64" fmla="*/ 88 w 10000"/>
              <a:gd name="connsiteY64" fmla="*/ 9489 h 10000"/>
              <a:gd name="connsiteX65" fmla="*/ 0 w 10000"/>
              <a:gd name="connsiteY65" fmla="*/ 9803 h 10000"/>
              <a:gd name="connsiteX66" fmla="*/ 20 w 10000"/>
              <a:gd name="connsiteY66" fmla="*/ 10000 h 10000"/>
              <a:gd name="connsiteX0" fmla="*/ 20 w 10000"/>
              <a:gd name="connsiteY0" fmla="*/ 10000 h 10000"/>
              <a:gd name="connsiteX1" fmla="*/ 20 w 10000"/>
              <a:gd name="connsiteY1" fmla="*/ 9942 h 10000"/>
              <a:gd name="connsiteX2" fmla="*/ 68 w 10000"/>
              <a:gd name="connsiteY2" fmla="*/ 9884 h 10000"/>
              <a:gd name="connsiteX3" fmla="*/ 177 w 10000"/>
              <a:gd name="connsiteY3" fmla="*/ 9629 h 10000"/>
              <a:gd name="connsiteX4" fmla="*/ 645 w 10000"/>
              <a:gd name="connsiteY4" fmla="*/ 9146 h 10000"/>
              <a:gd name="connsiteX5" fmla="*/ 934 w 10000"/>
              <a:gd name="connsiteY5" fmla="*/ 8722 h 10000"/>
              <a:gd name="connsiteX6" fmla="*/ 1267 w 10000"/>
              <a:gd name="connsiteY6" fmla="*/ 8299 h 10000"/>
              <a:gd name="connsiteX7" fmla="*/ 1487 w 10000"/>
              <a:gd name="connsiteY7" fmla="*/ 8067 h 10000"/>
              <a:gd name="connsiteX8" fmla="*/ 1689 w 10000"/>
              <a:gd name="connsiteY8" fmla="*/ 7927 h 10000"/>
              <a:gd name="connsiteX9" fmla="*/ 1865 w 10000"/>
              <a:gd name="connsiteY9" fmla="*/ 7730 h 10000"/>
              <a:gd name="connsiteX10" fmla="*/ 2066 w 10000"/>
              <a:gd name="connsiteY10" fmla="*/ 7643 h 10000"/>
              <a:gd name="connsiteX11" fmla="*/ 2245 w 10000"/>
              <a:gd name="connsiteY11" fmla="*/ 7386 h 10000"/>
              <a:gd name="connsiteX12" fmla="*/ 2378 w 10000"/>
              <a:gd name="connsiteY12" fmla="*/ 7160 h 10000"/>
              <a:gd name="connsiteX13" fmla="*/ 2667 w 10000"/>
              <a:gd name="connsiteY13" fmla="*/ 7044 h 10000"/>
              <a:gd name="connsiteX14" fmla="*/ 2911 w 10000"/>
              <a:gd name="connsiteY14" fmla="*/ 6789 h 10000"/>
              <a:gd name="connsiteX15" fmla="*/ 3223 w 10000"/>
              <a:gd name="connsiteY15" fmla="*/ 6533 h 10000"/>
              <a:gd name="connsiteX16" fmla="*/ 3488 w 10000"/>
              <a:gd name="connsiteY16" fmla="*/ 6336 h 10000"/>
              <a:gd name="connsiteX17" fmla="*/ 3777 w 10000"/>
              <a:gd name="connsiteY17" fmla="*/ 5994 h 10000"/>
              <a:gd name="connsiteX18" fmla="*/ 4021 w 10000"/>
              <a:gd name="connsiteY18" fmla="*/ 5766 h 10000"/>
              <a:gd name="connsiteX19" fmla="*/ 4378 w 10000"/>
              <a:gd name="connsiteY19" fmla="*/ 5372 h 10000"/>
              <a:gd name="connsiteX20" fmla="*/ 10000 w 10000"/>
              <a:gd name="connsiteY20" fmla="*/ 0 h 10000"/>
              <a:gd name="connsiteX21" fmla="*/ 9823 w 10000"/>
              <a:gd name="connsiteY21" fmla="*/ 145 h 10000"/>
              <a:gd name="connsiteX22" fmla="*/ 9643 w 10000"/>
              <a:gd name="connsiteY22" fmla="*/ 174 h 10000"/>
              <a:gd name="connsiteX23" fmla="*/ 9422 w 10000"/>
              <a:gd name="connsiteY23" fmla="*/ 400 h 10000"/>
              <a:gd name="connsiteX24" fmla="*/ 9310 w 10000"/>
              <a:gd name="connsiteY24" fmla="*/ 540 h 10000"/>
              <a:gd name="connsiteX25" fmla="*/ 9066 w 10000"/>
              <a:gd name="connsiteY25" fmla="*/ 795 h 10000"/>
              <a:gd name="connsiteX26" fmla="*/ 8777 w 10000"/>
              <a:gd name="connsiteY26" fmla="*/ 1022 h 10000"/>
              <a:gd name="connsiteX27" fmla="*/ 8533 w 10000"/>
              <a:gd name="connsiteY27" fmla="*/ 1110 h 10000"/>
              <a:gd name="connsiteX28" fmla="*/ 8331 w 10000"/>
              <a:gd name="connsiteY28" fmla="*/ 1255 h 10000"/>
              <a:gd name="connsiteX29" fmla="*/ 8111 w 10000"/>
              <a:gd name="connsiteY29" fmla="*/ 1510 h 10000"/>
              <a:gd name="connsiteX30" fmla="*/ 7887 w 10000"/>
              <a:gd name="connsiteY30" fmla="*/ 1789 h 10000"/>
              <a:gd name="connsiteX31" fmla="*/ 7690 w 10000"/>
              <a:gd name="connsiteY31" fmla="*/ 2073 h 10000"/>
              <a:gd name="connsiteX32" fmla="*/ 7421 w 10000"/>
              <a:gd name="connsiteY32" fmla="*/ 2299 h 10000"/>
              <a:gd name="connsiteX33" fmla="*/ 7221 w 10000"/>
              <a:gd name="connsiteY33" fmla="*/ 2444 h 10000"/>
              <a:gd name="connsiteX34" fmla="*/ 7021 w 10000"/>
              <a:gd name="connsiteY34" fmla="*/ 2643 h 10000"/>
              <a:gd name="connsiteX35" fmla="*/ 6712 w 10000"/>
              <a:gd name="connsiteY35" fmla="*/ 2759 h 10000"/>
              <a:gd name="connsiteX36" fmla="*/ 6443 w 10000"/>
              <a:gd name="connsiteY36" fmla="*/ 2927 h 10000"/>
              <a:gd name="connsiteX37" fmla="*/ 6223 w 10000"/>
              <a:gd name="connsiteY37" fmla="*/ 3241 h 10000"/>
              <a:gd name="connsiteX38" fmla="*/ 5978 w 10000"/>
              <a:gd name="connsiteY38" fmla="*/ 3525 h 10000"/>
              <a:gd name="connsiteX39" fmla="*/ 5822 w 10000"/>
              <a:gd name="connsiteY39" fmla="*/ 3693 h 10000"/>
              <a:gd name="connsiteX40" fmla="*/ 5645 w 10000"/>
              <a:gd name="connsiteY40" fmla="*/ 3722 h 10000"/>
              <a:gd name="connsiteX41" fmla="*/ 5445 w 10000"/>
              <a:gd name="connsiteY41" fmla="*/ 3949 h 10000"/>
              <a:gd name="connsiteX42" fmla="*/ 5068 w 10000"/>
              <a:gd name="connsiteY42" fmla="*/ 4350 h 10000"/>
              <a:gd name="connsiteX43" fmla="*/ 4887 w 10000"/>
              <a:gd name="connsiteY43" fmla="*/ 4402 h 10000"/>
              <a:gd name="connsiteX44" fmla="*/ 4534 w 10000"/>
              <a:gd name="connsiteY44" fmla="*/ 4774 h 10000"/>
              <a:gd name="connsiteX45" fmla="*/ 4334 w 10000"/>
              <a:gd name="connsiteY45" fmla="*/ 4890 h 10000"/>
              <a:gd name="connsiteX46" fmla="*/ 4222 w 10000"/>
              <a:gd name="connsiteY46" fmla="*/ 5058 h 10000"/>
              <a:gd name="connsiteX47" fmla="*/ 4021 w 10000"/>
              <a:gd name="connsiteY47" fmla="*/ 5197 h 10000"/>
              <a:gd name="connsiteX48" fmla="*/ 3845 w 10000"/>
              <a:gd name="connsiteY48" fmla="*/ 5314 h 10000"/>
              <a:gd name="connsiteX49" fmla="*/ 3468 w 10000"/>
              <a:gd name="connsiteY49" fmla="*/ 5708 h 10000"/>
              <a:gd name="connsiteX50" fmla="*/ 3023 w 10000"/>
              <a:gd name="connsiteY50" fmla="*/ 6081 h 10000"/>
              <a:gd name="connsiteX51" fmla="*/ 2843 w 10000"/>
              <a:gd name="connsiteY51" fmla="*/ 6197 h 10000"/>
              <a:gd name="connsiteX52" fmla="*/ 2510 w 10000"/>
              <a:gd name="connsiteY52" fmla="*/ 6504 h 10000"/>
              <a:gd name="connsiteX53" fmla="*/ 2398 w 10000"/>
              <a:gd name="connsiteY53" fmla="*/ 6649 h 10000"/>
              <a:gd name="connsiteX54" fmla="*/ 2066 w 10000"/>
              <a:gd name="connsiteY54" fmla="*/ 7102 h 10000"/>
              <a:gd name="connsiteX55" fmla="*/ 1913 w 10000"/>
              <a:gd name="connsiteY55" fmla="*/ 7189 h 10000"/>
              <a:gd name="connsiteX56" fmla="*/ 1576 w 10000"/>
              <a:gd name="connsiteY56" fmla="*/ 7556 h 10000"/>
              <a:gd name="connsiteX57" fmla="*/ 1423 w 10000"/>
              <a:gd name="connsiteY57" fmla="*/ 7701 h 10000"/>
              <a:gd name="connsiteX58" fmla="*/ 1222 w 10000"/>
              <a:gd name="connsiteY58" fmla="*/ 7956 h 10000"/>
              <a:gd name="connsiteX59" fmla="*/ 778 w 10000"/>
              <a:gd name="connsiteY59" fmla="*/ 8525 h 10000"/>
              <a:gd name="connsiteX60" fmla="*/ 553 w 10000"/>
              <a:gd name="connsiteY60" fmla="*/ 8862 h 10000"/>
              <a:gd name="connsiteX61" fmla="*/ 333 w 10000"/>
              <a:gd name="connsiteY61" fmla="*/ 9117 h 10000"/>
              <a:gd name="connsiteX62" fmla="*/ 200 w 10000"/>
              <a:gd name="connsiteY62" fmla="*/ 9263 h 10000"/>
              <a:gd name="connsiteX63" fmla="*/ 88 w 10000"/>
              <a:gd name="connsiteY63" fmla="*/ 9489 h 10000"/>
              <a:gd name="connsiteX64" fmla="*/ 0 w 10000"/>
              <a:gd name="connsiteY64" fmla="*/ 9803 h 10000"/>
              <a:gd name="connsiteX65" fmla="*/ 20 w 10000"/>
              <a:gd name="connsiteY65" fmla="*/ 10000 h 10000"/>
              <a:gd name="connsiteX0" fmla="*/ 20 w 10000"/>
              <a:gd name="connsiteY0" fmla="*/ 10000 h 10000"/>
              <a:gd name="connsiteX1" fmla="*/ 20 w 10000"/>
              <a:gd name="connsiteY1" fmla="*/ 9942 h 10000"/>
              <a:gd name="connsiteX2" fmla="*/ 68 w 10000"/>
              <a:gd name="connsiteY2" fmla="*/ 9884 h 10000"/>
              <a:gd name="connsiteX3" fmla="*/ 177 w 10000"/>
              <a:gd name="connsiteY3" fmla="*/ 9629 h 10000"/>
              <a:gd name="connsiteX4" fmla="*/ 645 w 10000"/>
              <a:gd name="connsiteY4" fmla="*/ 9146 h 10000"/>
              <a:gd name="connsiteX5" fmla="*/ 934 w 10000"/>
              <a:gd name="connsiteY5" fmla="*/ 8722 h 10000"/>
              <a:gd name="connsiteX6" fmla="*/ 1267 w 10000"/>
              <a:gd name="connsiteY6" fmla="*/ 8299 h 10000"/>
              <a:gd name="connsiteX7" fmla="*/ 1487 w 10000"/>
              <a:gd name="connsiteY7" fmla="*/ 8067 h 10000"/>
              <a:gd name="connsiteX8" fmla="*/ 1689 w 10000"/>
              <a:gd name="connsiteY8" fmla="*/ 7927 h 10000"/>
              <a:gd name="connsiteX9" fmla="*/ 1865 w 10000"/>
              <a:gd name="connsiteY9" fmla="*/ 7730 h 10000"/>
              <a:gd name="connsiteX10" fmla="*/ 2066 w 10000"/>
              <a:gd name="connsiteY10" fmla="*/ 7643 h 10000"/>
              <a:gd name="connsiteX11" fmla="*/ 2245 w 10000"/>
              <a:gd name="connsiteY11" fmla="*/ 7386 h 10000"/>
              <a:gd name="connsiteX12" fmla="*/ 2378 w 10000"/>
              <a:gd name="connsiteY12" fmla="*/ 7160 h 10000"/>
              <a:gd name="connsiteX13" fmla="*/ 2667 w 10000"/>
              <a:gd name="connsiteY13" fmla="*/ 7044 h 10000"/>
              <a:gd name="connsiteX14" fmla="*/ 2911 w 10000"/>
              <a:gd name="connsiteY14" fmla="*/ 6789 h 10000"/>
              <a:gd name="connsiteX15" fmla="*/ 3223 w 10000"/>
              <a:gd name="connsiteY15" fmla="*/ 6533 h 10000"/>
              <a:gd name="connsiteX16" fmla="*/ 3488 w 10000"/>
              <a:gd name="connsiteY16" fmla="*/ 6336 h 10000"/>
              <a:gd name="connsiteX17" fmla="*/ 3777 w 10000"/>
              <a:gd name="connsiteY17" fmla="*/ 5994 h 10000"/>
              <a:gd name="connsiteX18" fmla="*/ 4021 w 10000"/>
              <a:gd name="connsiteY18" fmla="*/ 5766 h 10000"/>
              <a:gd name="connsiteX19" fmla="*/ 10000 w 10000"/>
              <a:gd name="connsiteY19" fmla="*/ 0 h 10000"/>
              <a:gd name="connsiteX20" fmla="*/ 9823 w 10000"/>
              <a:gd name="connsiteY20" fmla="*/ 145 h 10000"/>
              <a:gd name="connsiteX21" fmla="*/ 9643 w 10000"/>
              <a:gd name="connsiteY21" fmla="*/ 174 h 10000"/>
              <a:gd name="connsiteX22" fmla="*/ 9422 w 10000"/>
              <a:gd name="connsiteY22" fmla="*/ 400 h 10000"/>
              <a:gd name="connsiteX23" fmla="*/ 9310 w 10000"/>
              <a:gd name="connsiteY23" fmla="*/ 540 h 10000"/>
              <a:gd name="connsiteX24" fmla="*/ 9066 w 10000"/>
              <a:gd name="connsiteY24" fmla="*/ 795 h 10000"/>
              <a:gd name="connsiteX25" fmla="*/ 8777 w 10000"/>
              <a:gd name="connsiteY25" fmla="*/ 1022 h 10000"/>
              <a:gd name="connsiteX26" fmla="*/ 8533 w 10000"/>
              <a:gd name="connsiteY26" fmla="*/ 1110 h 10000"/>
              <a:gd name="connsiteX27" fmla="*/ 8331 w 10000"/>
              <a:gd name="connsiteY27" fmla="*/ 1255 h 10000"/>
              <a:gd name="connsiteX28" fmla="*/ 8111 w 10000"/>
              <a:gd name="connsiteY28" fmla="*/ 1510 h 10000"/>
              <a:gd name="connsiteX29" fmla="*/ 7887 w 10000"/>
              <a:gd name="connsiteY29" fmla="*/ 1789 h 10000"/>
              <a:gd name="connsiteX30" fmla="*/ 7690 w 10000"/>
              <a:gd name="connsiteY30" fmla="*/ 2073 h 10000"/>
              <a:gd name="connsiteX31" fmla="*/ 7421 w 10000"/>
              <a:gd name="connsiteY31" fmla="*/ 2299 h 10000"/>
              <a:gd name="connsiteX32" fmla="*/ 7221 w 10000"/>
              <a:gd name="connsiteY32" fmla="*/ 2444 h 10000"/>
              <a:gd name="connsiteX33" fmla="*/ 7021 w 10000"/>
              <a:gd name="connsiteY33" fmla="*/ 2643 h 10000"/>
              <a:gd name="connsiteX34" fmla="*/ 6712 w 10000"/>
              <a:gd name="connsiteY34" fmla="*/ 2759 h 10000"/>
              <a:gd name="connsiteX35" fmla="*/ 6443 w 10000"/>
              <a:gd name="connsiteY35" fmla="*/ 2927 h 10000"/>
              <a:gd name="connsiteX36" fmla="*/ 6223 w 10000"/>
              <a:gd name="connsiteY36" fmla="*/ 3241 h 10000"/>
              <a:gd name="connsiteX37" fmla="*/ 5978 w 10000"/>
              <a:gd name="connsiteY37" fmla="*/ 3525 h 10000"/>
              <a:gd name="connsiteX38" fmla="*/ 5822 w 10000"/>
              <a:gd name="connsiteY38" fmla="*/ 3693 h 10000"/>
              <a:gd name="connsiteX39" fmla="*/ 5645 w 10000"/>
              <a:gd name="connsiteY39" fmla="*/ 3722 h 10000"/>
              <a:gd name="connsiteX40" fmla="*/ 5445 w 10000"/>
              <a:gd name="connsiteY40" fmla="*/ 3949 h 10000"/>
              <a:gd name="connsiteX41" fmla="*/ 5068 w 10000"/>
              <a:gd name="connsiteY41" fmla="*/ 4350 h 10000"/>
              <a:gd name="connsiteX42" fmla="*/ 4887 w 10000"/>
              <a:gd name="connsiteY42" fmla="*/ 4402 h 10000"/>
              <a:gd name="connsiteX43" fmla="*/ 4534 w 10000"/>
              <a:gd name="connsiteY43" fmla="*/ 4774 h 10000"/>
              <a:gd name="connsiteX44" fmla="*/ 4334 w 10000"/>
              <a:gd name="connsiteY44" fmla="*/ 4890 h 10000"/>
              <a:gd name="connsiteX45" fmla="*/ 4222 w 10000"/>
              <a:gd name="connsiteY45" fmla="*/ 5058 h 10000"/>
              <a:gd name="connsiteX46" fmla="*/ 4021 w 10000"/>
              <a:gd name="connsiteY46" fmla="*/ 5197 h 10000"/>
              <a:gd name="connsiteX47" fmla="*/ 3845 w 10000"/>
              <a:gd name="connsiteY47" fmla="*/ 5314 h 10000"/>
              <a:gd name="connsiteX48" fmla="*/ 3468 w 10000"/>
              <a:gd name="connsiteY48" fmla="*/ 5708 h 10000"/>
              <a:gd name="connsiteX49" fmla="*/ 3023 w 10000"/>
              <a:gd name="connsiteY49" fmla="*/ 6081 h 10000"/>
              <a:gd name="connsiteX50" fmla="*/ 2843 w 10000"/>
              <a:gd name="connsiteY50" fmla="*/ 6197 h 10000"/>
              <a:gd name="connsiteX51" fmla="*/ 2510 w 10000"/>
              <a:gd name="connsiteY51" fmla="*/ 6504 h 10000"/>
              <a:gd name="connsiteX52" fmla="*/ 2398 w 10000"/>
              <a:gd name="connsiteY52" fmla="*/ 6649 h 10000"/>
              <a:gd name="connsiteX53" fmla="*/ 2066 w 10000"/>
              <a:gd name="connsiteY53" fmla="*/ 7102 h 10000"/>
              <a:gd name="connsiteX54" fmla="*/ 1913 w 10000"/>
              <a:gd name="connsiteY54" fmla="*/ 7189 h 10000"/>
              <a:gd name="connsiteX55" fmla="*/ 1576 w 10000"/>
              <a:gd name="connsiteY55" fmla="*/ 7556 h 10000"/>
              <a:gd name="connsiteX56" fmla="*/ 1423 w 10000"/>
              <a:gd name="connsiteY56" fmla="*/ 7701 h 10000"/>
              <a:gd name="connsiteX57" fmla="*/ 1222 w 10000"/>
              <a:gd name="connsiteY57" fmla="*/ 7956 h 10000"/>
              <a:gd name="connsiteX58" fmla="*/ 778 w 10000"/>
              <a:gd name="connsiteY58" fmla="*/ 8525 h 10000"/>
              <a:gd name="connsiteX59" fmla="*/ 553 w 10000"/>
              <a:gd name="connsiteY59" fmla="*/ 8862 h 10000"/>
              <a:gd name="connsiteX60" fmla="*/ 333 w 10000"/>
              <a:gd name="connsiteY60" fmla="*/ 9117 h 10000"/>
              <a:gd name="connsiteX61" fmla="*/ 200 w 10000"/>
              <a:gd name="connsiteY61" fmla="*/ 9263 h 10000"/>
              <a:gd name="connsiteX62" fmla="*/ 88 w 10000"/>
              <a:gd name="connsiteY62" fmla="*/ 9489 h 10000"/>
              <a:gd name="connsiteX63" fmla="*/ 0 w 10000"/>
              <a:gd name="connsiteY63" fmla="*/ 9803 h 10000"/>
              <a:gd name="connsiteX64" fmla="*/ 20 w 10000"/>
              <a:gd name="connsiteY64" fmla="*/ 10000 h 10000"/>
              <a:gd name="connsiteX0" fmla="*/ 20 w 10000"/>
              <a:gd name="connsiteY0" fmla="*/ 10000 h 10000"/>
              <a:gd name="connsiteX1" fmla="*/ 20 w 10000"/>
              <a:gd name="connsiteY1" fmla="*/ 9942 h 10000"/>
              <a:gd name="connsiteX2" fmla="*/ 68 w 10000"/>
              <a:gd name="connsiteY2" fmla="*/ 9884 h 10000"/>
              <a:gd name="connsiteX3" fmla="*/ 177 w 10000"/>
              <a:gd name="connsiteY3" fmla="*/ 9629 h 10000"/>
              <a:gd name="connsiteX4" fmla="*/ 645 w 10000"/>
              <a:gd name="connsiteY4" fmla="*/ 9146 h 10000"/>
              <a:gd name="connsiteX5" fmla="*/ 934 w 10000"/>
              <a:gd name="connsiteY5" fmla="*/ 8722 h 10000"/>
              <a:gd name="connsiteX6" fmla="*/ 1267 w 10000"/>
              <a:gd name="connsiteY6" fmla="*/ 8299 h 10000"/>
              <a:gd name="connsiteX7" fmla="*/ 1487 w 10000"/>
              <a:gd name="connsiteY7" fmla="*/ 8067 h 10000"/>
              <a:gd name="connsiteX8" fmla="*/ 1689 w 10000"/>
              <a:gd name="connsiteY8" fmla="*/ 7927 h 10000"/>
              <a:gd name="connsiteX9" fmla="*/ 1865 w 10000"/>
              <a:gd name="connsiteY9" fmla="*/ 7730 h 10000"/>
              <a:gd name="connsiteX10" fmla="*/ 2066 w 10000"/>
              <a:gd name="connsiteY10" fmla="*/ 7643 h 10000"/>
              <a:gd name="connsiteX11" fmla="*/ 2245 w 10000"/>
              <a:gd name="connsiteY11" fmla="*/ 7386 h 10000"/>
              <a:gd name="connsiteX12" fmla="*/ 2378 w 10000"/>
              <a:gd name="connsiteY12" fmla="*/ 7160 h 10000"/>
              <a:gd name="connsiteX13" fmla="*/ 2667 w 10000"/>
              <a:gd name="connsiteY13" fmla="*/ 7044 h 10000"/>
              <a:gd name="connsiteX14" fmla="*/ 2911 w 10000"/>
              <a:gd name="connsiteY14" fmla="*/ 6789 h 10000"/>
              <a:gd name="connsiteX15" fmla="*/ 3223 w 10000"/>
              <a:gd name="connsiteY15" fmla="*/ 6533 h 10000"/>
              <a:gd name="connsiteX16" fmla="*/ 3488 w 10000"/>
              <a:gd name="connsiteY16" fmla="*/ 6336 h 10000"/>
              <a:gd name="connsiteX17" fmla="*/ 3777 w 10000"/>
              <a:gd name="connsiteY17" fmla="*/ 5994 h 10000"/>
              <a:gd name="connsiteX18" fmla="*/ 10000 w 10000"/>
              <a:gd name="connsiteY18" fmla="*/ 0 h 10000"/>
              <a:gd name="connsiteX19" fmla="*/ 9823 w 10000"/>
              <a:gd name="connsiteY19" fmla="*/ 145 h 10000"/>
              <a:gd name="connsiteX20" fmla="*/ 9643 w 10000"/>
              <a:gd name="connsiteY20" fmla="*/ 174 h 10000"/>
              <a:gd name="connsiteX21" fmla="*/ 9422 w 10000"/>
              <a:gd name="connsiteY21" fmla="*/ 400 h 10000"/>
              <a:gd name="connsiteX22" fmla="*/ 9310 w 10000"/>
              <a:gd name="connsiteY22" fmla="*/ 540 h 10000"/>
              <a:gd name="connsiteX23" fmla="*/ 9066 w 10000"/>
              <a:gd name="connsiteY23" fmla="*/ 795 h 10000"/>
              <a:gd name="connsiteX24" fmla="*/ 8777 w 10000"/>
              <a:gd name="connsiteY24" fmla="*/ 1022 h 10000"/>
              <a:gd name="connsiteX25" fmla="*/ 8533 w 10000"/>
              <a:gd name="connsiteY25" fmla="*/ 1110 h 10000"/>
              <a:gd name="connsiteX26" fmla="*/ 8331 w 10000"/>
              <a:gd name="connsiteY26" fmla="*/ 1255 h 10000"/>
              <a:gd name="connsiteX27" fmla="*/ 8111 w 10000"/>
              <a:gd name="connsiteY27" fmla="*/ 1510 h 10000"/>
              <a:gd name="connsiteX28" fmla="*/ 7887 w 10000"/>
              <a:gd name="connsiteY28" fmla="*/ 1789 h 10000"/>
              <a:gd name="connsiteX29" fmla="*/ 7690 w 10000"/>
              <a:gd name="connsiteY29" fmla="*/ 2073 h 10000"/>
              <a:gd name="connsiteX30" fmla="*/ 7421 w 10000"/>
              <a:gd name="connsiteY30" fmla="*/ 2299 h 10000"/>
              <a:gd name="connsiteX31" fmla="*/ 7221 w 10000"/>
              <a:gd name="connsiteY31" fmla="*/ 2444 h 10000"/>
              <a:gd name="connsiteX32" fmla="*/ 7021 w 10000"/>
              <a:gd name="connsiteY32" fmla="*/ 2643 h 10000"/>
              <a:gd name="connsiteX33" fmla="*/ 6712 w 10000"/>
              <a:gd name="connsiteY33" fmla="*/ 2759 h 10000"/>
              <a:gd name="connsiteX34" fmla="*/ 6443 w 10000"/>
              <a:gd name="connsiteY34" fmla="*/ 2927 h 10000"/>
              <a:gd name="connsiteX35" fmla="*/ 6223 w 10000"/>
              <a:gd name="connsiteY35" fmla="*/ 3241 h 10000"/>
              <a:gd name="connsiteX36" fmla="*/ 5978 w 10000"/>
              <a:gd name="connsiteY36" fmla="*/ 3525 h 10000"/>
              <a:gd name="connsiteX37" fmla="*/ 5822 w 10000"/>
              <a:gd name="connsiteY37" fmla="*/ 3693 h 10000"/>
              <a:gd name="connsiteX38" fmla="*/ 5645 w 10000"/>
              <a:gd name="connsiteY38" fmla="*/ 3722 h 10000"/>
              <a:gd name="connsiteX39" fmla="*/ 5445 w 10000"/>
              <a:gd name="connsiteY39" fmla="*/ 3949 h 10000"/>
              <a:gd name="connsiteX40" fmla="*/ 5068 w 10000"/>
              <a:gd name="connsiteY40" fmla="*/ 4350 h 10000"/>
              <a:gd name="connsiteX41" fmla="*/ 4887 w 10000"/>
              <a:gd name="connsiteY41" fmla="*/ 4402 h 10000"/>
              <a:gd name="connsiteX42" fmla="*/ 4534 w 10000"/>
              <a:gd name="connsiteY42" fmla="*/ 4774 h 10000"/>
              <a:gd name="connsiteX43" fmla="*/ 4334 w 10000"/>
              <a:gd name="connsiteY43" fmla="*/ 4890 h 10000"/>
              <a:gd name="connsiteX44" fmla="*/ 4222 w 10000"/>
              <a:gd name="connsiteY44" fmla="*/ 5058 h 10000"/>
              <a:gd name="connsiteX45" fmla="*/ 4021 w 10000"/>
              <a:gd name="connsiteY45" fmla="*/ 5197 h 10000"/>
              <a:gd name="connsiteX46" fmla="*/ 3845 w 10000"/>
              <a:gd name="connsiteY46" fmla="*/ 5314 h 10000"/>
              <a:gd name="connsiteX47" fmla="*/ 3468 w 10000"/>
              <a:gd name="connsiteY47" fmla="*/ 5708 h 10000"/>
              <a:gd name="connsiteX48" fmla="*/ 3023 w 10000"/>
              <a:gd name="connsiteY48" fmla="*/ 6081 h 10000"/>
              <a:gd name="connsiteX49" fmla="*/ 2843 w 10000"/>
              <a:gd name="connsiteY49" fmla="*/ 6197 h 10000"/>
              <a:gd name="connsiteX50" fmla="*/ 2510 w 10000"/>
              <a:gd name="connsiteY50" fmla="*/ 6504 h 10000"/>
              <a:gd name="connsiteX51" fmla="*/ 2398 w 10000"/>
              <a:gd name="connsiteY51" fmla="*/ 6649 h 10000"/>
              <a:gd name="connsiteX52" fmla="*/ 2066 w 10000"/>
              <a:gd name="connsiteY52" fmla="*/ 7102 h 10000"/>
              <a:gd name="connsiteX53" fmla="*/ 1913 w 10000"/>
              <a:gd name="connsiteY53" fmla="*/ 7189 h 10000"/>
              <a:gd name="connsiteX54" fmla="*/ 1576 w 10000"/>
              <a:gd name="connsiteY54" fmla="*/ 7556 h 10000"/>
              <a:gd name="connsiteX55" fmla="*/ 1423 w 10000"/>
              <a:gd name="connsiteY55" fmla="*/ 7701 h 10000"/>
              <a:gd name="connsiteX56" fmla="*/ 1222 w 10000"/>
              <a:gd name="connsiteY56" fmla="*/ 7956 h 10000"/>
              <a:gd name="connsiteX57" fmla="*/ 778 w 10000"/>
              <a:gd name="connsiteY57" fmla="*/ 8525 h 10000"/>
              <a:gd name="connsiteX58" fmla="*/ 553 w 10000"/>
              <a:gd name="connsiteY58" fmla="*/ 8862 h 10000"/>
              <a:gd name="connsiteX59" fmla="*/ 333 w 10000"/>
              <a:gd name="connsiteY59" fmla="*/ 9117 h 10000"/>
              <a:gd name="connsiteX60" fmla="*/ 200 w 10000"/>
              <a:gd name="connsiteY60" fmla="*/ 9263 h 10000"/>
              <a:gd name="connsiteX61" fmla="*/ 88 w 10000"/>
              <a:gd name="connsiteY61" fmla="*/ 9489 h 10000"/>
              <a:gd name="connsiteX62" fmla="*/ 0 w 10000"/>
              <a:gd name="connsiteY62" fmla="*/ 9803 h 10000"/>
              <a:gd name="connsiteX63" fmla="*/ 20 w 10000"/>
              <a:gd name="connsiteY63" fmla="*/ 10000 h 10000"/>
              <a:gd name="connsiteX0" fmla="*/ 20 w 10000"/>
              <a:gd name="connsiteY0" fmla="*/ 10000 h 10000"/>
              <a:gd name="connsiteX1" fmla="*/ 20 w 10000"/>
              <a:gd name="connsiteY1" fmla="*/ 9942 h 10000"/>
              <a:gd name="connsiteX2" fmla="*/ 68 w 10000"/>
              <a:gd name="connsiteY2" fmla="*/ 9884 h 10000"/>
              <a:gd name="connsiteX3" fmla="*/ 177 w 10000"/>
              <a:gd name="connsiteY3" fmla="*/ 9629 h 10000"/>
              <a:gd name="connsiteX4" fmla="*/ 645 w 10000"/>
              <a:gd name="connsiteY4" fmla="*/ 9146 h 10000"/>
              <a:gd name="connsiteX5" fmla="*/ 934 w 10000"/>
              <a:gd name="connsiteY5" fmla="*/ 8722 h 10000"/>
              <a:gd name="connsiteX6" fmla="*/ 1267 w 10000"/>
              <a:gd name="connsiteY6" fmla="*/ 8299 h 10000"/>
              <a:gd name="connsiteX7" fmla="*/ 1487 w 10000"/>
              <a:gd name="connsiteY7" fmla="*/ 8067 h 10000"/>
              <a:gd name="connsiteX8" fmla="*/ 1689 w 10000"/>
              <a:gd name="connsiteY8" fmla="*/ 7927 h 10000"/>
              <a:gd name="connsiteX9" fmla="*/ 1865 w 10000"/>
              <a:gd name="connsiteY9" fmla="*/ 7730 h 10000"/>
              <a:gd name="connsiteX10" fmla="*/ 2066 w 10000"/>
              <a:gd name="connsiteY10" fmla="*/ 7643 h 10000"/>
              <a:gd name="connsiteX11" fmla="*/ 2245 w 10000"/>
              <a:gd name="connsiteY11" fmla="*/ 7386 h 10000"/>
              <a:gd name="connsiteX12" fmla="*/ 2378 w 10000"/>
              <a:gd name="connsiteY12" fmla="*/ 7160 h 10000"/>
              <a:gd name="connsiteX13" fmla="*/ 2667 w 10000"/>
              <a:gd name="connsiteY13" fmla="*/ 7044 h 10000"/>
              <a:gd name="connsiteX14" fmla="*/ 2911 w 10000"/>
              <a:gd name="connsiteY14" fmla="*/ 6789 h 10000"/>
              <a:gd name="connsiteX15" fmla="*/ 3223 w 10000"/>
              <a:gd name="connsiteY15" fmla="*/ 6533 h 10000"/>
              <a:gd name="connsiteX16" fmla="*/ 3488 w 10000"/>
              <a:gd name="connsiteY16" fmla="*/ 6336 h 10000"/>
              <a:gd name="connsiteX17" fmla="*/ 10000 w 10000"/>
              <a:gd name="connsiteY17" fmla="*/ 0 h 10000"/>
              <a:gd name="connsiteX18" fmla="*/ 9823 w 10000"/>
              <a:gd name="connsiteY18" fmla="*/ 145 h 10000"/>
              <a:gd name="connsiteX19" fmla="*/ 9643 w 10000"/>
              <a:gd name="connsiteY19" fmla="*/ 174 h 10000"/>
              <a:gd name="connsiteX20" fmla="*/ 9422 w 10000"/>
              <a:gd name="connsiteY20" fmla="*/ 400 h 10000"/>
              <a:gd name="connsiteX21" fmla="*/ 9310 w 10000"/>
              <a:gd name="connsiteY21" fmla="*/ 540 h 10000"/>
              <a:gd name="connsiteX22" fmla="*/ 9066 w 10000"/>
              <a:gd name="connsiteY22" fmla="*/ 795 h 10000"/>
              <a:gd name="connsiteX23" fmla="*/ 8777 w 10000"/>
              <a:gd name="connsiteY23" fmla="*/ 1022 h 10000"/>
              <a:gd name="connsiteX24" fmla="*/ 8533 w 10000"/>
              <a:gd name="connsiteY24" fmla="*/ 1110 h 10000"/>
              <a:gd name="connsiteX25" fmla="*/ 8331 w 10000"/>
              <a:gd name="connsiteY25" fmla="*/ 1255 h 10000"/>
              <a:gd name="connsiteX26" fmla="*/ 8111 w 10000"/>
              <a:gd name="connsiteY26" fmla="*/ 1510 h 10000"/>
              <a:gd name="connsiteX27" fmla="*/ 7887 w 10000"/>
              <a:gd name="connsiteY27" fmla="*/ 1789 h 10000"/>
              <a:gd name="connsiteX28" fmla="*/ 7690 w 10000"/>
              <a:gd name="connsiteY28" fmla="*/ 2073 h 10000"/>
              <a:gd name="connsiteX29" fmla="*/ 7421 w 10000"/>
              <a:gd name="connsiteY29" fmla="*/ 2299 h 10000"/>
              <a:gd name="connsiteX30" fmla="*/ 7221 w 10000"/>
              <a:gd name="connsiteY30" fmla="*/ 2444 h 10000"/>
              <a:gd name="connsiteX31" fmla="*/ 7021 w 10000"/>
              <a:gd name="connsiteY31" fmla="*/ 2643 h 10000"/>
              <a:gd name="connsiteX32" fmla="*/ 6712 w 10000"/>
              <a:gd name="connsiteY32" fmla="*/ 2759 h 10000"/>
              <a:gd name="connsiteX33" fmla="*/ 6443 w 10000"/>
              <a:gd name="connsiteY33" fmla="*/ 2927 h 10000"/>
              <a:gd name="connsiteX34" fmla="*/ 6223 w 10000"/>
              <a:gd name="connsiteY34" fmla="*/ 3241 h 10000"/>
              <a:gd name="connsiteX35" fmla="*/ 5978 w 10000"/>
              <a:gd name="connsiteY35" fmla="*/ 3525 h 10000"/>
              <a:gd name="connsiteX36" fmla="*/ 5822 w 10000"/>
              <a:gd name="connsiteY36" fmla="*/ 3693 h 10000"/>
              <a:gd name="connsiteX37" fmla="*/ 5645 w 10000"/>
              <a:gd name="connsiteY37" fmla="*/ 3722 h 10000"/>
              <a:gd name="connsiteX38" fmla="*/ 5445 w 10000"/>
              <a:gd name="connsiteY38" fmla="*/ 3949 h 10000"/>
              <a:gd name="connsiteX39" fmla="*/ 5068 w 10000"/>
              <a:gd name="connsiteY39" fmla="*/ 4350 h 10000"/>
              <a:gd name="connsiteX40" fmla="*/ 4887 w 10000"/>
              <a:gd name="connsiteY40" fmla="*/ 4402 h 10000"/>
              <a:gd name="connsiteX41" fmla="*/ 4534 w 10000"/>
              <a:gd name="connsiteY41" fmla="*/ 4774 h 10000"/>
              <a:gd name="connsiteX42" fmla="*/ 4334 w 10000"/>
              <a:gd name="connsiteY42" fmla="*/ 4890 h 10000"/>
              <a:gd name="connsiteX43" fmla="*/ 4222 w 10000"/>
              <a:gd name="connsiteY43" fmla="*/ 5058 h 10000"/>
              <a:gd name="connsiteX44" fmla="*/ 4021 w 10000"/>
              <a:gd name="connsiteY44" fmla="*/ 5197 h 10000"/>
              <a:gd name="connsiteX45" fmla="*/ 3845 w 10000"/>
              <a:gd name="connsiteY45" fmla="*/ 5314 h 10000"/>
              <a:gd name="connsiteX46" fmla="*/ 3468 w 10000"/>
              <a:gd name="connsiteY46" fmla="*/ 5708 h 10000"/>
              <a:gd name="connsiteX47" fmla="*/ 3023 w 10000"/>
              <a:gd name="connsiteY47" fmla="*/ 6081 h 10000"/>
              <a:gd name="connsiteX48" fmla="*/ 2843 w 10000"/>
              <a:gd name="connsiteY48" fmla="*/ 6197 h 10000"/>
              <a:gd name="connsiteX49" fmla="*/ 2510 w 10000"/>
              <a:gd name="connsiteY49" fmla="*/ 6504 h 10000"/>
              <a:gd name="connsiteX50" fmla="*/ 2398 w 10000"/>
              <a:gd name="connsiteY50" fmla="*/ 6649 h 10000"/>
              <a:gd name="connsiteX51" fmla="*/ 2066 w 10000"/>
              <a:gd name="connsiteY51" fmla="*/ 7102 h 10000"/>
              <a:gd name="connsiteX52" fmla="*/ 1913 w 10000"/>
              <a:gd name="connsiteY52" fmla="*/ 7189 h 10000"/>
              <a:gd name="connsiteX53" fmla="*/ 1576 w 10000"/>
              <a:gd name="connsiteY53" fmla="*/ 7556 h 10000"/>
              <a:gd name="connsiteX54" fmla="*/ 1423 w 10000"/>
              <a:gd name="connsiteY54" fmla="*/ 7701 h 10000"/>
              <a:gd name="connsiteX55" fmla="*/ 1222 w 10000"/>
              <a:gd name="connsiteY55" fmla="*/ 7956 h 10000"/>
              <a:gd name="connsiteX56" fmla="*/ 778 w 10000"/>
              <a:gd name="connsiteY56" fmla="*/ 8525 h 10000"/>
              <a:gd name="connsiteX57" fmla="*/ 553 w 10000"/>
              <a:gd name="connsiteY57" fmla="*/ 8862 h 10000"/>
              <a:gd name="connsiteX58" fmla="*/ 333 w 10000"/>
              <a:gd name="connsiteY58" fmla="*/ 9117 h 10000"/>
              <a:gd name="connsiteX59" fmla="*/ 200 w 10000"/>
              <a:gd name="connsiteY59" fmla="*/ 9263 h 10000"/>
              <a:gd name="connsiteX60" fmla="*/ 88 w 10000"/>
              <a:gd name="connsiteY60" fmla="*/ 9489 h 10000"/>
              <a:gd name="connsiteX61" fmla="*/ 0 w 10000"/>
              <a:gd name="connsiteY61" fmla="*/ 9803 h 10000"/>
              <a:gd name="connsiteX62" fmla="*/ 20 w 10000"/>
              <a:gd name="connsiteY62" fmla="*/ 10000 h 10000"/>
              <a:gd name="connsiteX0" fmla="*/ 20 w 10000"/>
              <a:gd name="connsiteY0" fmla="*/ 10000 h 10000"/>
              <a:gd name="connsiteX1" fmla="*/ 20 w 10000"/>
              <a:gd name="connsiteY1" fmla="*/ 9942 h 10000"/>
              <a:gd name="connsiteX2" fmla="*/ 68 w 10000"/>
              <a:gd name="connsiteY2" fmla="*/ 9884 h 10000"/>
              <a:gd name="connsiteX3" fmla="*/ 177 w 10000"/>
              <a:gd name="connsiteY3" fmla="*/ 9629 h 10000"/>
              <a:gd name="connsiteX4" fmla="*/ 645 w 10000"/>
              <a:gd name="connsiteY4" fmla="*/ 9146 h 10000"/>
              <a:gd name="connsiteX5" fmla="*/ 934 w 10000"/>
              <a:gd name="connsiteY5" fmla="*/ 8722 h 10000"/>
              <a:gd name="connsiteX6" fmla="*/ 1267 w 10000"/>
              <a:gd name="connsiteY6" fmla="*/ 8299 h 10000"/>
              <a:gd name="connsiteX7" fmla="*/ 1487 w 10000"/>
              <a:gd name="connsiteY7" fmla="*/ 8067 h 10000"/>
              <a:gd name="connsiteX8" fmla="*/ 1689 w 10000"/>
              <a:gd name="connsiteY8" fmla="*/ 7927 h 10000"/>
              <a:gd name="connsiteX9" fmla="*/ 1865 w 10000"/>
              <a:gd name="connsiteY9" fmla="*/ 7730 h 10000"/>
              <a:gd name="connsiteX10" fmla="*/ 2066 w 10000"/>
              <a:gd name="connsiteY10" fmla="*/ 7643 h 10000"/>
              <a:gd name="connsiteX11" fmla="*/ 2245 w 10000"/>
              <a:gd name="connsiteY11" fmla="*/ 7386 h 10000"/>
              <a:gd name="connsiteX12" fmla="*/ 2378 w 10000"/>
              <a:gd name="connsiteY12" fmla="*/ 7160 h 10000"/>
              <a:gd name="connsiteX13" fmla="*/ 2667 w 10000"/>
              <a:gd name="connsiteY13" fmla="*/ 7044 h 10000"/>
              <a:gd name="connsiteX14" fmla="*/ 2911 w 10000"/>
              <a:gd name="connsiteY14" fmla="*/ 6789 h 10000"/>
              <a:gd name="connsiteX15" fmla="*/ 3223 w 10000"/>
              <a:gd name="connsiteY15" fmla="*/ 6533 h 10000"/>
              <a:gd name="connsiteX16" fmla="*/ 10000 w 10000"/>
              <a:gd name="connsiteY16" fmla="*/ 0 h 10000"/>
              <a:gd name="connsiteX17" fmla="*/ 9823 w 10000"/>
              <a:gd name="connsiteY17" fmla="*/ 145 h 10000"/>
              <a:gd name="connsiteX18" fmla="*/ 9643 w 10000"/>
              <a:gd name="connsiteY18" fmla="*/ 174 h 10000"/>
              <a:gd name="connsiteX19" fmla="*/ 9422 w 10000"/>
              <a:gd name="connsiteY19" fmla="*/ 400 h 10000"/>
              <a:gd name="connsiteX20" fmla="*/ 9310 w 10000"/>
              <a:gd name="connsiteY20" fmla="*/ 540 h 10000"/>
              <a:gd name="connsiteX21" fmla="*/ 9066 w 10000"/>
              <a:gd name="connsiteY21" fmla="*/ 795 h 10000"/>
              <a:gd name="connsiteX22" fmla="*/ 8777 w 10000"/>
              <a:gd name="connsiteY22" fmla="*/ 1022 h 10000"/>
              <a:gd name="connsiteX23" fmla="*/ 8533 w 10000"/>
              <a:gd name="connsiteY23" fmla="*/ 1110 h 10000"/>
              <a:gd name="connsiteX24" fmla="*/ 8331 w 10000"/>
              <a:gd name="connsiteY24" fmla="*/ 1255 h 10000"/>
              <a:gd name="connsiteX25" fmla="*/ 8111 w 10000"/>
              <a:gd name="connsiteY25" fmla="*/ 1510 h 10000"/>
              <a:gd name="connsiteX26" fmla="*/ 7887 w 10000"/>
              <a:gd name="connsiteY26" fmla="*/ 1789 h 10000"/>
              <a:gd name="connsiteX27" fmla="*/ 7690 w 10000"/>
              <a:gd name="connsiteY27" fmla="*/ 2073 h 10000"/>
              <a:gd name="connsiteX28" fmla="*/ 7421 w 10000"/>
              <a:gd name="connsiteY28" fmla="*/ 2299 h 10000"/>
              <a:gd name="connsiteX29" fmla="*/ 7221 w 10000"/>
              <a:gd name="connsiteY29" fmla="*/ 2444 h 10000"/>
              <a:gd name="connsiteX30" fmla="*/ 7021 w 10000"/>
              <a:gd name="connsiteY30" fmla="*/ 2643 h 10000"/>
              <a:gd name="connsiteX31" fmla="*/ 6712 w 10000"/>
              <a:gd name="connsiteY31" fmla="*/ 2759 h 10000"/>
              <a:gd name="connsiteX32" fmla="*/ 6443 w 10000"/>
              <a:gd name="connsiteY32" fmla="*/ 2927 h 10000"/>
              <a:gd name="connsiteX33" fmla="*/ 6223 w 10000"/>
              <a:gd name="connsiteY33" fmla="*/ 3241 h 10000"/>
              <a:gd name="connsiteX34" fmla="*/ 5978 w 10000"/>
              <a:gd name="connsiteY34" fmla="*/ 3525 h 10000"/>
              <a:gd name="connsiteX35" fmla="*/ 5822 w 10000"/>
              <a:gd name="connsiteY35" fmla="*/ 3693 h 10000"/>
              <a:gd name="connsiteX36" fmla="*/ 5645 w 10000"/>
              <a:gd name="connsiteY36" fmla="*/ 3722 h 10000"/>
              <a:gd name="connsiteX37" fmla="*/ 5445 w 10000"/>
              <a:gd name="connsiteY37" fmla="*/ 3949 h 10000"/>
              <a:gd name="connsiteX38" fmla="*/ 5068 w 10000"/>
              <a:gd name="connsiteY38" fmla="*/ 4350 h 10000"/>
              <a:gd name="connsiteX39" fmla="*/ 4887 w 10000"/>
              <a:gd name="connsiteY39" fmla="*/ 4402 h 10000"/>
              <a:gd name="connsiteX40" fmla="*/ 4534 w 10000"/>
              <a:gd name="connsiteY40" fmla="*/ 4774 h 10000"/>
              <a:gd name="connsiteX41" fmla="*/ 4334 w 10000"/>
              <a:gd name="connsiteY41" fmla="*/ 4890 h 10000"/>
              <a:gd name="connsiteX42" fmla="*/ 4222 w 10000"/>
              <a:gd name="connsiteY42" fmla="*/ 5058 h 10000"/>
              <a:gd name="connsiteX43" fmla="*/ 4021 w 10000"/>
              <a:gd name="connsiteY43" fmla="*/ 5197 h 10000"/>
              <a:gd name="connsiteX44" fmla="*/ 3845 w 10000"/>
              <a:gd name="connsiteY44" fmla="*/ 5314 h 10000"/>
              <a:gd name="connsiteX45" fmla="*/ 3468 w 10000"/>
              <a:gd name="connsiteY45" fmla="*/ 5708 h 10000"/>
              <a:gd name="connsiteX46" fmla="*/ 3023 w 10000"/>
              <a:gd name="connsiteY46" fmla="*/ 6081 h 10000"/>
              <a:gd name="connsiteX47" fmla="*/ 2843 w 10000"/>
              <a:gd name="connsiteY47" fmla="*/ 6197 h 10000"/>
              <a:gd name="connsiteX48" fmla="*/ 2510 w 10000"/>
              <a:gd name="connsiteY48" fmla="*/ 6504 h 10000"/>
              <a:gd name="connsiteX49" fmla="*/ 2398 w 10000"/>
              <a:gd name="connsiteY49" fmla="*/ 6649 h 10000"/>
              <a:gd name="connsiteX50" fmla="*/ 2066 w 10000"/>
              <a:gd name="connsiteY50" fmla="*/ 7102 h 10000"/>
              <a:gd name="connsiteX51" fmla="*/ 1913 w 10000"/>
              <a:gd name="connsiteY51" fmla="*/ 7189 h 10000"/>
              <a:gd name="connsiteX52" fmla="*/ 1576 w 10000"/>
              <a:gd name="connsiteY52" fmla="*/ 7556 h 10000"/>
              <a:gd name="connsiteX53" fmla="*/ 1423 w 10000"/>
              <a:gd name="connsiteY53" fmla="*/ 7701 h 10000"/>
              <a:gd name="connsiteX54" fmla="*/ 1222 w 10000"/>
              <a:gd name="connsiteY54" fmla="*/ 7956 h 10000"/>
              <a:gd name="connsiteX55" fmla="*/ 778 w 10000"/>
              <a:gd name="connsiteY55" fmla="*/ 8525 h 10000"/>
              <a:gd name="connsiteX56" fmla="*/ 553 w 10000"/>
              <a:gd name="connsiteY56" fmla="*/ 8862 h 10000"/>
              <a:gd name="connsiteX57" fmla="*/ 333 w 10000"/>
              <a:gd name="connsiteY57" fmla="*/ 9117 h 10000"/>
              <a:gd name="connsiteX58" fmla="*/ 200 w 10000"/>
              <a:gd name="connsiteY58" fmla="*/ 9263 h 10000"/>
              <a:gd name="connsiteX59" fmla="*/ 88 w 10000"/>
              <a:gd name="connsiteY59" fmla="*/ 9489 h 10000"/>
              <a:gd name="connsiteX60" fmla="*/ 0 w 10000"/>
              <a:gd name="connsiteY60" fmla="*/ 9803 h 10000"/>
              <a:gd name="connsiteX61" fmla="*/ 20 w 10000"/>
              <a:gd name="connsiteY61" fmla="*/ 10000 h 10000"/>
              <a:gd name="connsiteX0" fmla="*/ 20 w 10000"/>
              <a:gd name="connsiteY0" fmla="*/ 10000 h 10000"/>
              <a:gd name="connsiteX1" fmla="*/ 20 w 10000"/>
              <a:gd name="connsiteY1" fmla="*/ 9942 h 10000"/>
              <a:gd name="connsiteX2" fmla="*/ 68 w 10000"/>
              <a:gd name="connsiteY2" fmla="*/ 9884 h 10000"/>
              <a:gd name="connsiteX3" fmla="*/ 177 w 10000"/>
              <a:gd name="connsiteY3" fmla="*/ 9629 h 10000"/>
              <a:gd name="connsiteX4" fmla="*/ 645 w 10000"/>
              <a:gd name="connsiteY4" fmla="*/ 9146 h 10000"/>
              <a:gd name="connsiteX5" fmla="*/ 934 w 10000"/>
              <a:gd name="connsiteY5" fmla="*/ 8722 h 10000"/>
              <a:gd name="connsiteX6" fmla="*/ 1267 w 10000"/>
              <a:gd name="connsiteY6" fmla="*/ 8299 h 10000"/>
              <a:gd name="connsiteX7" fmla="*/ 1487 w 10000"/>
              <a:gd name="connsiteY7" fmla="*/ 8067 h 10000"/>
              <a:gd name="connsiteX8" fmla="*/ 1689 w 10000"/>
              <a:gd name="connsiteY8" fmla="*/ 7927 h 10000"/>
              <a:gd name="connsiteX9" fmla="*/ 1865 w 10000"/>
              <a:gd name="connsiteY9" fmla="*/ 7730 h 10000"/>
              <a:gd name="connsiteX10" fmla="*/ 2066 w 10000"/>
              <a:gd name="connsiteY10" fmla="*/ 7643 h 10000"/>
              <a:gd name="connsiteX11" fmla="*/ 2245 w 10000"/>
              <a:gd name="connsiteY11" fmla="*/ 7386 h 10000"/>
              <a:gd name="connsiteX12" fmla="*/ 2378 w 10000"/>
              <a:gd name="connsiteY12" fmla="*/ 7160 h 10000"/>
              <a:gd name="connsiteX13" fmla="*/ 2667 w 10000"/>
              <a:gd name="connsiteY13" fmla="*/ 7044 h 10000"/>
              <a:gd name="connsiteX14" fmla="*/ 2911 w 10000"/>
              <a:gd name="connsiteY14" fmla="*/ 6789 h 10000"/>
              <a:gd name="connsiteX15" fmla="*/ 10000 w 10000"/>
              <a:gd name="connsiteY15" fmla="*/ 0 h 10000"/>
              <a:gd name="connsiteX16" fmla="*/ 9823 w 10000"/>
              <a:gd name="connsiteY16" fmla="*/ 145 h 10000"/>
              <a:gd name="connsiteX17" fmla="*/ 9643 w 10000"/>
              <a:gd name="connsiteY17" fmla="*/ 174 h 10000"/>
              <a:gd name="connsiteX18" fmla="*/ 9422 w 10000"/>
              <a:gd name="connsiteY18" fmla="*/ 400 h 10000"/>
              <a:gd name="connsiteX19" fmla="*/ 9310 w 10000"/>
              <a:gd name="connsiteY19" fmla="*/ 540 h 10000"/>
              <a:gd name="connsiteX20" fmla="*/ 9066 w 10000"/>
              <a:gd name="connsiteY20" fmla="*/ 795 h 10000"/>
              <a:gd name="connsiteX21" fmla="*/ 8777 w 10000"/>
              <a:gd name="connsiteY21" fmla="*/ 1022 h 10000"/>
              <a:gd name="connsiteX22" fmla="*/ 8533 w 10000"/>
              <a:gd name="connsiteY22" fmla="*/ 1110 h 10000"/>
              <a:gd name="connsiteX23" fmla="*/ 8331 w 10000"/>
              <a:gd name="connsiteY23" fmla="*/ 1255 h 10000"/>
              <a:gd name="connsiteX24" fmla="*/ 8111 w 10000"/>
              <a:gd name="connsiteY24" fmla="*/ 1510 h 10000"/>
              <a:gd name="connsiteX25" fmla="*/ 7887 w 10000"/>
              <a:gd name="connsiteY25" fmla="*/ 1789 h 10000"/>
              <a:gd name="connsiteX26" fmla="*/ 7690 w 10000"/>
              <a:gd name="connsiteY26" fmla="*/ 2073 h 10000"/>
              <a:gd name="connsiteX27" fmla="*/ 7421 w 10000"/>
              <a:gd name="connsiteY27" fmla="*/ 2299 h 10000"/>
              <a:gd name="connsiteX28" fmla="*/ 7221 w 10000"/>
              <a:gd name="connsiteY28" fmla="*/ 2444 h 10000"/>
              <a:gd name="connsiteX29" fmla="*/ 7021 w 10000"/>
              <a:gd name="connsiteY29" fmla="*/ 2643 h 10000"/>
              <a:gd name="connsiteX30" fmla="*/ 6712 w 10000"/>
              <a:gd name="connsiteY30" fmla="*/ 2759 h 10000"/>
              <a:gd name="connsiteX31" fmla="*/ 6443 w 10000"/>
              <a:gd name="connsiteY31" fmla="*/ 2927 h 10000"/>
              <a:gd name="connsiteX32" fmla="*/ 6223 w 10000"/>
              <a:gd name="connsiteY32" fmla="*/ 3241 h 10000"/>
              <a:gd name="connsiteX33" fmla="*/ 5978 w 10000"/>
              <a:gd name="connsiteY33" fmla="*/ 3525 h 10000"/>
              <a:gd name="connsiteX34" fmla="*/ 5822 w 10000"/>
              <a:gd name="connsiteY34" fmla="*/ 3693 h 10000"/>
              <a:gd name="connsiteX35" fmla="*/ 5645 w 10000"/>
              <a:gd name="connsiteY35" fmla="*/ 3722 h 10000"/>
              <a:gd name="connsiteX36" fmla="*/ 5445 w 10000"/>
              <a:gd name="connsiteY36" fmla="*/ 3949 h 10000"/>
              <a:gd name="connsiteX37" fmla="*/ 5068 w 10000"/>
              <a:gd name="connsiteY37" fmla="*/ 4350 h 10000"/>
              <a:gd name="connsiteX38" fmla="*/ 4887 w 10000"/>
              <a:gd name="connsiteY38" fmla="*/ 4402 h 10000"/>
              <a:gd name="connsiteX39" fmla="*/ 4534 w 10000"/>
              <a:gd name="connsiteY39" fmla="*/ 4774 h 10000"/>
              <a:gd name="connsiteX40" fmla="*/ 4334 w 10000"/>
              <a:gd name="connsiteY40" fmla="*/ 4890 h 10000"/>
              <a:gd name="connsiteX41" fmla="*/ 4222 w 10000"/>
              <a:gd name="connsiteY41" fmla="*/ 5058 h 10000"/>
              <a:gd name="connsiteX42" fmla="*/ 4021 w 10000"/>
              <a:gd name="connsiteY42" fmla="*/ 5197 h 10000"/>
              <a:gd name="connsiteX43" fmla="*/ 3845 w 10000"/>
              <a:gd name="connsiteY43" fmla="*/ 5314 h 10000"/>
              <a:gd name="connsiteX44" fmla="*/ 3468 w 10000"/>
              <a:gd name="connsiteY44" fmla="*/ 5708 h 10000"/>
              <a:gd name="connsiteX45" fmla="*/ 3023 w 10000"/>
              <a:gd name="connsiteY45" fmla="*/ 6081 h 10000"/>
              <a:gd name="connsiteX46" fmla="*/ 2843 w 10000"/>
              <a:gd name="connsiteY46" fmla="*/ 6197 h 10000"/>
              <a:gd name="connsiteX47" fmla="*/ 2510 w 10000"/>
              <a:gd name="connsiteY47" fmla="*/ 6504 h 10000"/>
              <a:gd name="connsiteX48" fmla="*/ 2398 w 10000"/>
              <a:gd name="connsiteY48" fmla="*/ 6649 h 10000"/>
              <a:gd name="connsiteX49" fmla="*/ 2066 w 10000"/>
              <a:gd name="connsiteY49" fmla="*/ 7102 h 10000"/>
              <a:gd name="connsiteX50" fmla="*/ 1913 w 10000"/>
              <a:gd name="connsiteY50" fmla="*/ 7189 h 10000"/>
              <a:gd name="connsiteX51" fmla="*/ 1576 w 10000"/>
              <a:gd name="connsiteY51" fmla="*/ 7556 h 10000"/>
              <a:gd name="connsiteX52" fmla="*/ 1423 w 10000"/>
              <a:gd name="connsiteY52" fmla="*/ 7701 h 10000"/>
              <a:gd name="connsiteX53" fmla="*/ 1222 w 10000"/>
              <a:gd name="connsiteY53" fmla="*/ 7956 h 10000"/>
              <a:gd name="connsiteX54" fmla="*/ 778 w 10000"/>
              <a:gd name="connsiteY54" fmla="*/ 8525 h 10000"/>
              <a:gd name="connsiteX55" fmla="*/ 553 w 10000"/>
              <a:gd name="connsiteY55" fmla="*/ 8862 h 10000"/>
              <a:gd name="connsiteX56" fmla="*/ 333 w 10000"/>
              <a:gd name="connsiteY56" fmla="*/ 9117 h 10000"/>
              <a:gd name="connsiteX57" fmla="*/ 200 w 10000"/>
              <a:gd name="connsiteY57" fmla="*/ 9263 h 10000"/>
              <a:gd name="connsiteX58" fmla="*/ 88 w 10000"/>
              <a:gd name="connsiteY58" fmla="*/ 9489 h 10000"/>
              <a:gd name="connsiteX59" fmla="*/ 0 w 10000"/>
              <a:gd name="connsiteY59" fmla="*/ 9803 h 10000"/>
              <a:gd name="connsiteX60" fmla="*/ 20 w 10000"/>
              <a:gd name="connsiteY60" fmla="*/ 10000 h 10000"/>
              <a:gd name="connsiteX0" fmla="*/ 20 w 10000"/>
              <a:gd name="connsiteY0" fmla="*/ 10000 h 10000"/>
              <a:gd name="connsiteX1" fmla="*/ 20 w 10000"/>
              <a:gd name="connsiteY1" fmla="*/ 9942 h 10000"/>
              <a:gd name="connsiteX2" fmla="*/ 68 w 10000"/>
              <a:gd name="connsiteY2" fmla="*/ 9884 h 10000"/>
              <a:gd name="connsiteX3" fmla="*/ 177 w 10000"/>
              <a:gd name="connsiteY3" fmla="*/ 9629 h 10000"/>
              <a:gd name="connsiteX4" fmla="*/ 645 w 10000"/>
              <a:gd name="connsiteY4" fmla="*/ 9146 h 10000"/>
              <a:gd name="connsiteX5" fmla="*/ 934 w 10000"/>
              <a:gd name="connsiteY5" fmla="*/ 8722 h 10000"/>
              <a:gd name="connsiteX6" fmla="*/ 1267 w 10000"/>
              <a:gd name="connsiteY6" fmla="*/ 8299 h 10000"/>
              <a:gd name="connsiteX7" fmla="*/ 1487 w 10000"/>
              <a:gd name="connsiteY7" fmla="*/ 8067 h 10000"/>
              <a:gd name="connsiteX8" fmla="*/ 1689 w 10000"/>
              <a:gd name="connsiteY8" fmla="*/ 7927 h 10000"/>
              <a:gd name="connsiteX9" fmla="*/ 1865 w 10000"/>
              <a:gd name="connsiteY9" fmla="*/ 7730 h 10000"/>
              <a:gd name="connsiteX10" fmla="*/ 2066 w 10000"/>
              <a:gd name="connsiteY10" fmla="*/ 7643 h 10000"/>
              <a:gd name="connsiteX11" fmla="*/ 2245 w 10000"/>
              <a:gd name="connsiteY11" fmla="*/ 7386 h 10000"/>
              <a:gd name="connsiteX12" fmla="*/ 2378 w 10000"/>
              <a:gd name="connsiteY12" fmla="*/ 7160 h 10000"/>
              <a:gd name="connsiteX13" fmla="*/ 2667 w 10000"/>
              <a:gd name="connsiteY13" fmla="*/ 7044 h 10000"/>
              <a:gd name="connsiteX14" fmla="*/ 10000 w 10000"/>
              <a:gd name="connsiteY14" fmla="*/ 0 h 10000"/>
              <a:gd name="connsiteX15" fmla="*/ 9823 w 10000"/>
              <a:gd name="connsiteY15" fmla="*/ 145 h 10000"/>
              <a:gd name="connsiteX16" fmla="*/ 9643 w 10000"/>
              <a:gd name="connsiteY16" fmla="*/ 174 h 10000"/>
              <a:gd name="connsiteX17" fmla="*/ 9422 w 10000"/>
              <a:gd name="connsiteY17" fmla="*/ 400 h 10000"/>
              <a:gd name="connsiteX18" fmla="*/ 9310 w 10000"/>
              <a:gd name="connsiteY18" fmla="*/ 540 h 10000"/>
              <a:gd name="connsiteX19" fmla="*/ 9066 w 10000"/>
              <a:gd name="connsiteY19" fmla="*/ 795 h 10000"/>
              <a:gd name="connsiteX20" fmla="*/ 8777 w 10000"/>
              <a:gd name="connsiteY20" fmla="*/ 1022 h 10000"/>
              <a:gd name="connsiteX21" fmla="*/ 8533 w 10000"/>
              <a:gd name="connsiteY21" fmla="*/ 1110 h 10000"/>
              <a:gd name="connsiteX22" fmla="*/ 8331 w 10000"/>
              <a:gd name="connsiteY22" fmla="*/ 1255 h 10000"/>
              <a:gd name="connsiteX23" fmla="*/ 8111 w 10000"/>
              <a:gd name="connsiteY23" fmla="*/ 1510 h 10000"/>
              <a:gd name="connsiteX24" fmla="*/ 7887 w 10000"/>
              <a:gd name="connsiteY24" fmla="*/ 1789 h 10000"/>
              <a:gd name="connsiteX25" fmla="*/ 7690 w 10000"/>
              <a:gd name="connsiteY25" fmla="*/ 2073 h 10000"/>
              <a:gd name="connsiteX26" fmla="*/ 7421 w 10000"/>
              <a:gd name="connsiteY26" fmla="*/ 2299 h 10000"/>
              <a:gd name="connsiteX27" fmla="*/ 7221 w 10000"/>
              <a:gd name="connsiteY27" fmla="*/ 2444 h 10000"/>
              <a:gd name="connsiteX28" fmla="*/ 7021 w 10000"/>
              <a:gd name="connsiteY28" fmla="*/ 2643 h 10000"/>
              <a:gd name="connsiteX29" fmla="*/ 6712 w 10000"/>
              <a:gd name="connsiteY29" fmla="*/ 2759 h 10000"/>
              <a:gd name="connsiteX30" fmla="*/ 6443 w 10000"/>
              <a:gd name="connsiteY30" fmla="*/ 2927 h 10000"/>
              <a:gd name="connsiteX31" fmla="*/ 6223 w 10000"/>
              <a:gd name="connsiteY31" fmla="*/ 3241 h 10000"/>
              <a:gd name="connsiteX32" fmla="*/ 5978 w 10000"/>
              <a:gd name="connsiteY32" fmla="*/ 3525 h 10000"/>
              <a:gd name="connsiteX33" fmla="*/ 5822 w 10000"/>
              <a:gd name="connsiteY33" fmla="*/ 3693 h 10000"/>
              <a:gd name="connsiteX34" fmla="*/ 5645 w 10000"/>
              <a:gd name="connsiteY34" fmla="*/ 3722 h 10000"/>
              <a:gd name="connsiteX35" fmla="*/ 5445 w 10000"/>
              <a:gd name="connsiteY35" fmla="*/ 3949 h 10000"/>
              <a:gd name="connsiteX36" fmla="*/ 5068 w 10000"/>
              <a:gd name="connsiteY36" fmla="*/ 4350 h 10000"/>
              <a:gd name="connsiteX37" fmla="*/ 4887 w 10000"/>
              <a:gd name="connsiteY37" fmla="*/ 4402 h 10000"/>
              <a:gd name="connsiteX38" fmla="*/ 4534 w 10000"/>
              <a:gd name="connsiteY38" fmla="*/ 4774 h 10000"/>
              <a:gd name="connsiteX39" fmla="*/ 4334 w 10000"/>
              <a:gd name="connsiteY39" fmla="*/ 4890 h 10000"/>
              <a:gd name="connsiteX40" fmla="*/ 4222 w 10000"/>
              <a:gd name="connsiteY40" fmla="*/ 5058 h 10000"/>
              <a:gd name="connsiteX41" fmla="*/ 4021 w 10000"/>
              <a:gd name="connsiteY41" fmla="*/ 5197 h 10000"/>
              <a:gd name="connsiteX42" fmla="*/ 3845 w 10000"/>
              <a:gd name="connsiteY42" fmla="*/ 5314 h 10000"/>
              <a:gd name="connsiteX43" fmla="*/ 3468 w 10000"/>
              <a:gd name="connsiteY43" fmla="*/ 5708 h 10000"/>
              <a:gd name="connsiteX44" fmla="*/ 3023 w 10000"/>
              <a:gd name="connsiteY44" fmla="*/ 6081 h 10000"/>
              <a:gd name="connsiteX45" fmla="*/ 2843 w 10000"/>
              <a:gd name="connsiteY45" fmla="*/ 6197 h 10000"/>
              <a:gd name="connsiteX46" fmla="*/ 2510 w 10000"/>
              <a:gd name="connsiteY46" fmla="*/ 6504 h 10000"/>
              <a:gd name="connsiteX47" fmla="*/ 2398 w 10000"/>
              <a:gd name="connsiteY47" fmla="*/ 6649 h 10000"/>
              <a:gd name="connsiteX48" fmla="*/ 2066 w 10000"/>
              <a:gd name="connsiteY48" fmla="*/ 7102 h 10000"/>
              <a:gd name="connsiteX49" fmla="*/ 1913 w 10000"/>
              <a:gd name="connsiteY49" fmla="*/ 7189 h 10000"/>
              <a:gd name="connsiteX50" fmla="*/ 1576 w 10000"/>
              <a:gd name="connsiteY50" fmla="*/ 7556 h 10000"/>
              <a:gd name="connsiteX51" fmla="*/ 1423 w 10000"/>
              <a:gd name="connsiteY51" fmla="*/ 7701 h 10000"/>
              <a:gd name="connsiteX52" fmla="*/ 1222 w 10000"/>
              <a:gd name="connsiteY52" fmla="*/ 7956 h 10000"/>
              <a:gd name="connsiteX53" fmla="*/ 778 w 10000"/>
              <a:gd name="connsiteY53" fmla="*/ 8525 h 10000"/>
              <a:gd name="connsiteX54" fmla="*/ 553 w 10000"/>
              <a:gd name="connsiteY54" fmla="*/ 8862 h 10000"/>
              <a:gd name="connsiteX55" fmla="*/ 333 w 10000"/>
              <a:gd name="connsiteY55" fmla="*/ 9117 h 10000"/>
              <a:gd name="connsiteX56" fmla="*/ 200 w 10000"/>
              <a:gd name="connsiteY56" fmla="*/ 9263 h 10000"/>
              <a:gd name="connsiteX57" fmla="*/ 88 w 10000"/>
              <a:gd name="connsiteY57" fmla="*/ 9489 h 10000"/>
              <a:gd name="connsiteX58" fmla="*/ 0 w 10000"/>
              <a:gd name="connsiteY58" fmla="*/ 9803 h 10000"/>
              <a:gd name="connsiteX59" fmla="*/ 20 w 10000"/>
              <a:gd name="connsiteY59" fmla="*/ 10000 h 10000"/>
              <a:gd name="connsiteX0" fmla="*/ 20 w 10000"/>
              <a:gd name="connsiteY0" fmla="*/ 10000 h 10000"/>
              <a:gd name="connsiteX1" fmla="*/ 20 w 10000"/>
              <a:gd name="connsiteY1" fmla="*/ 9942 h 10000"/>
              <a:gd name="connsiteX2" fmla="*/ 68 w 10000"/>
              <a:gd name="connsiteY2" fmla="*/ 9884 h 10000"/>
              <a:gd name="connsiteX3" fmla="*/ 177 w 10000"/>
              <a:gd name="connsiteY3" fmla="*/ 9629 h 10000"/>
              <a:gd name="connsiteX4" fmla="*/ 645 w 10000"/>
              <a:gd name="connsiteY4" fmla="*/ 9146 h 10000"/>
              <a:gd name="connsiteX5" fmla="*/ 934 w 10000"/>
              <a:gd name="connsiteY5" fmla="*/ 8722 h 10000"/>
              <a:gd name="connsiteX6" fmla="*/ 1267 w 10000"/>
              <a:gd name="connsiteY6" fmla="*/ 8299 h 10000"/>
              <a:gd name="connsiteX7" fmla="*/ 1487 w 10000"/>
              <a:gd name="connsiteY7" fmla="*/ 8067 h 10000"/>
              <a:gd name="connsiteX8" fmla="*/ 1689 w 10000"/>
              <a:gd name="connsiteY8" fmla="*/ 7927 h 10000"/>
              <a:gd name="connsiteX9" fmla="*/ 1865 w 10000"/>
              <a:gd name="connsiteY9" fmla="*/ 7730 h 10000"/>
              <a:gd name="connsiteX10" fmla="*/ 2066 w 10000"/>
              <a:gd name="connsiteY10" fmla="*/ 7643 h 10000"/>
              <a:gd name="connsiteX11" fmla="*/ 2245 w 10000"/>
              <a:gd name="connsiteY11" fmla="*/ 7386 h 10000"/>
              <a:gd name="connsiteX12" fmla="*/ 2378 w 10000"/>
              <a:gd name="connsiteY12" fmla="*/ 7160 h 10000"/>
              <a:gd name="connsiteX13" fmla="*/ 10000 w 10000"/>
              <a:gd name="connsiteY13" fmla="*/ 0 h 10000"/>
              <a:gd name="connsiteX14" fmla="*/ 9823 w 10000"/>
              <a:gd name="connsiteY14" fmla="*/ 145 h 10000"/>
              <a:gd name="connsiteX15" fmla="*/ 9643 w 10000"/>
              <a:gd name="connsiteY15" fmla="*/ 174 h 10000"/>
              <a:gd name="connsiteX16" fmla="*/ 9422 w 10000"/>
              <a:gd name="connsiteY16" fmla="*/ 400 h 10000"/>
              <a:gd name="connsiteX17" fmla="*/ 9310 w 10000"/>
              <a:gd name="connsiteY17" fmla="*/ 540 h 10000"/>
              <a:gd name="connsiteX18" fmla="*/ 9066 w 10000"/>
              <a:gd name="connsiteY18" fmla="*/ 795 h 10000"/>
              <a:gd name="connsiteX19" fmla="*/ 8777 w 10000"/>
              <a:gd name="connsiteY19" fmla="*/ 1022 h 10000"/>
              <a:gd name="connsiteX20" fmla="*/ 8533 w 10000"/>
              <a:gd name="connsiteY20" fmla="*/ 1110 h 10000"/>
              <a:gd name="connsiteX21" fmla="*/ 8331 w 10000"/>
              <a:gd name="connsiteY21" fmla="*/ 1255 h 10000"/>
              <a:gd name="connsiteX22" fmla="*/ 8111 w 10000"/>
              <a:gd name="connsiteY22" fmla="*/ 1510 h 10000"/>
              <a:gd name="connsiteX23" fmla="*/ 7887 w 10000"/>
              <a:gd name="connsiteY23" fmla="*/ 1789 h 10000"/>
              <a:gd name="connsiteX24" fmla="*/ 7690 w 10000"/>
              <a:gd name="connsiteY24" fmla="*/ 2073 h 10000"/>
              <a:gd name="connsiteX25" fmla="*/ 7421 w 10000"/>
              <a:gd name="connsiteY25" fmla="*/ 2299 h 10000"/>
              <a:gd name="connsiteX26" fmla="*/ 7221 w 10000"/>
              <a:gd name="connsiteY26" fmla="*/ 2444 h 10000"/>
              <a:gd name="connsiteX27" fmla="*/ 7021 w 10000"/>
              <a:gd name="connsiteY27" fmla="*/ 2643 h 10000"/>
              <a:gd name="connsiteX28" fmla="*/ 6712 w 10000"/>
              <a:gd name="connsiteY28" fmla="*/ 2759 h 10000"/>
              <a:gd name="connsiteX29" fmla="*/ 6443 w 10000"/>
              <a:gd name="connsiteY29" fmla="*/ 2927 h 10000"/>
              <a:gd name="connsiteX30" fmla="*/ 6223 w 10000"/>
              <a:gd name="connsiteY30" fmla="*/ 3241 h 10000"/>
              <a:gd name="connsiteX31" fmla="*/ 5978 w 10000"/>
              <a:gd name="connsiteY31" fmla="*/ 3525 h 10000"/>
              <a:gd name="connsiteX32" fmla="*/ 5822 w 10000"/>
              <a:gd name="connsiteY32" fmla="*/ 3693 h 10000"/>
              <a:gd name="connsiteX33" fmla="*/ 5645 w 10000"/>
              <a:gd name="connsiteY33" fmla="*/ 3722 h 10000"/>
              <a:gd name="connsiteX34" fmla="*/ 5445 w 10000"/>
              <a:gd name="connsiteY34" fmla="*/ 3949 h 10000"/>
              <a:gd name="connsiteX35" fmla="*/ 5068 w 10000"/>
              <a:gd name="connsiteY35" fmla="*/ 4350 h 10000"/>
              <a:gd name="connsiteX36" fmla="*/ 4887 w 10000"/>
              <a:gd name="connsiteY36" fmla="*/ 4402 h 10000"/>
              <a:gd name="connsiteX37" fmla="*/ 4534 w 10000"/>
              <a:gd name="connsiteY37" fmla="*/ 4774 h 10000"/>
              <a:gd name="connsiteX38" fmla="*/ 4334 w 10000"/>
              <a:gd name="connsiteY38" fmla="*/ 4890 h 10000"/>
              <a:gd name="connsiteX39" fmla="*/ 4222 w 10000"/>
              <a:gd name="connsiteY39" fmla="*/ 5058 h 10000"/>
              <a:gd name="connsiteX40" fmla="*/ 4021 w 10000"/>
              <a:gd name="connsiteY40" fmla="*/ 5197 h 10000"/>
              <a:gd name="connsiteX41" fmla="*/ 3845 w 10000"/>
              <a:gd name="connsiteY41" fmla="*/ 5314 h 10000"/>
              <a:gd name="connsiteX42" fmla="*/ 3468 w 10000"/>
              <a:gd name="connsiteY42" fmla="*/ 5708 h 10000"/>
              <a:gd name="connsiteX43" fmla="*/ 3023 w 10000"/>
              <a:gd name="connsiteY43" fmla="*/ 6081 h 10000"/>
              <a:gd name="connsiteX44" fmla="*/ 2843 w 10000"/>
              <a:gd name="connsiteY44" fmla="*/ 6197 h 10000"/>
              <a:gd name="connsiteX45" fmla="*/ 2510 w 10000"/>
              <a:gd name="connsiteY45" fmla="*/ 6504 h 10000"/>
              <a:gd name="connsiteX46" fmla="*/ 2398 w 10000"/>
              <a:gd name="connsiteY46" fmla="*/ 6649 h 10000"/>
              <a:gd name="connsiteX47" fmla="*/ 2066 w 10000"/>
              <a:gd name="connsiteY47" fmla="*/ 7102 h 10000"/>
              <a:gd name="connsiteX48" fmla="*/ 1913 w 10000"/>
              <a:gd name="connsiteY48" fmla="*/ 7189 h 10000"/>
              <a:gd name="connsiteX49" fmla="*/ 1576 w 10000"/>
              <a:gd name="connsiteY49" fmla="*/ 7556 h 10000"/>
              <a:gd name="connsiteX50" fmla="*/ 1423 w 10000"/>
              <a:gd name="connsiteY50" fmla="*/ 7701 h 10000"/>
              <a:gd name="connsiteX51" fmla="*/ 1222 w 10000"/>
              <a:gd name="connsiteY51" fmla="*/ 7956 h 10000"/>
              <a:gd name="connsiteX52" fmla="*/ 778 w 10000"/>
              <a:gd name="connsiteY52" fmla="*/ 8525 h 10000"/>
              <a:gd name="connsiteX53" fmla="*/ 553 w 10000"/>
              <a:gd name="connsiteY53" fmla="*/ 8862 h 10000"/>
              <a:gd name="connsiteX54" fmla="*/ 333 w 10000"/>
              <a:gd name="connsiteY54" fmla="*/ 9117 h 10000"/>
              <a:gd name="connsiteX55" fmla="*/ 200 w 10000"/>
              <a:gd name="connsiteY55" fmla="*/ 9263 h 10000"/>
              <a:gd name="connsiteX56" fmla="*/ 88 w 10000"/>
              <a:gd name="connsiteY56" fmla="*/ 9489 h 10000"/>
              <a:gd name="connsiteX57" fmla="*/ 0 w 10000"/>
              <a:gd name="connsiteY57" fmla="*/ 9803 h 10000"/>
              <a:gd name="connsiteX58" fmla="*/ 20 w 10000"/>
              <a:gd name="connsiteY58" fmla="*/ 10000 h 10000"/>
              <a:gd name="connsiteX0" fmla="*/ 20 w 10000"/>
              <a:gd name="connsiteY0" fmla="*/ 10000 h 10000"/>
              <a:gd name="connsiteX1" fmla="*/ 20 w 10000"/>
              <a:gd name="connsiteY1" fmla="*/ 9942 h 10000"/>
              <a:gd name="connsiteX2" fmla="*/ 68 w 10000"/>
              <a:gd name="connsiteY2" fmla="*/ 9884 h 10000"/>
              <a:gd name="connsiteX3" fmla="*/ 177 w 10000"/>
              <a:gd name="connsiteY3" fmla="*/ 9629 h 10000"/>
              <a:gd name="connsiteX4" fmla="*/ 645 w 10000"/>
              <a:gd name="connsiteY4" fmla="*/ 9146 h 10000"/>
              <a:gd name="connsiteX5" fmla="*/ 934 w 10000"/>
              <a:gd name="connsiteY5" fmla="*/ 8722 h 10000"/>
              <a:gd name="connsiteX6" fmla="*/ 1267 w 10000"/>
              <a:gd name="connsiteY6" fmla="*/ 8299 h 10000"/>
              <a:gd name="connsiteX7" fmla="*/ 1487 w 10000"/>
              <a:gd name="connsiteY7" fmla="*/ 8067 h 10000"/>
              <a:gd name="connsiteX8" fmla="*/ 1689 w 10000"/>
              <a:gd name="connsiteY8" fmla="*/ 7927 h 10000"/>
              <a:gd name="connsiteX9" fmla="*/ 1865 w 10000"/>
              <a:gd name="connsiteY9" fmla="*/ 7730 h 10000"/>
              <a:gd name="connsiteX10" fmla="*/ 2066 w 10000"/>
              <a:gd name="connsiteY10" fmla="*/ 7643 h 10000"/>
              <a:gd name="connsiteX11" fmla="*/ 2245 w 10000"/>
              <a:gd name="connsiteY11" fmla="*/ 7386 h 10000"/>
              <a:gd name="connsiteX12" fmla="*/ 10000 w 10000"/>
              <a:gd name="connsiteY12" fmla="*/ 0 h 10000"/>
              <a:gd name="connsiteX13" fmla="*/ 9823 w 10000"/>
              <a:gd name="connsiteY13" fmla="*/ 145 h 10000"/>
              <a:gd name="connsiteX14" fmla="*/ 9643 w 10000"/>
              <a:gd name="connsiteY14" fmla="*/ 174 h 10000"/>
              <a:gd name="connsiteX15" fmla="*/ 9422 w 10000"/>
              <a:gd name="connsiteY15" fmla="*/ 400 h 10000"/>
              <a:gd name="connsiteX16" fmla="*/ 9310 w 10000"/>
              <a:gd name="connsiteY16" fmla="*/ 540 h 10000"/>
              <a:gd name="connsiteX17" fmla="*/ 9066 w 10000"/>
              <a:gd name="connsiteY17" fmla="*/ 795 h 10000"/>
              <a:gd name="connsiteX18" fmla="*/ 8777 w 10000"/>
              <a:gd name="connsiteY18" fmla="*/ 1022 h 10000"/>
              <a:gd name="connsiteX19" fmla="*/ 8533 w 10000"/>
              <a:gd name="connsiteY19" fmla="*/ 1110 h 10000"/>
              <a:gd name="connsiteX20" fmla="*/ 8331 w 10000"/>
              <a:gd name="connsiteY20" fmla="*/ 1255 h 10000"/>
              <a:gd name="connsiteX21" fmla="*/ 8111 w 10000"/>
              <a:gd name="connsiteY21" fmla="*/ 1510 h 10000"/>
              <a:gd name="connsiteX22" fmla="*/ 7887 w 10000"/>
              <a:gd name="connsiteY22" fmla="*/ 1789 h 10000"/>
              <a:gd name="connsiteX23" fmla="*/ 7690 w 10000"/>
              <a:gd name="connsiteY23" fmla="*/ 2073 h 10000"/>
              <a:gd name="connsiteX24" fmla="*/ 7421 w 10000"/>
              <a:gd name="connsiteY24" fmla="*/ 2299 h 10000"/>
              <a:gd name="connsiteX25" fmla="*/ 7221 w 10000"/>
              <a:gd name="connsiteY25" fmla="*/ 2444 h 10000"/>
              <a:gd name="connsiteX26" fmla="*/ 7021 w 10000"/>
              <a:gd name="connsiteY26" fmla="*/ 2643 h 10000"/>
              <a:gd name="connsiteX27" fmla="*/ 6712 w 10000"/>
              <a:gd name="connsiteY27" fmla="*/ 2759 h 10000"/>
              <a:gd name="connsiteX28" fmla="*/ 6443 w 10000"/>
              <a:gd name="connsiteY28" fmla="*/ 2927 h 10000"/>
              <a:gd name="connsiteX29" fmla="*/ 6223 w 10000"/>
              <a:gd name="connsiteY29" fmla="*/ 3241 h 10000"/>
              <a:gd name="connsiteX30" fmla="*/ 5978 w 10000"/>
              <a:gd name="connsiteY30" fmla="*/ 3525 h 10000"/>
              <a:gd name="connsiteX31" fmla="*/ 5822 w 10000"/>
              <a:gd name="connsiteY31" fmla="*/ 3693 h 10000"/>
              <a:gd name="connsiteX32" fmla="*/ 5645 w 10000"/>
              <a:gd name="connsiteY32" fmla="*/ 3722 h 10000"/>
              <a:gd name="connsiteX33" fmla="*/ 5445 w 10000"/>
              <a:gd name="connsiteY33" fmla="*/ 3949 h 10000"/>
              <a:gd name="connsiteX34" fmla="*/ 5068 w 10000"/>
              <a:gd name="connsiteY34" fmla="*/ 4350 h 10000"/>
              <a:gd name="connsiteX35" fmla="*/ 4887 w 10000"/>
              <a:gd name="connsiteY35" fmla="*/ 4402 h 10000"/>
              <a:gd name="connsiteX36" fmla="*/ 4534 w 10000"/>
              <a:gd name="connsiteY36" fmla="*/ 4774 h 10000"/>
              <a:gd name="connsiteX37" fmla="*/ 4334 w 10000"/>
              <a:gd name="connsiteY37" fmla="*/ 4890 h 10000"/>
              <a:gd name="connsiteX38" fmla="*/ 4222 w 10000"/>
              <a:gd name="connsiteY38" fmla="*/ 5058 h 10000"/>
              <a:gd name="connsiteX39" fmla="*/ 4021 w 10000"/>
              <a:gd name="connsiteY39" fmla="*/ 5197 h 10000"/>
              <a:gd name="connsiteX40" fmla="*/ 3845 w 10000"/>
              <a:gd name="connsiteY40" fmla="*/ 5314 h 10000"/>
              <a:gd name="connsiteX41" fmla="*/ 3468 w 10000"/>
              <a:gd name="connsiteY41" fmla="*/ 5708 h 10000"/>
              <a:gd name="connsiteX42" fmla="*/ 3023 w 10000"/>
              <a:gd name="connsiteY42" fmla="*/ 6081 h 10000"/>
              <a:gd name="connsiteX43" fmla="*/ 2843 w 10000"/>
              <a:gd name="connsiteY43" fmla="*/ 6197 h 10000"/>
              <a:gd name="connsiteX44" fmla="*/ 2510 w 10000"/>
              <a:gd name="connsiteY44" fmla="*/ 6504 h 10000"/>
              <a:gd name="connsiteX45" fmla="*/ 2398 w 10000"/>
              <a:gd name="connsiteY45" fmla="*/ 6649 h 10000"/>
              <a:gd name="connsiteX46" fmla="*/ 2066 w 10000"/>
              <a:gd name="connsiteY46" fmla="*/ 7102 h 10000"/>
              <a:gd name="connsiteX47" fmla="*/ 1913 w 10000"/>
              <a:gd name="connsiteY47" fmla="*/ 7189 h 10000"/>
              <a:gd name="connsiteX48" fmla="*/ 1576 w 10000"/>
              <a:gd name="connsiteY48" fmla="*/ 7556 h 10000"/>
              <a:gd name="connsiteX49" fmla="*/ 1423 w 10000"/>
              <a:gd name="connsiteY49" fmla="*/ 7701 h 10000"/>
              <a:gd name="connsiteX50" fmla="*/ 1222 w 10000"/>
              <a:gd name="connsiteY50" fmla="*/ 7956 h 10000"/>
              <a:gd name="connsiteX51" fmla="*/ 778 w 10000"/>
              <a:gd name="connsiteY51" fmla="*/ 8525 h 10000"/>
              <a:gd name="connsiteX52" fmla="*/ 553 w 10000"/>
              <a:gd name="connsiteY52" fmla="*/ 8862 h 10000"/>
              <a:gd name="connsiteX53" fmla="*/ 333 w 10000"/>
              <a:gd name="connsiteY53" fmla="*/ 9117 h 10000"/>
              <a:gd name="connsiteX54" fmla="*/ 200 w 10000"/>
              <a:gd name="connsiteY54" fmla="*/ 9263 h 10000"/>
              <a:gd name="connsiteX55" fmla="*/ 88 w 10000"/>
              <a:gd name="connsiteY55" fmla="*/ 9489 h 10000"/>
              <a:gd name="connsiteX56" fmla="*/ 0 w 10000"/>
              <a:gd name="connsiteY56" fmla="*/ 9803 h 10000"/>
              <a:gd name="connsiteX57" fmla="*/ 20 w 10000"/>
              <a:gd name="connsiteY57" fmla="*/ 10000 h 10000"/>
              <a:gd name="connsiteX0" fmla="*/ 20 w 10000"/>
              <a:gd name="connsiteY0" fmla="*/ 10000 h 10000"/>
              <a:gd name="connsiteX1" fmla="*/ 20 w 10000"/>
              <a:gd name="connsiteY1" fmla="*/ 9942 h 10000"/>
              <a:gd name="connsiteX2" fmla="*/ 68 w 10000"/>
              <a:gd name="connsiteY2" fmla="*/ 9884 h 10000"/>
              <a:gd name="connsiteX3" fmla="*/ 177 w 10000"/>
              <a:gd name="connsiteY3" fmla="*/ 9629 h 10000"/>
              <a:gd name="connsiteX4" fmla="*/ 645 w 10000"/>
              <a:gd name="connsiteY4" fmla="*/ 9146 h 10000"/>
              <a:gd name="connsiteX5" fmla="*/ 934 w 10000"/>
              <a:gd name="connsiteY5" fmla="*/ 8722 h 10000"/>
              <a:gd name="connsiteX6" fmla="*/ 1267 w 10000"/>
              <a:gd name="connsiteY6" fmla="*/ 8299 h 10000"/>
              <a:gd name="connsiteX7" fmla="*/ 1487 w 10000"/>
              <a:gd name="connsiteY7" fmla="*/ 8067 h 10000"/>
              <a:gd name="connsiteX8" fmla="*/ 1689 w 10000"/>
              <a:gd name="connsiteY8" fmla="*/ 7927 h 10000"/>
              <a:gd name="connsiteX9" fmla="*/ 1865 w 10000"/>
              <a:gd name="connsiteY9" fmla="*/ 7730 h 10000"/>
              <a:gd name="connsiteX10" fmla="*/ 2066 w 10000"/>
              <a:gd name="connsiteY10" fmla="*/ 7643 h 10000"/>
              <a:gd name="connsiteX11" fmla="*/ 10000 w 10000"/>
              <a:gd name="connsiteY11" fmla="*/ 0 h 10000"/>
              <a:gd name="connsiteX12" fmla="*/ 9823 w 10000"/>
              <a:gd name="connsiteY12" fmla="*/ 145 h 10000"/>
              <a:gd name="connsiteX13" fmla="*/ 9643 w 10000"/>
              <a:gd name="connsiteY13" fmla="*/ 174 h 10000"/>
              <a:gd name="connsiteX14" fmla="*/ 9422 w 10000"/>
              <a:gd name="connsiteY14" fmla="*/ 400 h 10000"/>
              <a:gd name="connsiteX15" fmla="*/ 9310 w 10000"/>
              <a:gd name="connsiteY15" fmla="*/ 540 h 10000"/>
              <a:gd name="connsiteX16" fmla="*/ 9066 w 10000"/>
              <a:gd name="connsiteY16" fmla="*/ 795 h 10000"/>
              <a:gd name="connsiteX17" fmla="*/ 8777 w 10000"/>
              <a:gd name="connsiteY17" fmla="*/ 1022 h 10000"/>
              <a:gd name="connsiteX18" fmla="*/ 8533 w 10000"/>
              <a:gd name="connsiteY18" fmla="*/ 1110 h 10000"/>
              <a:gd name="connsiteX19" fmla="*/ 8331 w 10000"/>
              <a:gd name="connsiteY19" fmla="*/ 1255 h 10000"/>
              <a:gd name="connsiteX20" fmla="*/ 8111 w 10000"/>
              <a:gd name="connsiteY20" fmla="*/ 1510 h 10000"/>
              <a:gd name="connsiteX21" fmla="*/ 7887 w 10000"/>
              <a:gd name="connsiteY21" fmla="*/ 1789 h 10000"/>
              <a:gd name="connsiteX22" fmla="*/ 7690 w 10000"/>
              <a:gd name="connsiteY22" fmla="*/ 2073 h 10000"/>
              <a:gd name="connsiteX23" fmla="*/ 7421 w 10000"/>
              <a:gd name="connsiteY23" fmla="*/ 2299 h 10000"/>
              <a:gd name="connsiteX24" fmla="*/ 7221 w 10000"/>
              <a:gd name="connsiteY24" fmla="*/ 2444 h 10000"/>
              <a:gd name="connsiteX25" fmla="*/ 7021 w 10000"/>
              <a:gd name="connsiteY25" fmla="*/ 2643 h 10000"/>
              <a:gd name="connsiteX26" fmla="*/ 6712 w 10000"/>
              <a:gd name="connsiteY26" fmla="*/ 2759 h 10000"/>
              <a:gd name="connsiteX27" fmla="*/ 6443 w 10000"/>
              <a:gd name="connsiteY27" fmla="*/ 2927 h 10000"/>
              <a:gd name="connsiteX28" fmla="*/ 6223 w 10000"/>
              <a:gd name="connsiteY28" fmla="*/ 3241 h 10000"/>
              <a:gd name="connsiteX29" fmla="*/ 5978 w 10000"/>
              <a:gd name="connsiteY29" fmla="*/ 3525 h 10000"/>
              <a:gd name="connsiteX30" fmla="*/ 5822 w 10000"/>
              <a:gd name="connsiteY30" fmla="*/ 3693 h 10000"/>
              <a:gd name="connsiteX31" fmla="*/ 5645 w 10000"/>
              <a:gd name="connsiteY31" fmla="*/ 3722 h 10000"/>
              <a:gd name="connsiteX32" fmla="*/ 5445 w 10000"/>
              <a:gd name="connsiteY32" fmla="*/ 3949 h 10000"/>
              <a:gd name="connsiteX33" fmla="*/ 5068 w 10000"/>
              <a:gd name="connsiteY33" fmla="*/ 4350 h 10000"/>
              <a:gd name="connsiteX34" fmla="*/ 4887 w 10000"/>
              <a:gd name="connsiteY34" fmla="*/ 4402 h 10000"/>
              <a:gd name="connsiteX35" fmla="*/ 4534 w 10000"/>
              <a:gd name="connsiteY35" fmla="*/ 4774 h 10000"/>
              <a:gd name="connsiteX36" fmla="*/ 4334 w 10000"/>
              <a:gd name="connsiteY36" fmla="*/ 4890 h 10000"/>
              <a:gd name="connsiteX37" fmla="*/ 4222 w 10000"/>
              <a:gd name="connsiteY37" fmla="*/ 5058 h 10000"/>
              <a:gd name="connsiteX38" fmla="*/ 4021 w 10000"/>
              <a:gd name="connsiteY38" fmla="*/ 5197 h 10000"/>
              <a:gd name="connsiteX39" fmla="*/ 3845 w 10000"/>
              <a:gd name="connsiteY39" fmla="*/ 5314 h 10000"/>
              <a:gd name="connsiteX40" fmla="*/ 3468 w 10000"/>
              <a:gd name="connsiteY40" fmla="*/ 5708 h 10000"/>
              <a:gd name="connsiteX41" fmla="*/ 3023 w 10000"/>
              <a:gd name="connsiteY41" fmla="*/ 6081 h 10000"/>
              <a:gd name="connsiteX42" fmla="*/ 2843 w 10000"/>
              <a:gd name="connsiteY42" fmla="*/ 6197 h 10000"/>
              <a:gd name="connsiteX43" fmla="*/ 2510 w 10000"/>
              <a:gd name="connsiteY43" fmla="*/ 6504 h 10000"/>
              <a:gd name="connsiteX44" fmla="*/ 2398 w 10000"/>
              <a:gd name="connsiteY44" fmla="*/ 6649 h 10000"/>
              <a:gd name="connsiteX45" fmla="*/ 2066 w 10000"/>
              <a:gd name="connsiteY45" fmla="*/ 7102 h 10000"/>
              <a:gd name="connsiteX46" fmla="*/ 1913 w 10000"/>
              <a:gd name="connsiteY46" fmla="*/ 7189 h 10000"/>
              <a:gd name="connsiteX47" fmla="*/ 1576 w 10000"/>
              <a:gd name="connsiteY47" fmla="*/ 7556 h 10000"/>
              <a:gd name="connsiteX48" fmla="*/ 1423 w 10000"/>
              <a:gd name="connsiteY48" fmla="*/ 7701 h 10000"/>
              <a:gd name="connsiteX49" fmla="*/ 1222 w 10000"/>
              <a:gd name="connsiteY49" fmla="*/ 7956 h 10000"/>
              <a:gd name="connsiteX50" fmla="*/ 778 w 10000"/>
              <a:gd name="connsiteY50" fmla="*/ 8525 h 10000"/>
              <a:gd name="connsiteX51" fmla="*/ 553 w 10000"/>
              <a:gd name="connsiteY51" fmla="*/ 8862 h 10000"/>
              <a:gd name="connsiteX52" fmla="*/ 333 w 10000"/>
              <a:gd name="connsiteY52" fmla="*/ 9117 h 10000"/>
              <a:gd name="connsiteX53" fmla="*/ 200 w 10000"/>
              <a:gd name="connsiteY53" fmla="*/ 9263 h 10000"/>
              <a:gd name="connsiteX54" fmla="*/ 88 w 10000"/>
              <a:gd name="connsiteY54" fmla="*/ 9489 h 10000"/>
              <a:gd name="connsiteX55" fmla="*/ 0 w 10000"/>
              <a:gd name="connsiteY55" fmla="*/ 9803 h 10000"/>
              <a:gd name="connsiteX56" fmla="*/ 20 w 10000"/>
              <a:gd name="connsiteY56" fmla="*/ 10000 h 10000"/>
              <a:gd name="connsiteX0" fmla="*/ 20 w 10000"/>
              <a:gd name="connsiteY0" fmla="*/ 10000 h 10000"/>
              <a:gd name="connsiteX1" fmla="*/ 20 w 10000"/>
              <a:gd name="connsiteY1" fmla="*/ 9942 h 10000"/>
              <a:gd name="connsiteX2" fmla="*/ 68 w 10000"/>
              <a:gd name="connsiteY2" fmla="*/ 9884 h 10000"/>
              <a:gd name="connsiteX3" fmla="*/ 177 w 10000"/>
              <a:gd name="connsiteY3" fmla="*/ 9629 h 10000"/>
              <a:gd name="connsiteX4" fmla="*/ 645 w 10000"/>
              <a:gd name="connsiteY4" fmla="*/ 9146 h 10000"/>
              <a:gd name="connsiteX5" fmla="*/ 934 w 10000"/>
              <a:gd name="connsiteY5" fmla="*/ 8722 h 10000"/>
              <a:gd name="connsiteX6" fmla="*/ 1267 w 10000"/>
              <a:gd name="connsiteY6" fmla="*/ 8299 h 10000"/>
              <a:gd name="connsiteX7" fmla="*/ 1487 w 10000"/>
              <a:gd name="connsiteY7" fmla="*/ 8067 h 10000"/>
              <a:gd name="connsiteX8" fmla="*/ 1689 w 10000"/>
              <a:gd name="connsiteY8" fmla="*/ 7927 h 10000"/>
              <a:gd name="connsiteX9" fmla="*/ 1865 w 10000"/>
              <a:gd name="connsiteY9" fmla="*/ 7730 h 10000"/>
              <a:gd name="connsiteX10" fmla="*/ 10000 w 10000"/>
              <a:gd name="connsiteY10" fmla="*/ 0 h 10000"/>
              <a:gd name="connsiteX11" fmla="*/ 9823 w 10000"/>
              <a:gd name="connsiteY11" fmla="*/ 145 h 10000"/>
              <a:gd name="connsiteX12" fmla="*/ 9643 w 10000"/>
              <a:gd name="connsiteY12" fmla="*/ 174 h 10000"/>
              <a:gd name="connsiteX13" fmla="*/ 9422 w 10000"/>
              <a:gd name="connsiteY13" fmla="*/ 400 h 10000"/>
              <a:gd name="connsiteX14" fmla="*/ 9310 w 10000"/>
              <a:gd name="connsiteY14" fmla="*/ 540 h 10000"/>
              <a:gd name="connsiteX15" fmla="*/ 9066 w 10000"/>
              <a:gd name="connsiteY15" fmla="*/ 795 h 10000"/>
              <a:gd name="connsiteX16" fmla="*/ 8777 w 10000"/>
              <a:gd name="connsiteY16" fmla="*/ 1022 h 10000"/>
              <a:gd name="connsiteX17" fmla="*/ 8533 w 10000"/>
              <a:gd name="connsiteY17" fmla="*/ 1110 h 10000"/>
              <a:gd name="connsiteX18" fmla="*/ 8331 w 10000"/>
              <a:gd name="connsiteY18" fmla="*/ 1255 h 10000"/>
              <a:gd name="connsiteX19" fmla="*/ 8111 w 10000"/>
              <a:gd name="connsiteY19" fmla="*/ 1510 h 10000"/>
              <a:gd name="connsiteX20" fmla="*/ 7887 w 10000"/>
              <a:gd name="connsiteY20" fmla="*/ 1789 h 10000"/>
              <a:gd name="connsiteX21" fmla="*/ 7690 w 10000"/>
              <a:gd name="connsiteY21" fmla="*/ 2073 h 10000"/>
              <a:gd name="connsiteX22" fmla="*/ 7421 w 10000"/>
              <a:gd name="connsiteY22" fmla="*/ 2299 h 10000"/>
              <a:gd name="connsiteX23" fmla="*/ 7221 w 10000"/>
              <a:gd name="connsiteY23" fmla="*/ 2444 h 10000"/>
              <a:gd name="connsiteX24" fmla="*/ 7021 w 10000"/>
              <a:gd name="connsiteY24" fmla="*/ 2643 h 10000"/>
              <a:gd name="connsiteX25" fmla="*/ 6712 w 10000"/>
              <a:gd name="connsiteY25" fmla="*/ 2759 h 10000"/>
              <a:gd name="connsiteX26" fmla="*/ 6443 w 10000"/>
              <a:gd name="connsiteY26" fmla="*/ 2927 h 10000"/>
              <a:gd name="connsiteX27" fmla="*/ 6223 w 10000"/>
              <a:gd name="connsiteY27" fmla="*/ 3241 h 10000"/>
              <a:gd name="connsiteX28" fmla="*/ 5978 w 10000"/>
              <a:gd name="connsiteY28" fmla="*/ 3525 h 10000"/>
              <a:gd name="connsiteX29" fmla="*/ 5822 w 10000"/>
              <a:gd name="connsiteY29" fmla="*/ 3693 h 10000"/>
              <a:gd name="connsiteX30" fmla="*/ 5645 w 10000"/>
              <a:gd name="connsiteY30" fmla="*/ 3722 h 10000"/>
              <a:gd name="connsiteX31" fmla="*/ 5445 w 10000"/>
              <a:gd name="connsiteY31" fmla="*/ 3949 h 10000"/>
              <a:gd name="connsiteX32" fmla="*/ 5068 w 10000"/>
              <a:gd name="connsiteY32" fmla="*/ 4350 h 10000"/>
              <a:gd name="connsiteX33" fmla="*/ 4887 w 10000"/>
              <a:gd name="connsiteY33" fmla="*/ 4402 h 10000"/>
              <a:gd name="connsiteX34" fmla="*/ 4534 w 10000"/>
              <a:gd name="connsiteY34" fmla="*/ 4774 h 10000"/>
              <a:gd name="connsiteX35" fmla="*/ 4334 w 10000"/>
              <a:gd name="connsiteY35" fmla="*/ 4890 h 10000"/>
              <a:gd name="connsiteX36" fmla="*/ 4222 w 10000"/>
              <a:gd name="connsiteY36" fmla="*/ 5058 h 10000"/>
              <a:gd name="connsiteX37" fmla="*/ 4021 w 10000"/>
              <a:gd name="connsiteY37" fmla="*/ 5197 h 10000"/>
              <a:gd name="connsiteX38" fmla="*/ 3845 w 10000"/>
              <a:gd name="connsiteY38" fmla="*/ 5314 h 10000"/>
              <a:gd name="connsiteX39" fmla="*/ 3468 w 10000"/>
              <a:gd name="connsiteY39" fmla="*/ 5708 h 10000"/>
              <a:gd name="connsiteX40" fmla="*/ 3023 w 10000"/>
              <a:gd name="connsiteY40" fmla="*/ 6081 h 10000"/>
              <a:gd name="connsiteX41" fmla="*/ 2843 w 10000"/>
              <a:gd name="connsiteY41" fmla="*/ 6197 h 10000"/>
              <a:gd name="connsiteX42" fmla="*/ 2510 w 10000"/>
              <a:gd name="connsiteY42" fmla="*/ 6504 h 10000"/>
              <a:gd name="connsiteX43" fmla="*/ 2398 w 10000"/>
              <a:gd name="connsiteY43" fmla="*/ 6649 h 10000"/>
              <a:gd name="connsiteX44" fmla="*/ 2066 w 10000"/>
              <a:gd name="connsiteY44" fmla="*/ 7102 h 10000"/>
              <a:gd name="connsiteX45" fmla="*/ 1913 w 10000"/>
              <a:gd name="connsiteY45" fmla="*/ 7189 h 10000"/>
              <a:gd name="connsiteX46" fmla="*/ 1576 w 10000"/>
              <a:gd name="connsiteY46" fmla="*/ 7556 h 10000"/>
              <a:gd name="connsiteX47" fmla="*/ 1423 w 10000"/>
              <a:gd name="connsiteY47" fmla="*/ 7701 h 10000"/>
              <a:gd name="connsiteX48" fmla="*/ 1222 w 10000"/>
              <a:gd name="connsiteY48" fmla="*/ 7956 h 10000"/>
              <a:gd name="connsiteX49" fmla="*/ 778 w 10000"/>
              <a:gd name="connsiteY49" fmla="*/ 8525 h 10000"/>
              <a:gd name="connsiteX50" fmla="*/ 553 w 10000"/>
              <a:gd name="connsiteY50" fmla="*/ 8862 h 10000"/>
              <a:gd name="connsiteX51" fmla="*/ 333 w 10000"/>
              <a:gd name="connsiteY51" fmla="*/ 9117 h 10000"/>
              <a:gd name="connsiteX52" fmla="*/ 200 w 10000"/>
              <a:gd name="connsiteY52" fmla="*/ 9263 h 10000"/>
              <a:gd name="connsiteX53" fmla="*/ 88 w 10000"/>
              <a:gd name="connsiteY53" fmla="*/ 9489 h 10000"/>
              <a:gd name="connsiteX54" fmla="*/ 0 w 10000"/>
              <a:gd name="connsiteY54" fmla="*/ 9803 h 10000"/>
              <a:gd name="connsiteX55" fmla="*/ 20 w 10000"/>
              <a:gd name="connsiteY55" fmla="*/ 10000 h 10000"/>
              <a:gd name="connsiteX0" fmla="*/ 20 w 10000"/>
              <a:gd name="connsiteY0" fmla="*/ 10000 h 10000"/>
              <a:gd name="connsiteX1" fmla="*/ 20 w 10000"/>
              <a:gd name="connsiteY1" fmla="*/ 9942 h 10000"/>
              <a:gd name="connsiteX2" fmla="*/ 68 w 10000"/>
              <a:gd name="connsiteY2" fmla="*/ 9884 h 10000"/>
              <a:gd name="connsiteX3" fmla="*/ 177 w 10000"/>
              <a:gd name="connsiteY3" fmla="*/ 9629 h 10000"/>
              <a:gd name="connsiteX4" fmla="*/ 645 w 10000"/>
              <a:gd name="connsiteY4" fmla="*/ 9146 h 10000"/>
              <a:gd name="connsiteX5" fmla="*/ 934 w 10000"/>
              <a:gd name="connsiteY5" fmla="*/ 8722 h 10000"/>
              <a:gd name="connsiteX6" fmla="*/ 1267 w 10000"/>
              <a:gd name="connsiteY6" fmla="*/ 8299 h 10000"/>
              <a:gd name="connsiteX7" fmla="*/ 1487 w 10000"/>
              <a:gd name="connsiteY7" fmla="*/ 8067 h 10000"/>
              <a:gd name="connsiteX8" fmla="*/ 1689 w 10000"/>
              <a:gd name="connsiteY8" fmla="*/ 7927 h 10000"/>
              <a:gd name="connsiteX9" fmla="*/ 10000 w 10000"/>
              <a:gd name="connsiteY9" fmla="*/ 0 h 10000"/>
              <a:gd name="connsiteX10" fmla="*/ 9823 w 10000"/>
              <a:gd name="connsiteY10" fmla="*/ 145 h 10000"/>
              <a:gd name="connsiteX11" fmla="*/ 9643 w 10000"/>
              <a:gd name="connsiteY11" fmla="*/ 174 h 10000"/>
              <a:gd name="connsiteX12" fmla="*/ 9422 w 10000"/>
              <a:gd name="connsiteY12" fmla="*/ 400 h 10000"/>
              <a:gd name="connsiteX13" fmla="*/ 9310 w 10000"/>
              <a:gd name="connsiteY13" fmla="*/ 540 h 10000"/>
              <a:gd name="connsiteX14" fmla="*/ 9066 w 10000"/>
              <a:gd name="connsiteY14" fmla="*/ 795 h 10000"/>
              <a:gd name="connsiteX15" fmla="*/ 8777 w 10000"/>
              <a:gd name="connsiteY15" fmla="*/ 1022 h 10000"/>
              <a:gd name="connsiteX16" fmla="*/ 8533 w 10000"/>
              <a:gd name="connsiteY16" fmla="*/ 1110 h 10000"/>
              <a:gd name="connsiteX17" fmla="*/ 8331 w 10000"/>
              <a:gd name="connsiteY17" fmla="*/ 1255 h 10000"/>
              <a:gd name="connsiteX18" fmla="*/ 8111 w 10000"/>
              <a:gd name="connsiteY18" fmla="*/ 1510 h 10000"/>
              <a:gd name="connsiteX19" fmla="*/ 7887 w 10000"/>
              <a:gd name="connsiteY19" fmla="*/ 1789 h 10000"/>
              <a:gd name="connsiteX20" fmla="*/ 7690 w 10000"/>
              <a:gd name="connsiteY20" fmla="*/ 2073 h 10000"/>
              <a:gd name="connsiteX21" fmla="*/ 7421 w 10000"/>
              <a:gd name="connsiteY21" fmla="*/ 2299 h 10000"/>
              <a:gd name="connsiteX22" fmla="*/ 7221 w 10000"/>
              <a:gd name="connsiteY22" fmla="*/ 2444 h 10000"/>
              <a:gd name="connsiteX23" fmla="*/ 7021 w 10000"/>
              <a:gd name="connsiteY23" fmla="*/ 2643 h 10000"/>
              <a:gd name="connsiteX24" fmla="*/ 6712 w 10000"/>
              <a:gd name="connsiteY24" fmla="*/ 2759 h 10000"/>
              <a:gd name="connsiteX25" fmla="*/ 6443 w 10000"/>
              <a:gd name="connsiteY25" fmla="*/ 2927 h 10000"/>
              <a:gd name="connsiteX26" fmla="*/ 6223 w 10000"/>
              <a:gd name="connsiteY26" fmla="*/ 3241 h 10000"/>
              <a:gd name="connsiteX27" fmla="*/ 5978 w 10000"/>
              <a:gd name="connsiteY27" fmla="*/ 3525 h 10000"/>
              <a:gd name="connsiteX28" fmla="*/ 5822 w 10000"/>
              <a:gd name="connsiteY28" fmla="*/ 3693 h 10000"/>
              <a:gd name="connsiteX29" fmla="*/ 5645 w 10000"/>
              <a:gd name="connsiteY29" fmla="*/ 3722 h 10000"/>
              <a:gd name="connsiteX30" fmla="*/ 5445 w 10000"/>
              <a:gd name="connsiteY30" fmla="*/ 3949 h 10000"/>
              <a:gd name="connsiteX31" fmla="*/ 5068 w 10000"/>
              <a:gd name="connsiteY31" fmla="*/ 4350 h 10000"/>
              <a:gd name="connsiteX32" fmla="*/ 4887 w 10000"/>
              <a:gd name="connsiteY32" fmla="*/ 4402 h 10000"/>
              <a:gd name="connsiteX33" fmla="*/ 4534 w 10000"/>
              <a:gd name="connsiteY33" fmla="*/ 4774 h 10000"/>
              <a:gd name="connsiteX34" fmla="*/ 4334 w 10000"/>
              <a:gd name="connsiteY34" fmla="*/ 4890 h 10000"/>
              <a:gd name="connsiteX35" fmla="*/ 4222 w 10000"/>
              <a:gd name="connsiteY35" fmla="*/ 5058 h 10000"/>
              <a:gd name="connsiteX36" fmla="*/ 4021 w 10000"/>
              <a:gd name="connsiteY36" fmla="*/ 5197 h 10000"/>
              <a:gd name="connsiteX37" fmla="*/ 3845 w 10000"/>
              <a:gd name="connsiteY37" fmla="*/ 5314 h 10000"/>
              <a:gd name="connsiteX38" fmla="*/ 3468 w 10000"/>
              <a:gd name="connsiteY38" fmla="*/ 5708 h 10000"/>
              <a:gd name="connsiteX39" fmla="*/ 3023 w 10000"/>
              <a:gd name="connsiteY39" fmla="*/ 6081 h 10000"/>
              <a:gd name="connsiteX40" fmla="*/ 2843 w 10000"/>
              <a:gd name="connsiteY40" fmla="*/ 6197 h 10000"/>
              <a:gd name="connsiteX41" fmla="*/ 2510 w 10000"/>
              <a:gd name="connsiteY41" fmla="*/ 6504 h 10000"/>
              <a:gd name="connsiteX42" fmla="*/ 2398 w 10000"/>
              <a:gd name="connsiteY42" fmla="*/ 6649 h 10000"/>
              <a:gd name="connsiteX43" fmla="*/ 2066 w 10000"/>
              <a:gd name="connsiteY43" fmla="*/ 7102 h 10000"/>
              <a:gd name="connsiteX44" fmla="*/ 1913 w 10000"/>
              <a:gd name="connsiteY44" fmla="*/ 7189 h 10000"/>
              <a:gd name="connsiteX45" fmla="*/ 1576 w 10000"/>
              <a:gd name="connsiteY45" fmla="*/ 7556 h 10000"/>
              <a:gd name="connsiteX46" fmla="*/ 1423 w 10000"/>
              <a:gd name="connsiteY46" fmla="*/ 7701 h 10000"/>
              <a:gd name="connsiteX47" fmla="*/ 1222 w 10000"/>
              <a:gd name="connsiteY47" fmla="*/ 7956 h 10000"/>
              <a:gd name="connsiteX48" fmla="*/ 778 w 10000"/>
              <a:gd name="connsiteY48" fmla="*/ 8525 h 10000"/>
              <a:gd name="connsiteX49" fmla="*/ 553 w 10000"/>
              <a:gd name="connsiteY49" fmla="*/ 8862 h 10000"/>
              <a:gd name="connsiteX50" fmla="*/ 333 w 10000"/>
              <a:gd name="connsiteY50" fmla="*/ 9117 h 10000"/>
              <a:gd name="connsiteX51" fmla="*/ 200 w 10000"/>
              <a:gd name="connsiteY51" fmla="*/ 9263 h 10000"/>
              <a:gd name="connsiteX52" fmla="*/ 88 w 10000"/>
              <a:gd name="connsiteY52" fmla="*/ 9489 h 10000"/>
              <a:gd name="connsiteX53" fmla="*/ 0 w 10000"/>
              <a:gd name="connsiteY53" fmla="*/ 9803 h 10000"/>
              <a:gd name="connsiteX54" fmla="*/ 20 w 10000"/>
              <a:gd name="connsiteY54" fmla="*/ 10000 h 10000"/>
              <a:gd name="connsiteX0" fmla="*/ 20 w 10000"/>
              <a:gd name="connsiteY0" fmla="*/ 10000 h 10000"/>
              <a:gd name="connsiteX1" fmla="*/ 20 w 10000"/>
              <a:gd name="connsiteY1" fmla="*/ 9942 h 10000"/>
              <a:gd name="connsiteX2" fmla="*/ 68 w 10000"/>
              <a:gd name="connsiteY2" fmla="*/ 9884 h 10000"/>
              <a:gd name="connsiteX3" fmla="*/ 177 w 10000"/>
              <a:gd name="connsiteY3" fmla="*/ 9629 h 10000"/>
              <a:gd name="connsiteX4" fmla="*/ 645 w 10000"/>
              <a:gd name="connsiteY4" fmla="*/ 9146 h 10000"/>
              <a:gd name="connsiteX5" fmla="*/ 934 w 10000"/>
              <a:gd name="connsiteY5" fmla="*/ 8722 h 10000"/>
              <a:gd name="connsiteX6" fmla="*/ 1267 w 10000"/>
              <a:gd name="connsiteY6" fmla="*/ 8299 h 10000"/>
              <a:gd name="connsiteX7" fmla="*/ 1487 w 10000"/>
              <a:gd name="connsiteY7" fmla="*/ 8067 h 10000"/>
              <a:gd name="connsiteX8" fmla="*/ 10000 w 10000"/>
              <a:gd name="connsiteY8" fmla="*/ 0 h 10000"/>
              <a:gd name="connsiteX9" fmla="*/ 9823 w 10000"/>
              <a:gd name="connsiteY9" fmla="*/ 145 h 10000"/>
              <a:gd name="connsiteX10" fmla="*/ 9643 w 10000"/>
              <a:gd name="connsiteY10" fmla="*/ 174 h 10000"/>
              <a:gd name="connsiteX11" fmla="*/ 9422 w 10000"/>
              <a:gd name="connsiteY11" fmla="*/ 400 h 10000"/>
              <a:gd name="connsiteX12" fmla="*/ 9310 w 10000"/>
              <a:gd name="connsiteY12" fmla="*/ 540 h 10000"/>
              <a:gd name="connsiteX13" fmla="*/ 9066 w 10000"/>
              <a:gd name="connsiteY13" fmla="*/ 795 h 10000"/>
              <a:gd name="connsiteX14" fmla="*/ 8777 w 10000"/>
              <a:gd name="connsiteY14" fmla="*/ 1022 h 10000"/>
              <a:gd name="connsiteX15" fmla="*/ 8533 w 10000"/>
              <a:gd name="connsiteY15" fmla="*/ 1110 h 10000"/>
              <a:gd name="connsiteX16" fmla="*/ 8331 w 10000"/>
              <a:gd name="connsiteY16" fmla="*/ 1255 h 10000"/>
              <a:gd name="connsiteX17" fmla="*/ 8111 w 10000"/>
              <a:gd name="connsiteY17" fmla="*/ 1510 h 10000"/>
              <a:gd name="connsiteX18" fmla="*/ 7887 w 10000"/>
              <a:gd name="connsiteY18" fmla="*/ 1789 h 10000"/>
              <a:gd name="connsiteX19" fmla="*/ 7690 w 10000"/>
              <a:gd name="connsiteY19" fmla="*/ 2073 h 10000"/>
              <a:gd name="connsiteX20" fmla="*/ 7421 w 10000"/>
              <a:gd name="connsiteY20" fmla="*/ 2299 h 10000"/>
              <a:gd name="connsiteX21" fmla="*/ 7221 w 10000"/>
              <a:gd name="connsiteY21" fmla="*/ 2444 h 10000"/>
              <a:gd name="connsiteX22" fmla="*/ 7021 w 10000"/>
              <a:gd name="connsiteY22" fmla="*/ 2643 h 10000"/>
              <a:gd name="connsiteX23" fmla="*/ 6712 w 10000"/>
              <a:gd name="connsiteY23" fmla="*/ 2759 h 10000"/>
              <a:gd name="connsiteX24" fmla="*/ 6443 w 10000"/>
              <a:gd name="connsiteY24" fmla="*/ 2927 h 10000"/>
              <a:gd name="connsiteX25" fmla="*/ 6223 w 10000"/>
              <a:gd name="connsiteY25" fmla="*/ 3241 h 10000"/>
              <a:gd name="connsiteX26" fmla="*/ 5978 w 10000"/>
              <a:gd name="connsiteY26" fmla="*/ 3525 h 10000"/>
              <a:gd name="connsiteX27" fmla="*/ 5822 w 10000"/>
              <a:gd name="connsiteY27" fmla="*/ 3693 h 10000"/>
              <a:gd name="connsiteX28" fmla="*/ 5645 w 10000"/>
              <a:gd name="connsiteY28" fmla="*/ 3722 h 10000"/>
              <a:gd name="connsiteX29" fmla="*/ 5445 w 10000"/>
              <a:gd name="connsiteY29" fmla="*/ 3949 h 10000"/>
              <a:gd name="connsiteX30" fmla="*/ 5068 w 10000"/>
              <a:gd name="connsiteY30" fmla="*/ 4350 h 10000"/>
              <a:gd name="connsiteX31" fmla="*/ 4887 w 10000"/>
              <a:gd name="connsiteY31" fmla="*/ 4402 h 10000"/>
              <a:gd name="connsiteX32" fmla="*/ 4534 w 10000"/>
              <a:gd name="connsiteY32" fmla="*/ 4774 h 10000"/>
              <a:gd name="connsiteX33" fmla="*/ 4334 w 10000"/>
              <a:gd name="connsiteY33" fmla="*/ 4890 h 10000"/>
              <a:gd name="connsiteX34" fmla="*/ 4222 w 10000"/>
              <a:gd name="connsiteY34" fmla="*/ 5058 h 10000"/>
              <a:gd name="connsiteX35" fmla="*/ 4021 w 10000"/>
              <a:gd name="connsiteY35" fmla="*/ 5197 h 10000"/>
              <a:gd name="connsiteX36" fmla="*/ 3845 w 10000"/>
              <a:gd name="connsiteY36" fmla="*/ 5314 h 10000"/>
              <a:gd name="connsiteX37" fmla="*/ 3468 w 10000"/>
              <a:gd name="connsiteY37" fmla="*/ 5708 h 10000"/>
              <a:gd name="connsiteX38" fmla="*/ 3023 w 10000"/>
              <a:gd name="connsiteY38" fmla="*/ 6081 h 10000"/>
              <a:gd name="connsiteX39" fmla="*/ 2843 w 10000"/>
              <a:gd name="connsiteY39" fmla="*/ 6197 h 10000"/>
              <a:gd name="connsiteX40" fmla="*/ 2510 w 10000"/>
              <a:gd name="connsiteY40" fmla="*/ 6504 h 10000"/>
              <a:gd name="connsiteX41" fmla="*/ 2398 w 10000"/>
              <a:gd name="connsiteY41" fmla="*/ 6649 h 10000"/>
              <a:gd name="connsiteX42" fmla="*/ 2066 w 10000"/>
              <a:gd name="connsiteY42" fmla="*/ 7102 h 10000"/>
              <a:gd name="connsiteX43" fmla="*/ 1913 w 10000"/>
              <a:gd name="connsiteY43" fmla="*/ 7189 h 10000"/>
              <a:gd name="connsiteX44" fmla="*/ 1576 w 10000"/>
              <a:gd name="connsiteY44" fmla="*/ 7556 h 10000"/>
              <a:gd name="connsiteX45" fmla="*/ 1423 w 10000"/>
              <a:gd name="connsiteY45" fmla="*/ 7701 h 10000"/>
              <a:gd name="connsiteX46" fmla="*/ 1222 w 10000"/>
              <a:gd name="connsiteY46" fmla="*/ 7956 h 10000"/>
              <a:gd name="connsiteX47" fmla="*/ 778 w 10000"/>
              <a:gd name="connsiteY47" fmla="*/ 8525 h 10000"/>
              <a:gd name="connsiteX48" fmla="*/ 553 w 10000"/>
              <a:gd name="connsiteY48" fmla="*/ 8862 h 10000"/>
              <a:gd name="connsiteX49" fmla="*/ 333 w 10000"/>
              <a:gd name="connsiteY49" fmla="*/ 9117 h 10000"/>
              <a:gd name="connsiteX50" fmla="*/ 200 w 10000"/>
              <a:gd name="connsiteY50" fmla="*/ 9263 h 10000"/>
              <a:gd name="connsiteX51" fmla="*/ 88 w 10000"/>
              <a:gd name="connsiteY51" fmla="*/ 9489 h 10000"/>
              <a:gd name="connsiteX52" fmla="*/ 0 w 10000"/>
              <a:gd name="connsiteY52" fmla="*/ 9803 h 10000"/>
              <a:gd name="connsiteX53" fmla="*/ 20 w 10000"/>
              <a:gd name="connsiteY53" fmla="*/ 10000 h 10000"/>
              <a:gd name="connsiteX0" fmla="*/ 20 w 10000"/>
              <a:gd name="connsiteY0" fmla="*/ 10000 h 10000"/>
              <a:gd name="connsiteX1" fmla="*/ 20 w 10000"/>
              <a:gd name="connsiteY1" fmla="*/ 9942 h 10000"/>
              <a:gd name="connsiteX2" fmla="*/ 68 w 10000"/>
              <a:gd name="connsiteY2" fmla="*/ 9884 h 10000"/>
              <a:gd name="connsiteX3" fmla="*/ 177 w 10000"/>
              <a:gd name="connsiteY3" fmla="*/ 9629 h 10000"/>
              <a:gd name="connsiteX4" fmla="*/ 645 w 10000"/>
              <a:gd name="connsiteY4" fmla="*/ 9146 h 10000"/>
              <a:gd name="connsiteX5" fmla="*/ 934 w 10000"/>
              <a:gd name="connsiteY5" fmla="*/ 8722 h 10000"/>
              <a:gd name="connsiteX6" fmla="*/ 1267 w 10000"/>
              <a:gd name="connsiteY6" fmla="*/ 8299 h 10000"/>
              <a:gd name="connsiteX7" fmla="*/ 10000 w 10000"/>
              <a:gd name="connsiteY7" fmla="*/ 0 h 10000"/>
              <a:gd name="connsiteX8" fmla="*/ 9823 w 10000"/>
              <a:gd name="connsiteY8" fmla="*/ 145 h 10000"/>
              <a:gd name="connsiteX9" fmla="*/ 9643 w 10000"/>
              <a:gd name="connsiteY9" fmla="*/ 174 h 10000"/>
              <a:gd name="connsiteX10" fmla="*/ 9422 w 10000"/>
              <a:gd name="connsiteY10" fmla="*/ 400 h 10000"/>
              <a:gd name="connsiteX11" fmla="*/ 9310 w 10000"/>
              <a:gd name="connsiteY11" fmla="*/ 540 h 10000"/>
              <a:gd name="connsiteX12" fmla="*/ 9066 w 10000"/>
              <a:gd name="connsiteY12" fmla="*/ 795 h 10000"/>
              <a:gd name="connsiteX13" fmla="*/ 8777 w 10000"/>
              <a:gd name="connsiteY13" fmla="*/ 1022 h 10000"/>
              <a:gd name="connsiteX14" fmla="*/ 8533 w 10000"/>
              <a:gd name="connsiteY14" fmla="*/ 1110 h 10000"/>
              <a:gd name="connsiteX15" fmla="*/ 8331 w 10000"/>
              <a:gd name="connsiteY15" fmla="*/ 1255 h 10000"/>
              <a:gd name="connsiteX16" fmla="*/ 8111 w 10000"/>
              <a:gd name="connsiteY16" fmla="*/ 1510 h 10000"/>
              <a:gd name="connsiteX17" fmla="*/ 7887 w 10000"/>
              <a:gd name="connsiteY17" fmla="*/ 1789 h 10000"/>
              <a:gd name="connsiteX18" fmla="*/ 7690 w 10000"/>
              <a:gd name="connsiteY18" fmla="*/ 2073 h 10000"/>
              <a:gd name="connsiteX19" fmla="*/ 7421 w 10000"/>
              <a:gd name="connsiteY19" fmla="*/ 2299 h 10000"/>
              <a:gd name="connsiteX20" fmla="*/ 7221 w 10000"/>
              <a:gd name="connsiteY20" fmla="*/ 2444 h 10000"/>
              <a:gd name="connsiteX21" fmla="*/ 7021 w 10000"/>
              <a:gd name="connsiteY21" fmla="*/ 2643 h 10000"/>
              <a:gd name="connsiteX22" fmla="*/ 6712 w 10000"/>
              <a:gd name="connsiteY22" fmla="*/ 2759 h 10000"/>
              <a:gd name="connsiteX23" fmla="*/ 6443 w 10000"/>
              <a:gd name="connsiteY23" fmla="*/ 2927 h 10000"/>
              <a:gd name="connsiteX24" fmla="*/ 6223 w 10000"/>
              <a:gd name="connsiteY24" fmla="*/ 3241 h 10000"/>
              <a:gd name="connsiteX25" fmla="*/ 5978 w 10000"/>
              <a:gd name="connsiteY25" fmla="*/ 3525 h 10000"/>
              <a:gd name="connsiteX26" fmla="*/ 5822 w 10000"/>
              <a:gd name="connsiteY26" fmla="*/ 3693 h 10000"/>
              <a:gd name="connsiteX27" fmla="*/ 5645 w 10000"/>
              <a:gd name="connsiteY27" fmla="*/ 3722 h 10000"/>
              <a:gd name="connsiteX28" fmla="*/ 5445 w 10000"/>
              <a:gd name="connsiteY28" fmla="*/ 3949 h 10000"/>
              <a:gd name="connsiteX29" fmla="*/ 5068 w 10000"/>
              <a:gd name="connsiteY29" fmla="*/ 4350 h 10000"/>
              <a:gd name="connsiteX30" fmla="*/ 4887 w 10000"/>
              <a:gd name="connsiteY30" fmla="*/ 4402 h 10000"/>
              <a:gd name="connsiteX31" fmla="*/ 4534 w 10000"/>
              <a:gd name="connsiteY31" fmla="*/ 4774 h 10000"/>
              <a:gd name="connsiteX32" fmla="*/ 4334 w 10000"/>
              <a:gd name="connsiteY32" fmla="*/ 4890 h 10000"/>
              <a:gd name="connsiteX33" fmla="*/ 4222 w 10000"/>
              <a:gd name="connsiteY33" fmla="*/ 5058 h 10000"/>
              <a:gd name="connsiteX34" fmla="*/ 4021 w 10000"/>
              <a:gd name="connsiteY34" fmla="*/ 5197 h 10000"/>
              <a:gd name="connsiteX35" fmla="*/ 3845 w 10000"/>
              <a:gd name="connsiteY35" fmla="*/ 5314 h 10000"/>
              <a:gd name="connsiteX36" fmla="*/ 3468 w 10000"/>
              <a:gd name="connsiteY36" fmla="*/ 5708 h 10000"/>
              <a:gd name="connsiteX37" fmla="*/ 3023 w 10000"/>
              <a:gd name="connsiteY37" fmla="*/ 6081 h 10000"/>
              <a:gd name="connsiteX38" fmla="*/ 2843 w 10000"/>
              <a:gd name="connsiteY38" fmla="*/ 6197 h 10000"/>
              <a:gd name="connsiteX39" fmla="*/ 2510 w 10000"/>
              <a:gd name="connsiteY39" fmla="*/ 6504 h 10000"/>
              <a:gd name="connsiteX40" fmla="*/ 2398 w 10000"/>
              <a:gd name="connsiteY40" fmla="*/ 6649 h 10000"/>
              <a:gd name="connsiteX41" fmla="*/ 2066 w 10000"/>
              <a:gd name="connsiteY41" fmla="*/ 7102 h 10000"/>
              <a:gd name="connsiteX42" fmla="*/ 1913 w 10000"/>
              <a:gd name="connsiteY42" fmla="*/ 7189 h 10000"/>
              <a:gd name="connsiteX43" fmla="*/ 1576 w 10000"/>
              <a:gd name="connsiteY43" fmla="*/ 7556 h 10000"/>
              <a:gd name="connsiteX44" fmla="*/ 1423 w 10000"/>
              <a:gd name="connsiteY44" fmla="*/ 7701 h 10000"/>
              <a:gd name="connsiteX45" fmla="*/ 1222 w 10000"/>
              <a:gd name="connsiteY45" fmla="*/ 7956 h 10000"/>
              <a:gd name="connsiteX46" fmla="*/ 778 w 10000"/>
              <a:gd name="connsiteY46" fmla="*/ 8525 h 10000"/>
              <a:gd name="connsiteX47" fmla="*/ 553 w 10000"/>
              <a:gd name="connsiteY47" fmla="*/ 8862 h 10000"/>
              <a:gd name="connsiteX48" fmla="*/ 333 w 10000"/>
              <a:gd name="connsiteY48" fmla="*/ 9117 h 10000"/>
              <a:gd name="connsiteX49" fmla="*/ 200 w 10000"/>
              <a:gd name="connsiteY49" fmla="*/ 9263 h 10000"/>
              <a:gd name="connsiteX50" fmla="*/ 88 w 10000"/>
              <a:gd name="connsiteY50" fmla="*/ 9489 h 10000"/>
              <a:gd name="connsiteX51" fmla="*/ 0 w 10000"/>
              <a:gd name="connsiteY51" fmla="*/ 9803 h 10000"/>
              <a:gd name="connsiteX52" fmla="*/ 20 w 10000"/>
              <a:gd name="connsiteY52" fmla="*/ 10000 h 10000"/>
              <a:gd name="connsiteX0" fmla="*/ 20 w 10000"/>
              <a:gd name="connsiteY0" fmla="*/ 10000 h 10000"/>
              <a:gd name="connsiteX1" fmla="*/ 20 w 10000"/>
              <a:gd name="connsiteY1" fmla="*/ 9942 h 10000"/>
              <a:gd name="connsiteX2" fmla="*/ 68 w 10000"/>
              <a:gd name="connsiteY2" fmla="*/ 9884 h 10000"/>
              <a:gd name="connsiteX3" fmla="*/ 177 w 10000"/>
              <a:gd name="connsiteY3" fmla="*/ 9629 h 10000"/>
              <a:gd name="connsiteX4" fmla="*/ 645 w 10000"/>
              <a:gd name="connsiteY4" fmla="*/ 9146 h 10000"/>
              <a:gd name="connsiteX5" fmla="*/ 934 w 10000"/>
              <a:gd name="connsiteY5" fmla="*/ 8722 h 10000"/>
              <a:gd name="connsiteX6" fmla="*/ 10000 w 10000"/>
              <a:gd name="connsiteY6" fmla="*/ 0 h 10000"/>
              <a:gd name="connsiteX7" fmla="*/ 9823 w 10000"/>
              <a:gd name="connsiteY7" fmla="*/ 145 h 10000"/>
              <a:gd name="connsiteX8" fmla="*/ 9643 w 10000"/>
              <a:gd name="connsiteY8" fmla="*/ 174 h 10000"/>
              <a:gd name="connsiteX9" fmla="*/ 9422 w 10000"/>
              <a:gd name="connsiteY9" fmla="*/ 400 h 10000"/>
              <a:gd name="connsiteX10" fmla="*/ 9310 w 10000"/>
              <a:gd name="connsiteY10" fmla="*/ 540 h 10000"/>
              <a:gd name="connsiteX11" fmla="*/ 9066 w 10000"/>
              <a:gd name="connsiteY11" fmla="*/ 795 h 10000"/>
              <a:gd name="connsiteX12" fmla="*/ 8777 w 10000"/>
              <a:gd name="connsiteY12" fmla="*/ 1022 h 10000"/>
              <a:gd name="connsiteX13" fmla="*/ 8533 w 10000"/>
              <a:gd name="connsiteY13" fmla="*/ 1110 h 10000"/>
              <a:gd name="connsiteX14" fmla="*/ 8331 w 10000"/>
              <a:gd name="connsiteY14" fmla="*/ 1255 h 10000"/>
              <a:gd name="connsiteX15" fmla="*/ 8111 w 10000"/>
              <a:gd name="connsiteY15" fmla="*/ 1510 h 10000"/>
              <a:gd name="connsiteX16" fmla="*/ 7887 w 10000"/>
              <a:gd name="connsiteY16" fmla="*/ 1789 h 10000"/>
              <a:gd name="connsiteX17" fmla="*/ 7690 w 10000"/>
              <a:gd name="connsiteY17" fmla="*/ 2073 h 10000"/>
              <a:gd name="connsiteX18" fmla="*/ 7421 w 10000"/>
              <a:gd name="connsiteY18" fmla="*/ 2299 h 10000"/>
              <a:gd name="connsiteX19" fmla="*/ 7221 w 10000"/>
              <a:gd name="connsiteY19" fmla="*/ 2444 h 10000"/>
              <a:gd name="connsiteX20" fmla="*/ 7021 w 10000"/>
              <a:gd name="connsiteY20" fmla="*/ 2643 h 10000"/>
              <a:gd name="connsiteX21" fmla="*/ 6712 w 10000"/>
              <a:gd name="connsiteY21" fmla="*/ 2759 h 10000"/>
              <a:gd name="connsiteX22" fmla="*/ 6443 w 10000"/>
              <a:gd name="connsiteY22" fmla="*/ 2927 h 10000"/>
              <a:gd name="connsiteX23" fmla="*/ 6223 w 10000"/>
              <a:gd name="connsiteY23" fmla="*/ 3241 h 10000"/>
              <a:gd name="connsiteX24" fmla="*/ 5978 w 10000"/>
              <a:gd name="connsiteY24" fmla="*/ 3525 h 10000"/>
              <a:gd name="connsiteX25" fmla="*/ 5822 w 10000"/>
              <a:gd name="connsiteY25" fmla="*/ 3693 h 10000"/>
              <a:gd name="connsiteX26" fmla="*/ 5645 w 10000"/>
              <a:gd name="connsiteY26" fmla="*/ 3722 h 10000"/>
              <a:gd name="connsiteX27" fmla="*/ 5445 w 10000"/>
              <a:gd name="connsiteY27" fmla="*/ 3949 h 10000"/>
              <a:gd name="connsiteX28" fmla="*/ 5068 w 10000"/>
              <a:gd name="connsiteY28" fmla="*/ 4350 h 10000"/>
              <a:gd name="connsiteX29" fmla="*/ 4887 w 10000"/>
              <a:gd name="connsiteY29" fmla="*/ 4402 h 10000"/>
              <a:gd name="connsiteX30" fmla="*/ 4534 w 10000"/>
              <a:gd name="connsiteY30" fmla="*/ 4774 h 10000"/>
              <a:gd name="connsiteX31" fmla="*/ 4334 w 10000"/>
              <a:gd name="connsiteY31" fmla="*/ 4890 h 10000"/>
              <a:gd name="connsiteX32" fmla="*/ 4222 w 10000"/>
              <a:gd name="connsiteY32" fmla="*/ 5058 h 10000"/>
              <a:gd name="connsiteX33" fmla="*/ 4021 w 10000"/>
              <a:gd name="connsiteY33" fmla="*/ 5197 h 10000"/>
              <a:gd name="connsiteX34" fmla="*/ 3845 w 10000"/>
              <a:gd name="connsiteY34" fmla="*/ 5314 h 10000"/>
              <a:gd name="connsiteX35" fmla="*/ 3468 w 10000"/>
              <a:gd name="connsiteY35" fmla="*/ 5708 h 10000"/>
              <a:gd name="connsiteX36" fmla="*/ 3023 w 10000"/>
              <a:gd name="connsiteY36" fmla="*/ 6081 h 10000"/>
              <a:gd name="connsiteX37" fmla="*/ 2843 w 10000"/>
              <a:gd name="connsiteY37" fmla="*/ 6197 h 10000"/>
              <a:gd name="connsiteX38" fmla="*/ 2510 w 10000"/>
              <a:gd name="connsiteY38" fmla="*/ 6504 h 10000"/>
              <a:gd name="connsiteX39" fmla="*/ 2398 w 10000"/>
              <a:gd name="connsiteY39" fmla="*/ 6649 h 10000"/>
              <a:gd name="connsiteX40" fmla="*/ 2066 w 10000"/>
              <a:gd name="connsiteY40" fmla="*/ 7102 h 10000"/>
              <a:gd name="connsiteX41" fmla="*/ 1913 w 10000"/>
              <a:gd name="connsiteY41" fmla="*/ 7189 h 10000"/>
              <a:gd name="connsiteX42" fmla="*/ 1576 w 10000"/>
              <a:gd name="connsiteY42" fmla="*/ 7556 h 10000"/>
              <a:gd name="connsiteX43" fmla="*/ 1423 w 10000"/>
              <a:gd name="connsiteY43" fmla="*/ 7701 h 10000"/>
              <a:gd name="connsiteX44" fmla="*/ 1222 w 10000"/>
              <a:gd name="connsiteY44" fmla="*/ 7956 h 10000"/>
              <a:gd name="connsiteX45" fmla="*/ 778 w 10000"/>
              <a:gd name="connsiteY45" fmla="*/ 8525 h 10000"/>
              <a:gd name="connsiteX46" fmla="*/ 553 w 10000"/>
              <a:gd name="connsiteY46" fmla="*/ 8862 h 10000"/>
              <a:gd name="connsiteX47" fmla="*/ 333 w 10000"/>
              <a:gd name="connsiteY47" fmla="*/ 9117 h 10000"/>
              <a:gd name="connsiteX48" fmla="*/ 200 w 10000"/>
              <a:gd name="connsiteY48" fmla="*/ 9263 h 10000"/>
              <a:gd name="connsiteX49" fmla="*/ 88 w 10000"/>
              <a:gd name="connsiteY49" fmla="*/ 9489 h 10000"/>
              <a:gd name="connsiteX50" fmla="*/ 0 w 10000"/>
              <a:gd name="connsiteY50" fmla="*/ 9803 h 10000"/>
              <a:gd name="connsiteX51" fmla="*/ 20 w 10000"/>
              <a:gd name="connsiteY51" fmla="*/ 10000 h 10000"/>
              <a:gd name="connsiteX0" fmla="*/ 20 w 10000"/>
              <a:gd name="connsiteY0" fmla="*/ 10000 h 10000"/>
              <a:gd name="connsiteX1" fmla="*/ 20 w 10000"/>
              <a:gd name="connsiteY1" fmla="*/ 9942 h 10000"/>
              <a:gd name="connsiteX2" fmla="*/ 68 w 10000"/>
              <a:gd name="connsiteY2" fmla="*/ 9884 h 10000"/>
              <a:gd name="connsiteX3" fmla="*/ 177 w 10000"/>
              <a:gd name="connsiteY3" fmla="*/ 9629 h 10000"/>
              <a:gd name="connsiteX4" fmla="*/ 645 w 10000"/>
              <a:gd name="connsiteY4" fmla="*/ 9146 h 10000"/>
              <a:gd name="connsiteX5" fmla="*/ 10000 w 10000"/>
              <a:gd name="connsiteY5" fmla="*/ 0 h 10000"/>
              <a:gd name="connsiteX6" fmla="*/ 9823 w 10000"/>
              <a:gd name="connsiteY6" fmla="*/ 145 h 10000"/>
              <a:gd name="connsiteX7" fmla="*/ 9643 w 10000"/>
              <a:gd name="connsiteY7" fmla="*/ 174 h 10000"/>
              <a:gd name="connsiteX8" fmla="*/ 9422 w 10000"/>
              <a:gd name="connsiteY8" fmla="*/ 400 h 10000"/>
              <a:gd name="connsiteX9" fmla="*/ 9310 w 10000"/>
              <a:gd name="connsiteY9" fmla="*/ 540 h 10000"/>
              <a:gd name="connsiteX10" fmla="*/ 9066 w 10000"/>
              <a:gd name="connsiteY10" fmla="*/ 795 h 10000"/>
              <a:gd name="connsiteX11" fmla="*/ 8777 w 10000"/>
              <a:gd name="connsiteY11" fmla="*/ 1022 h 10000"/>
              <a:gd name="connsiteX12" fmla="*/ 8533 w 10000"/>
              <a:gd name="connsiteY12" fmla="*/ 1110 h 10000"/>
              <a:gd name="connsiteX13" fmla="*/ 8331 w 10000"/>
              <a:gd name="connsiteY13" fmla="*/ 1255 h 10000"/>
              <a:gd name="connsiteX14" fmla="*/ 8111 w 10000"/>
              <a:gd name="connsiteY14" fmla="*/ 1510 h 10000"/>
              <a:gd name="connsiteX15" fmla="*/ 7887 w 10000"/>
              <a:gd name="connsiteY15" fmla="*/ 1789 h 10000"/>
              <a:gd name="connsiteX16" fmla="*/ 7690 w 10000"/>
              <a:gd name="connsiteY16" fmla="*/ 2073 h 10000"/>
              <a:gd name="connsiteX17" fmla="*/ 7421 w 10000"/>
              <a:gd name="connsiteY17" fmla="*/ 2299 h 10000"/>
              <a:gd name="connsiteX18" fmla="*/ 7221 w 10000"/>
              <a:gd name="connsiteY18" fmla="*/ 2444 h 10000"/>
              <a:gd name="connsiteX19" fmla="*/ 7021 w 10000"/>
              <a:gd name="connsiteY19" fmla="*/ 2643 h 10000"/>
              <a:gd name="connsiteX20" fmla="*/ 6712 w 10000"/>
              <a:gd name="connsiteY20" fmla="*/ 2759 h 10000"/>
              <a:gd name="connsiteX21" fmla="*/ 6443 w 10000"/>
              <a:gd name="connsiteY21" fmla="*/ 2927 h 10000"/>
              <a:gd name="connsiteX22" fmla="*/ 6223 w 10000"/>
              <a:gd name="connsiteY22" fmla="*/ 3241 h 10000"/>
              <a:gd name="connsiteX23" fmla="*/ 5978 w 10000"/>
              <a:gd name="connsiteY23" fmla="*/ 3525 h 10000"/>
              <a:gd name="connsiteX24" fmla="*/ 5822 w 10000"/>
              <a:gd name="connsiteY24" fmla="*/ 3693 h 10000"/>
              <a:gd name="connsiteX25" fmla="*/ 5645 w 10000"/>
              <a:gd name="connsiteY25" fmla="*/ 3722 h 10000"/>
              <a:gd name="connsiteX26" fmla="*/ 5445 w 10000"/>
              <a:gd name="connsiteY26" fmla="*/ 3949 h 10000"/>
              <a:gd name="connsiteX27" fmla="*/ 5068 w 10000"/>
              <a:gd name="connsiteY27" fmla="*/ 4350 h 10000"/>
              <a:gd name="connsiteX28" fmla="*/ 4887 w 10000"/>
              <a:gd name="connsiteY28" fmla="*/ 4402 h 10000"/>
              <a:gd name="connsiteX29" fmla="*/ 4534 w 10000"/>
              <a:gd name="connsiteY29" fmla="*/ 4774 h 10000"/>
              <a:gd name="connsiteX30" fmla="*/ 4334 w 10000"/>
              <a:gd name="connsiteY30" fmla="*/ 4890 h 10000"/>
              <a:gd name="connsiteX31" fmla="*/ 4222 w 10000"/>
              <a:gd name="connsiteY31" fmla="*/ 5058 h 10000"/>
              <a:gd name="connsiteX32" fmla="*/ 4021 w 10000"/>
              <a:gd name="connsiteY32" fmla="*/ 5197 h 10000"/>
              <a:gd name="connsiteX33" fmla="*/ 3845 w 10000"/>
              <a:gd name="connsiteY33" fmla="*/ 5314 h 10000"/>
              <a:gd name="connsiteX34" fmla="*/ 3468 w 10000"/>
              <a:gd name="connsiteY34" fmla="*/ 5708 h 10000"/>
              <a:gd name="connsiteX35" fmla="*/ 3023 w 10000"/>
              <a:gd name="connsiteY35" fmla="*/ 6081 h 10000"/>
              <a:gd name="connsiteX36" fmla="*/ 2843 w 10000"/>
              <a:gd name="connsiteY36" fmla="*/ 6197 h 10000"/>
              <a:gd name="connsiteX37" fmla="*/ 2510 w 10000"/>
              <a:gd name="connsiteY37" fmla="*/ 6504 h 10000"/>
              <a:gd name="connsiteX38" fmla="*/ 2398 w 10000"/>
              <a:gd name="connsiteY38" fmla="*/ 6649 h 10000"/>
              <a:gd name="connsiteX39" fmla="*/ 2066 w 10000"/>
              <a:gd name="connsiteY39" fmla="*/ 7102 h 10000"/>
              <a:gd name="connsiteX40" fmla="*/ 1913 w 10000"/>
              <a:gd name="connsiteY40" fmla="*/ 7189 h 10000"/>
              <a:gd name="connsiteX41" fmla="*/ 1576 w 10000"/>
              <a:gd name="connsiteY41" fmla="*/ 7556 h 10000"/>
              <a:gd name="connsiteX42" fmla="*/ 1423 w 10000"/>
              <a:gd name="connsiteY42" fmla="*/ 7701 h 10000"/>
              <a:gd name="connsiteX43" fmla="*/ 1222 w 10000"/>
              <a:gd name="connsiteY43" fmla="*/ 7956 h 10000"/>
              <a:gd name="connsiteX44" fmla="*/ 778 w 10000"/>
              <a:gd name="connsiteY44" fmla="*/ 8525 h 10000"/>
              <a:gd name="connsiteX45" fmla="*/ 553 w 10000"/>
              <a:gd name="connsiteY45" fmla="*/ 8862 h 10000"/>
              <a:gd name="connsiteX46" fmla="*/ 333 w 10000"/>
              <a:gd name="connsiteY46" fmla="*/ 9117 h 10000"/>
              <a:gd name="connsiteX47" fmla="*/ 200 w 10000"/>
              <a:gd name="connsiteY47" fmla="*/ 9263 h 10000"/>
              <a:gd name="connsiteX48" fmla="*/ 88 w 10000"/>
              <a:gd name="connsiteY48" fmla="*/ 9489 h 10000"/>
              <a:gd name="connsiteX49" fmla="*/ 0 w 10000"/>
              <a:gd name="connsiteY49" fmla="*/ 9803 h 10000"/>
              <a:gd name="connsiteX50" fmla="*/ 20 w 10000"/>
              <a:gd name="connsiteY50" fmla="*/ 10000 h 10000"/>
              <a:gd name="connsiteX0" fmla="*/ 20 w 10000"/>
              <a:gd name="connsiteY0" fmla="*/ 10000 h 10000"/>
              <a:gd name="connsiteX1" fmla="*/ 20 w 10000"/>
              <a:gd name="connsiteY1" fmla="*/ 9942 h 10000"/>
              <a:gd name="connsiteX2" fmla="*/ 68 w 10000"/>
              <a:gd name="connsiteY2" fmla="*/ 9884 h 10000"/>
              <a:gd name="connsiteX3" fmla="*/ 177 w 10000"/>
              <a:gd name="connsiteY3" fmla="*/ 9629 h 10000"/>
              <a:gd name="connsiteX4" fmla="*/ 10000 w 10000"/>
              <a:gd name="connsiteY4" fmla="*/ 0 h 10000"/>
              <a:gd name="connsiteX5" fmla="*/ 9823 w 10000"/>
              <a:gd name="connsiteY5" fmla="*/ 145 h 10000"/>
              <a:gd name="connsiteX6" fmla="*/ 9643 w 10000"/>
              <a:gd name="connsiteY6" fmla="*/ 174 h 10000"/>
              <a:gd name="connsiteX7" fmla="*/ 9422 w 10000"/>
              <a:gd name="connsiteY7" fmla="*/ 400 h 10000"/>
              <a:gd name="connsiteX8" fmla="*/ 9310 w 10000"/>
              <a:gd name="connsiteY8" fmla="*/ 540 h 10000"/>
              <a:gd name="connsiteX9" fmla="*/ 9066 w 10000"/>
              <a:gd name="connsiteY9" fmla="*/ 795 h 10000"/>
              <a:gd name="connsiteX10" fmla="*/ 8777 w 10000"/>
              <a:gd name="connsiteY10" fmla="*/ 1022 h 10000"/>
              <a:gd name="connsiteX11" fmla="*/ 8533 w 10000"/>
              <a:gd name="connsiteY11" fmla="*/ 1110 h 10000"/>
              <a:gd name="connsiteX12" fmla="*/ 8331 w 10000"/>
              <a:gd name="connsiteY12" fmla="*/ 1255 h 10000"/>
              <a:gd name="connsiteX13" fmla="*/ 8111 w 10000"/>
              <a:gd name="connsiteY13" fmla="*/ 1510 h 10000"/>
              <a:gd name="connsiteX14" fmla="*/ 7887 w 10000"/>
              <a:gd name="connsiteY14" fmla="*/ 1789 h 10000"/>
              <a:gd name="connsiteX15" fmla="*/ 7690 w 10000"/>
              <a:gd name="connsiteY15" fmla="*/ 2073 h 10000"/>
              <a:gd name="connsiteX16" fmla="*/ 7421 w 10000"/>
              <a:gd name="connsiteY16" fmla="*/ 2299 h 10000"/>
              <a:gd name="connsiteX17" fmla="*/ 7221 w 10000"/>
              <a:gd name="connsiteY17" fmla="*/ 2444 h 10000"/>
              <a:gd name="connsiteX18" fmla="*/ 7021 w 10000"/>
              <a:gd name="connsiteY18" fmla="*/ 2643 h 10000"/>
              <a:gd name="connsiteX19" fmla="*/ 6712 w 10000"/>
              <a:gd name="connsiteY19" fmla="*/ 2759 h 10000"/>
              <a:gd name="connsiteX20" fmla="*/ 6443 w 10000"/>
              <a:gd name="connsiteY20" fmla="*/ 2927 h 10000"/>
              <a:gd name="connsiteX21" fmla="*/ 6223 w 10000"/>
              <a:gd name="connsiteY21" fmla="*/ 3241 h 10000"/>
              <a:gd name="connsiteX22" fmla="*/ 5978 w 10000"/>
              <a:gd name="connsiteY22" fmla="*/ 3525 h 10000"/>
              <a:gd name="connsiteX23" fmla="*/ 5822 w 10000"/>
              <a:gd name="connsiteY23" fmla="*/ 3693 h 10000"/>
              <a:gd name="connsiteX24" fmla="*/ 5645 w 10000"/>
              <a:gd name="connsiteY24" fmla="*/ 3722 h 10000"/>
              <a:gd name="connsiteX25" fmla="*/ 5445 w 10000"/>
              <a:gd name="connsiteY25" fmla="*/ 3949 h 10000"/>
              <a:gd name="connsiteX26" fmla="*/ 5068 w 10000"/>
              <a:gd name="connsiteY26" fmla="*/ 4350 h 10000"/>
              <a:gd name="connsiteX27" fmla="*/ 4887 w 10000"/>
              <a:gd name="connsiteY27" fmla="*/ 4402 h 10000"/>
              <a:gd name="connsiteX28" fmla="*/ 4534 w 10000"/>
              <a:gd name="connsiteY28" fmla="*/ 4774 h 10000"/>
              <a:gd name="connsiteX29" fmla="*/ 4334 w 10000"/>
              <a:gd name="connsiteY29" fmla="*/ 4890 h 10000"/>
              <a:gd name="connsiteX30" fmla="*/ 4222 w 10000"/>
              <a:gd name="connsiteY30" fmla="*/ 5058 h 10000"/>
              <a:gd name="connsiteX31" fmla="*/ 4021 w 10000"/>
              <a:gd name="connsiteY31" fmla="*/ 5197 h 10000"/>
              <a:gd name="connsiteX32" fmla="*/ 3845 w 10000"/>
              <a:gd name="connsiteY32" fmla="*/ 5314 h 10000"/>
              <a:gd name="connsiteX33" fmla="*/ 3468 w 10000"/>
              <a:gd name="connsiteY33" fmla="*/ 5708 h 10000"/>
              <a:gd name="connsiteX34" fmla="*/ 3023 w 10000"/>
              <a:gd name="connsiteY34" fmla="*/ 6081 h 10000"/>
              <a:gd name="connsiteX35" fmla="*/ 2843 w 10000"/>
              <a:gd name="connsiteY35" fmla="*/ 6197 h 10000"/>
              <a:gd name="connsiteX36" fmla="*/ 2510 w 10000"/>
              <a:gd name="connsiteY36" fmla="*/ 6504 h 10000"/>
              <a:gd name="connsiteX37" fmla="*/ 2398 w 10000"/>
              <a:gd name="connsiteY37" fmla="*/ 6649 h 10000"/>
              <a:gd name="connsiteX38" fmla="*/ 2066 w 10000"/>
              <a:gd name="connsiteY38" fmla="*/ 7102 h 10000"/>
              <a:gd name="connsiteX39" fmla="*/ 1913 w 10000"/>
              <a:gd name="connsiteY39" fmla="*/ 7189 h 10000"/>
              <a:gd name="connsiteX40" fmla="*/ 1576 w 10000"/>
              <a:gd name="connsiteY40" fmla="*/ 7556 h 10000"/>
              <a:gd name="connsiteX41" fmla="*/ 1423 w 10000"/>
              <a:gd name="connsiteY41" fmla="*/ 7701 h 10000"/>
              <a:gd name="connsiteX42" fmla="*/ 1222 w 10000"/>
              <a:gd name="connsiteY42" fmla="*/ 7956 h 10000"/>
              <a:gd name="connsiteX43" fmla="*/ 778 w 10000"/>
              <a:gd name="connsiteY43" fmla="*/ 8525 h 10000"/>
              <a:gd name="connsiteX44" fmla="*/ 553 w 10000"/>
              <a:gd name="connsiteY44" fmla="*/ 8862 h 10000"/>
              <a:gd name="connsiteX45" fmla="*/ 333 w 10000"/>
              <a:gd name="connsiteY45" fmla="*/ 9117 h 10000"/>
              <a:gd name="connsiteX46" fmla="*/ 200 w 10000"/>
              <a:gd name="connsiteY46" fmla="*/ 9263 h 10000"/>
              <a:gd name="connsiteX47" fmla="*/ 88 w 10000"/>
              <a:gd name="connsiteY47" fmla="*/ 9489 h 10000"/>
              <a:gd name="connsiteX48" fmla="*/ 0 w 10000"/>
              <a:gd name="connsiteY48" fmla="*/ 9803 h 10000"/>
              <a:gd name="connsiteX49" fmla="*/ 20 w 10000"/>
              <a:gd name="connsiteY49" fmla="*/ 10000 h 10000"/>
              <a:gd name="connsiteX0" fmla="*/ 20 w 10000"/>
              <a:gd name="connsiteY0" fmla="*/ 10000 h 10000"/>
              <a:gd name="connsiteX1" fmla="*/ 20 w 10000"/>
              <a:gd name="connsiteY1" fmla="*/ 9942 h 10000"/>
              <a:gd name="connsiteX2" fmla="*/ 68 w 10000"/>
              <a:gd name="connsiteY2" fmla="*/ 9884 h 10000"/>
              <a:gd name="connsiteX3" fmla="*/ 10000 w 10000"/>
              <a:gd name="connsiteY3" fmla="*/ 0 h 10000"/>
              <a:gd name="connsiteX4" fmla="*/ 9823 w 10000"/>
              <a:gd name="connsiteY4" fmla="*/ 145 h 10000"/>
              <a:gd name="connsiteX5" fmla="*/ 9643 w 10000"/>
              <a:gd name="connsiteY5" fmla="*/ 174 h 10000"/>
              <a:gd name="connsiteX6" fmla="*/ 9422 w 10000"/>
              <a:gd name="connsiteY6" fmla="*/ 400 h 10000"/>
              <a:gd name="connsiteX7" fmla="*/ 9310 w 10000"/>
              <a:gd name="connsiteY7" fmla="*/ 540 h 10000"/>
              <a:gd name="connsiteX8" fmla="*/ 9066 w 10000"/>
              <a:gd name="connsiteY8" fmla="*/ 795 h 10000"/>
              <a:gd name="connsiteX9" fmla="*/ 8777 w 10000"/>
              <a:gd name="connsiteY9" fmla="*/ 1022 h 10000"/>
              <a:gd name="connsiteX10" fmla="*/ 8533 w 10000"/>
              <a:gd name="connsiteY10" fmla="*/ 1110 h 10000"/>
              <a:gd name="connsiteX11" fmla="*/ 8331 w 10000"/>
              <a:gd name="connsiteY11" fmla="*/ 1255 h 10000"/>
              <a:gd name="connsiteX12" fmla="*/ 8111 w 10000"/>
              <a:gd name="connsiteY12" fmla="*/ 1510 h 10000"/>
              <a:gd name="connsiteX13" fmla="*/ 7887 w 10000"/>
              <a:gd name="connsiteY13" fmla="*/ 1789 h 10000"/>
              <a:gd name="connsiteX14" fmla="*/ 7690 w 10000"/>
              <a:gd name="connsiteY14" fmla="*/ 2073 h 10000"/>
              <a:gd name="connsiteX15" fmla="*/ 7421 w 10000"/>
              <a:gd name="connsiteY15" fmla="*/ 2299 h 10000"/>
              <a:gd name="connsiteX16" fmla="*/ 7221 w 10000"/>
              <a:gd name="connsiteY16" fmla="*/ 2444 h 10000"/>
              <a:gd name="connsiteX17" fmla="*/ 7021 w 10000"/>
              <a:gd name="connsiteY17" fmla="*/ 2643 h 10000"/>
              <a:gd name="connsiteX18" fmla="*/ 6712 w 10000"/>
              <a:gd name="connsiteY18" fmla="*/ 2759 h 10000"/>
              <a:gd name="connsiteX19" fmla="*/ 6443 w 10000"/>
              <a:gd name="connsiteY19" fmla="*/ 2927 h 10000"/>
              <a:gd name="connsiteX20" fmla="*/ 6223 w 10000"/>
              <a:gd name="connsiteY20" fmla="*/ 3241 h 10000"/>
              <a:gd name="connsiteX21" fmla="*/ 5978 w 10000"/>
              <a:gd name="connsiteY21" fmla="*/ 3525 h 10000"/>
              <a:gd name="connsiteX22" fmla="*/ 5822 w 10000"/>
              <a:gd name="connsiteY22" fmla="*/ 3693 h 10000"/>
              <a:gd name="connsiteX23" fmla="*/ 5645 w 10000"/>
              <a:gd name="connsiteY23" fmla="*/ 3722 h 10000"/>
              <a:gd name="connsiteX24" fmla="*/ 5445 w 10000"/>
              <a:gd name="connsiteY24" fmla="*/ 3949 h 10000"/>
              <a:gd name="connsiteX25" fmla="*/ 5068 w 10000"/>
              <a:gd name="connsiteY25" fmla="*/ 4350 h 10000"/>
              <a:gd name="connsiteX26" fmla="*/ 4887 w 10000"/>
              <a:gd name="connsiteY26" fmla="*/ 4402 h 10000"/>
              <a:gd name="connsiteX27" fmla="*/ 4534 w 10000"/>
              <a:gd name="connsiteY27" fmla="*/ 4774 h 10000"/>
              <a:gd name="connsiteX28" fmla="*/ 4334 w 10000"/>
              <a:gd name="connsiteY28" fmla="*/ 4890 h 10000"/>
              <a:gd name="connsiteX29" fmla="*/ 4222 w 10000"/>
              <a:gd name="connsiteY29" fmla="*/ 5058 h 10000"/>
              <a:gd name="connsiteX30" fmla="*/ 4021 w 10000"/>
              <a:gd name="connsiteY30" fmla="*/ 5197 h 10000"/>
              <a:gd name="connsiteX31" fmla="*/ 3845 w 10000"/>
              <a:gd name="connsiteY31" fmla="*/ 5314 h 10000"/>
              <a:gd name="connsiteX32" fmla="*/ 3468 w 10000"/>
              <a:gd name="connsiteY32" fmla="*/ 5708 h 10000"/>
              <a:gd name="connsiteX33" fmla="*/ 3023 w 10000"/>
              <a:gd name="connsiteY33" fmla="*/ 6081 h 10000"/>
              <a:gd name="connsiteX34" fmla="*/ 2843 w 10000"/>
              <a:gd name="connsiteY34" fmla="*/ 6197 h 10000"/>
              <a:gd name="connsiteX35" fmla="*/ 2510 w 10000"/>
              <a:gd name="connsiteY35" fmla="*/ 6504 h 10000"/>
              <a:gd name="connsiteX36" fmla="*/ 2398 w 10000"/>
              <a:gd name="connsiteY36" fmla="*/ 6649 h 10000"/>
              <a:gd name="connsiteX37" fmla="*/ 2066 w 10000"/>
              <a:gd name="connsiteY37" fmla="*/ 7102 h 10000"/>
              <a:gd name="connsiteX38" fmla="*/ 1913 w 10000"/>
              <a:gd name="connsiteY38" fmla="*/ 7189 h 10000"/>
              <a:gd name="connsiteX39" fmla="*/ 1576 w 10000"/>
              <a:gd name="connsiteY39" fmla="*/ 7556 h 10000"/>
              <a:gd name="connsiteX40" fmla="*/ 1423 w 10000"/>
              <a:gd name="connsiteY40" fmla="*/ 7701 h 10000"/>
              <a:gd name="connsiteX41" fmla="*/ 1222 w 10000"/>
              <a:gd name="connsiteY41" fmla="*/ 7956 h 10000"/>
              <a:gd name="connsiteX42" fmla="*/ 778 w 10000"/>
              <a:gd name="connsiteY42" fmla="*/ 8525 h 10000"/>
              <a:gd name="connsiteX43" fmla="*/ 553 w 10000"/>
              <a:gd name="connsiteY43" fmla="*/ 8862 h 10000"/>
              <a:gd name="connsiteX44" fmla="*/ 333 w 10000"/>
              <a:gd name="connsiteY44" fmla="*/ 9117 h 10000"/>
              <a:gd name="connsiteX45" fmla="*/ 200 w 10000"/>
              <a:gd name="connsiteY45" fmla="*/ 9263 h 10000"/>
              <a:gd name="connsiteX46" fmla="*/ 88 w 10000"/>
              <a:gd name="connsiteY46" fmla="*/ 9489 h 10000"/>
              <a:gd name="connsiteX47" fmla="*/ 0 w 10000"/>
              <a:gd name="connsiteY47" fmla="*/ 9803 h 10000"/>
              <a:gd name="connsiteX48" fmla="*/ 20 w 10000"/>
              <a:gd name="connsiteY48" fmla="*/ 10000 h 10000"/>
              <a:gd name="connsiteX0" fmla="*/ 20 w 10000"/>
              <a:gd name="connsiteY0" fmla="*/ 10000 h 10000"/>
              <a:gd name="connsiteX1" fmla="*/ 20 w 10000"/>
              <a:gd name="connsiteY1" fmla="*/ 9942 h 10000"/>
              <a:gd name="connsiteX2" fmla="*/ 10000 w 10000"/>
              <a:gd name="connsiteY2" fmla="*/ 0 h 10000"/>
              <a:gd name="connsiteX3" fmla="*/ 9823 w 10000"/>
              <a:gd name="connsiteY3" fmla="*/ 145 h 10000"/>
              <a:gd name="connsiteX4" fmla="*/ 9643 w 10000"/>
              <a:gd name="connsiteY4" fmla="*/ 174 h 10000"/>
              <a:gd name="connsiteX5" fmla="*/ 9422 w 10000"/>
              <a:gd name="connsiteY5" fmla="*/ 400 h 10000"/>
              <a:gd name="connsiteX6" fmla="*/ 9310 w 10000"/>
              <a:gd name="connsiteY6" fmla="*/ 540 h 10000"/>
              <a:gd name="connsiteX7" fmla="*/ 9066 w 10000"/>
              <a:gd name="connsiteY7" fmla="*/ 795 h 10000"/>
              <a:gd name="connsiteX8" fmla="*/ 8777 w 10000"/>
              <a:gd name="connsiteY8" fmla="*/ 1022 h 10000"/>
              <a:gd name="connsiteX9" fmla="*/ 8533 w 10000"/>
              <a:gd name="connsiteY9" fmla="*/ 1110 h 10000"/>
              <a:gd name="connsiteX10" fmla="*/ 8331 w 10000"/>
              <a:gd name="connsiteY10" fmla="*/ 1255 h 10000"/>
              <a:gd name="connsiteX11" fmla="*/ 8111 w 10000"/>
              <a:gd name="connsiteY11" fmla="*/ 1510 h 10000"/>
              <a:gd name="connsiteX12" fmla="*/ 7887 w 10000"/>
              <a:gd name="connsiteY12" fmla="*/ 1789 h 10000"/>
              <a:gd name="connsiteX13" fmla="*/ 7690 w 10000"/>
              <a:gd name="connsiteY13" fmla="*/ 2073 h 10000"/>
              <a:gd name="connsiteX14" fmla="*/ 7421 w 10000"/>
              <a:gd name="connsiteY14" fmla="*/ 2299 h 10000"/>
              <a:gd name="connsiteX15" fmla="*/ 7221 w 10000"/>
              <a:gd name="connsiteY15" fmla="*/ 2444 h 10000"/>
              <a:gd name="connsiteX16" fmla="*/ 7021 w 10000"/>
              <a:gd name="connsiteY16" fmla="*/ 2643 h 10000"/>
              <a:gd name="connsiteX17" fmla="*/ 6712 w 10000"/>
              <a:gd name="connsiteY17" fmla="*/ 2759 h 10000"/>
              <a:gd name="connsiteX18" fmla="*/ 6443 w 10000"/>
              <a:gd name="connsiteY18" fmla="*/ 2927 h 10000"/>
              <a:gd name="connsiteX19" fmla="*/ 6223 w 10000"/>
              <a:gd name="connsiteY19" fmla="*/ 3241 h 10000"/>
              <a:gd name="connsiteX20" fmla="*/ 5978 w 10000"/>
              <a:gd name="connsiteY20" fmla="*/ 3525 h 10000"/>
              <a:gd name="connsiteX21" fmla="*/ 5822 w 10000"/>
              <a:gd name="connsiteY21" fmla="*/ 3693 h 10000"/>
              <a:gd name="connsiteX22" fmla="*/ 5645 w 10000"/>
              <a:gd name="connsiteY22" fmla="*/ 3722 h 10000"/>
              <a:gd name="connsiteX23" fmla="*/ 5445 w 10000"/>
              <a:gd name="connsiteY23" fmla="*/ 3949 h 10000"/>
              <a:gd name="connsiteX24" fmla="*/ 5068 w 10000"/>
              <a:gd name="connsiteY24" fmla="*/ 4350 h 10000"/>
              <a:gd name="connsiteX25" fmla="*/ 4887 w 10000"/>
              <a:gd name="connsiteY25" fmla="*/ 4402 h 10000"/>
              <a:gd name="connsiteX26" fmla="*/ 4534 w 10000"/>
              <a:gd name="connsiteY26" fmla="*/ 4774 h 10000"/>
              <a:gd name="connsiteX27" fmla="*/ 4334 w 10000"/>
              <a:gd name="connsiteY27" fmla="*/ 4890 h 10000"/>
              <a:gd name="connsiteX28" fmla="*/ 4222 w 10000"/>
              <a:gd name="connsiteY28" fmla="*/ 5058 h 10000"/>
              <a:gd name="connsiteX29" fmla="*/ 4021 w 10000"/>
              <a:gd name="connsiteY29" fmla="*/ 5197 h 10000"/>
              <a:gd name="connsiteX30" fmla="*/ 3845 w 10000"/>
              <a:gd name="connsiteY30" fmla="*/ 5314 h 10000"/>
              <a:gd name="connsiteX31" fmla="*/ 3468 w 10000"/>
              <a:gd name="connsiteY31" fmla="*/ 5708 h 10000"/>
              <a:gd name="connsiteX32" fmla="*/ 3023 w 10000"/>
              <a:gd name="connsiteY32" fmla="*/ 6081 h 10000"/>
              <a:gd name="connsiteX33" fmla="*/ 2843 w 10000"/>
              <a:gd name="connsiteY33" fmla="*/ 6197 h 10000"/>
              <a:gd name="connsiteX34" fmla="*/ 2510 w 10000"/>
              <a:gd name="connsiteY34" fmla="*/ 6504 h 10000"/>
              <a:gd name="connsiteX35" fmla="*/ 2398 w 10000"/>
              <a:gd name="connsiteY35" fmla="*/ 6649 h 10000"/>
              <a:gd name="connsiteX36" fmla="*/ 2066 w 10000"/>
              <a:gd name="connsiteY36" fmla="*/ 7102 h 10000"/>
              <a:gd name="connsiteX37" fmla="*/ 1913 w 10000"/>
              <a:gd name="connsiteY37" fmla="*/ 7189 h 10000"/>
              <a:gd name="connsiteX38" fmla="*/ 1576 w 10000"/>
              <a:gd name="connsiteY38" fmla="*/ 7556 h 10000"/>
              <a:gd name="connsiteX39" fmla="*/ 1423 w 10000"/>
              <a:gd name="connsiteY39" fmla="*/ 7701 h 10000"/>
              <a:gd name="connsiteX40" fmla="*/ 1222 w 10000"/>
              <a:gd name="connsiteY40" fmla="*/ 7956 h 10000"/>
              <a:gd name="connsiteX41" fmla="*/ 778 w 10000"/>
              <a:gd name="connsiteY41" fmla="*/ 8525 h 10000"/>
              <a:gd name="connsiteX42" fmla="*/ 553 w 10000"/>
              <a:gd name="connsiteY42" fmla="*/ 8862 h 10000"/>
              <a:gd name="connsiteX43" fmla="*/ 333 w 10000"/>
              <a:gd name="connsiteY43" fmla="*/ 9117 h 10000"/>
              <a:gd name="connsiteX44" fmla="*/ 200 w 10000"/>
              <a:gd name="connsiteY44" fmla="*/ 9263 h 10000"/>
              <a:gd name="connsiteX45" fmla="*/ 88 w 10000"/>
              <a:gd name="connsiteY45" fmla="*/ 9489 h 10000"/>
              <a:gd name="connsiteX46" fmla="*/ 0 w 10000"/>
              <a:gd name="connsiteY46" fmla="*/ 9803 h 10000"/>
              <a:gd name="connsiteX47" fmla="*/ 20 w 10000"/>
              <a:gd name="connsiteY47" fmla="*/ 10000 h 10000"/>
              <a:gd name="connsiteX0" fmla="*/ 20 w 10000"/>
              <a:gd name="connsiteY0" fmla="*/ 10000 h 10955"/>
              <a:gd name="connsiteX1" fmla="*/ 20 w 10000"/>
              <a:gd name="connsiteY1" fmla="*/ 9942 h 10955"/>
              <a:gd name="connsiteX2" fmla="*/ 10000 w 10000"/>
              <a:gd name="connsiteY2" fmla="*/ 0 h 10955"/>
              <a:gd name="connsiteX3" fmla="*/ 9823 w 10000"/>
              <a:gd name="connsiteY3" fmla="*/ 145 h 10955"/>
              <a:gd name="connsiteX4" fmla="*/ 9643 w 10000"/>
              <a:gd name="connsiteY4" fmla="*/ 174 h 10955"/>
              <a:gd name="connsiteX5" fmla="*/ 9422 w 10000"/>
              <a:gd name="connsiteY5" fmla="*/ 400 h 10955"/>
              <a:gd name="connsiteX6" fmla="*/ 9310 w 10000"/>
              <a:gd name="connsiteY6" fmla="*/ 540 h 10955"/>
              <a:gd name="connsiteX7" fmla="*/ 9066 w 10000"/>
              <a:gd name="connsiteY7" fmla="*/ 795 h 10955"/>
              <a:gd name="connsiteX8" fmla="*/ 8777 w 10000"/>
              <a:gd name="connsiteY8" fmla="*/ 1022 h 10955"/>
              <a:gd name="connsiteX9" fmla="*/ 8533 w 10000"/>
              <a:gd name="connsiteY9" fmla="*/ 1110 h 10955"/>
              <a:gd name="connsiteX10" fmla="*/ 8331 w 10000"/>
              <a:gd name="connsiteY10" fmla="*/ 1255 h 10955"/>
              <a:gd name="connsiteX11" fmla="*/ 8111 w 10000"/>
              <a:gd name="connsiteY11" fmla="*/ 1510 h 10955"/>
              <a:gd name="connsiteX12" fmla="*/ 7887 w 10000"/>
              <a:gd name="connsiteY12" fmla="*/ 1789 h 10955"/>
              <a:gd name="connsiteX13" fmla="*/ 7690 w 10000"/>
              <a:gd name="connsiteY13" fmla="*/ 2073 h 10955"/>
              <a:gd name="connsiteX14" fmla="*/ 7421 w 10000"/>
              <a:gd name="connsiteY14" fmla="*/ 2299 h 10955"/>
              <a:gd name="connsiteX15" fmla="*/ 7221 w 10000"/>
              <a:gd name="connsiteY15" fmla="*/ 2444 h 10955"/>
              <a:gd name="connsiteX16" fmla="*/ 7021 w 10000"/>
              <a:gd name="connsiteY16" fmla="*/ 2643 h 10955"/>
              <a:gd name="connsiteX17" fmla="*/ 6712 w 10000"/>
              <a:gd name="connsiteY17" fmla="*/ 2759 h 10955"/>
              <a:gd name="connsiteX18" fmla="*/ 6443 w 10000"/>
              <a:gd name="connsiteY18" fmla="*/ 2927 h 10955"/>
              <a:gd name="connsiteX19" fmla="*/ 6223 w 10000"/>
              <a:gd name="connsiteY19" fmla="*/ 3241 h 10955"/>
              <a:gd name="connsiteX20" fmla="*/ 5978 w 10000"/>
              <a:gd name="connsiteY20" fmla="*/ 3525 h 10955"/>
              <a:gd name="connsiteX21" fmla="*/ 5822 w 10000"/>
              <a:gd name="connsiteY21" fmla="*/ 3693 h 10955"/>
              <a:gd name="connsiteX22" fmla="*/ 5645 w 10000"/>
              <a:gd name="connsiteY22" fmla="*/ 3722 h 10955"/>
              <a:gd name="connsiteX23" fmla="*/ 5445 w 10000"/>
              <a:gd name="connsiteY23" fmla="*/ 3949 h 10955"/>
              <a:gd name="connsiteX24" fmla="*/ 5068 w 10000"/>
              <a:gd name="connsiteY24" fmla="*/ 4350 h 10955"/>
              <a:gd name="connsiteX25" fmla="*/ 4887 w 10000"/>
              <a:gd name="connsiteY25" fmla="*/ 4402 h 10955"/>
              <a:gd name="connsiteX26" fmla="*/ 4534 w 10000"/>
              <a:gd name="connsiteY26" fmla="*/ 4774 h 10955"/>
              <a:gd name="connsiteX27" fmla="*/ 4334 w 10000"/>
              <a:gd name="connsiteY27" fmla="*/ 4890 h 10955"/>
              <a:gd name="connsiteX28" fmla="*/ 4222 w 10000"/>
              <a:gd name="connsiteY28" fmla="*/ 5058 h 10955"/>
              <a:gd name="connsiteX29" fmla="*/ 4021 w 10000"/>
              <a:gd name="connsiteY29" fmla="*/ 5197 h 10955"/>
              <a:gd name="connsiteX30" fmla="*/ 3845 w 10000"/>
              <a:gd name="connsiteY30" fmla="*/ 5314 h 10955"/>
              <a:gd name="connsiteX31" fmla="*/ 3468 w 10000"/>
              <a:gd name="connsiteY31" fmla="*/ 5708 h 10955"/>
              <a:gd name="connsiteX32" fmla="*/ 3023 w 10000"/>
              <a:gd name="connsiteY32" fmla="*/ 6081 h 10955"/>
              <a:gd name="connsiteX33" fmla="*/ 2843 w 10000"/>
              <a:gd name="connsiteY33" fmla="*/ 6197 h 10955"/>
              <a:gd name="connsiteX34" fmla="*/ 2510 w 10000"/>
              <a:gd name="connsiteY34" fmla="*/ 6504 h 10955"/>
              <a:gd name="connsiteX35" fmla="*/ 2398 w 10000"/>
              <a:gd name="connsiteY35" fmla="*/ 6649 h 10955"/>
              <a:gd name="connsiteX36" fmla="*/ 2066 w 10000"/>
              <a:gd name="connsiteY36" fmla="*/ 7102 h 10955"/>
              <a:gd name="connsiteX37" fmla="*/ 1913 w 10000"/>
              <a:gd name="connsiteY37" fmla="*/ 7189 h 10955"/>
              <a:gd name="connsiteX38" fmla="*/ 1576 w 10000"/>
              <a:gd name="connsiteY38" fmla="*/ 7556 h 10955"/>
              <a:gd name="connsiteX39" fmla="*/ 1423 w 10000"/>
              <a:gd name="connsiteY39" fmla="*/ 7701 h 10955"/>
              <a:gd name="connsiteX40" fmla="*/ 1222 w 10000"/>
              <a:gd name="connsiteY40" fmla="*/ 7956 h 10955"/>
              <a:gd name="connsiteX41" fmla="*/ 778 w 10000"/>
              <a:gd name="connsiteY41" fmla="*/ 8525 h 10955"/>
              <a:gd name="connsiteX42" fmla="*/ 553 w 10000"/>
              <a:gd name="connsiteY42" fmla="*/ 8862 h 10955"/>
              <a:gd name="connsiteX43" fmla="*/ 333 w 10000"/>
              <a:gd name="connsiteY43" fmla="*/ 9117 h 10955"/>
              <a:gd name="connsiteX44" fmla="*/ 200 w 10000"/>
              <a:gd name="connsiteY44" fmla="*/ 9263 h 10955"/>
              <a:gd name="connsiteX45" fmla="*/ 88 w 10000"/>
              <a:gd name="connsiteY45" fmla="*/ 9489 h 10955"/>
              <a:gd name="connsiteX46" fmla="*/ 0 w 10000"/>
              <a:gd name="connsiteY46" fmla="*/ 9803 h 10955"/>
              <a:gd name="connsiteX47" fmla="*/ 481 w 10000"/>
              <a:gd name="connsiteY47" fmla="*/ 10955 h 10955"/>
              <a:gd name="connsiteX0" fmla="*/ 701 w 10681"/>
              <a:gd name="connsiteY0" fmla="*/ 10000 h 10695"/>
              <a:gd name="connsiteX1" fmla="*/ 701 w 10681"/>
              <a:gd name="connsiteY1" fmla="*/ 9942 h 10695"/>
              <a:gd name="connsiteX2" fmla="*/ 10681 w 10681"/>
              <a:gd name="connsiteY2" fmla="*/ 0 h 10695"/>
              <a:gd name="connsiteX3" fmla="*/ 10504 w 10681"/>
              <a:gd name="connsiteY3" fmla="*/ 145 h 10695"/>
              <a:gd name="connsiteX4" fmla="*/ 10324 w 10681"/>
              <a:gd name="connsiteY4" fmla="*/ 174 h 10695"/>
              <a:gd name="connsiteX5" fmla="*/ 10103 w 10681"/>
              <a:gd name="connsiteY5" fmla="*/ 400 h 10695"/>
              <a:gd name="connsiteX6" fmla="*/ 9991 w 10681"/>
              <a:gd name="connsiteY6" fmla="*/ 540 h 10695"/>
              <a:gd name="connsiteX7" fmla="*/ 9747 w 10681"/>
              <a:gd name="connsiteY7" fmla="*/ 795 h 10695"/>
              <a:gd name="connsiteX8" fmla="*/ 9458 w 10681"/>
              <a:gd name="connsiteY8" fmla="*/ 1022 h 10695"/>
              <a:gd name="connsiteX9" fmla="*/ 9214 w 10681"/>
              <a:gd name="connsiteY9" fmla="*/ 1110 h 10695"/>
              <a:gd name="connsiteX10" fmla="*/ 9012 w 10681"/>
              <a:gd name="connsiteY10" fmla="*/ 1255 h 10695"/>
              <a:gd name="connsiteX11" fmla="*/ 8792 w 10681"/>
              <a:gd name="connsiteY11" fmla="*/ 1510 h 10695"/>
              <a:gd name="connsiteX12" fmla="*/ 8568 w 10681"/>
              <a:gd name="connsiteY12" fmla="*/ 1789 h 10695"/>
              <a:gd name="connsiteX13" fmla="*/ 8371 w 10681"/>
              <a:gd name="connsiteY13" fmla="*/ 2073 h 10695"/>
              <a:gd name="connsiteX14" fmla="*/ 8102 w 10681"/>
              <a:gd name="connsiteY14" fmla="*/ 2299 h 10695"/>
              <a:gd name="connsiteX15" fmla="*/ 7902 w 10681"/>
              <a:gd name="connsiteY15" fmla="*/ 2444 h 10695"/>
              <a:gd name="connsiteX16" fmla="*/ 7702 w 10681"/>
              <a:gd name="connsiteY16" fmla="*/ 2643 h 10695"/>
              <a:gd name="connsiteX17" fmla="*/ 7393 w 10681"/>
              <a:gd name="connsiteY17" fmla="*/ 2759 h 10695"/>
              <a:gd name="connsiteX18" fmla="*/ 7124 w 10681"/>
              <a:gd name="connsiteY18" fmla="*/ 2927 h 10695"/>
              <a:gd name="connsiteX19" fmla="*/ 6904 w 10681"/>
              <a:gd name="connsiteY19" fmla="*/ 3241 h 10695"/>
              <a:gd name="connsiteX20" fmla="*/ 6659 w 10681"/>
              <a:gd name="connsiteY20" fmla="*/ 3525 h 10695"/>
              <a:gd name="connsiteX21" fmla="*/ 6503 w 10681"/>
              <a:gd name="connsiteY21" fmla="*/ 3693 h 10695"/>
              <a:gd name="connsiteX22" fmla="*/ 6326 w 10681"/>
              <a:gd name="connsiteY22" fmla="*/ 3722 h 10695"/>
              <a:gd name="connsiteX23" fmla="*/ 6126 w 10681"/>
              <a:gd name="connsiteY23" fmla="*/ 3949 h 10695"/>
              <a:gd name="connsiteX24" fmla="*/ 5749 w 10681"/>
              <a:gd name="connsiteY24" fmla="*/ 4350 h 10695"/>
              <a:gd name="connsiteX25" fmla="*/ 5568 w 10681"/>
              <a:gd name="connsiteY25" fmla="*/ 4402 h 10695"/>
              <a:gd name="connsiteX26" fmla="*/ 5215 w 10681"/>
              <a:gd name="connsiteY26" fmla="*/ 4774 h 10695"/>
              <a:gd name="connsiteX27" fmla="*/ 5015 w 10681"/>
              <a:gd name="connsiteY27" fmla="*/ 4890 h 10695"/>
              <a:gd name="connsiteX28" fmla="*/ 4903 w 10681"/>
              <a:gd name="connsiteY28" fmla="*/ 5058 h 10695"/>
              <a:gd name="connsiteX29" fmla="*/ 4702 w 10681"/>
              <a:gd name="connsiteY29" fmla="*/ 5197 h 10695"/>
              <a:gd name="connsiteX30" fmla="*/ 4526 w 10681"/>
              <a:gd name="connsiteY30" fmla="*/ 5314 h 10695"/>
              <a:gd name="connsiteX31" fmla="*/ 4149 w 10681"/>
              <a:gd name="connsiteY31" fmla="*/ 5708 h 10695"/>
              <a:gd name="connsiteX32" fmla="*/ 3704 w 10681"/>
              <a:gd name="connsiteY32" fmla="*/ 6081 h 10695"/>
              <a:gd name="connsiteX33" fmla="*/ 3524 w 10681"/>
              <a:gd name="connsiteY33" fmla="*/ 6197 h 10695"/>
              <a:gd name="connsiteX34" fmla="*/ 3191 w 10681"/>
              <a:gd name="connsiteY34" fmla="*/ 6504 h 10695"/>
              <a:gd name="connsiteX35" fmla="*/ 3079 w 10681"/>
              <a:gd name="connsiteY35" fmla="*/ 6649 h 10695"/>
              <a:gd name="connsiteX36" fmla="*/ 2747 w 10681"/>
              <a:gd name="connsiteY36" fmla="*/ 7102 h 10695"/>
              <a:gd name="connsiteX37" fmla="*/ 2594 w 10681"/>
              <a:gd name="connsiteY37" fmla="*/ 7189 h 10695"/>
              <a:gd name="connsiteX38" fmla="*/ 2257 w 10681"/>
              <a:gd name="connsiteY38" fmla="*/ 7556 h 10695"/>
              <a:gd name="connsiteX39" fmla="*/ 2104 w 10681"/>
              <a:gd name="connsiteY39" fmla="*/ 7701 h 10695"/>
              <a:gd name="connsiteX40" fmla="*/ 1903 w 10681"/>
              <a:gd name="connsiteY40" fmla="*/ 7956 h 10695"/>
              <a:gd name="connsiteX41" fmla="*/ 1459 w 10681"/>
              <a:gd name="connsiteY41" fmla="*/ 8525 h 10695"/>
              <a:gd name="connsiteX42" fmla="*/ 1234 w 10681"/>
              <a:gd name="connsiteY42" fmla="*/ 8862 h 10695"/>
              <a:gd name="connsiteX43" fmla="*/ 1014 w 10681"/>
              <a:gd name="connsiteY43" fmla="*/ 9117 h 10695"/>
              <a:gd name="connsiteX44" fmla="*/ 881 w 10681"/>
              <a:gd name="connsiteY44" fmla="*/ 9263 h 10695"/>
              <a:gd name="connsiteX45" fmla="*/ 769 w 10681"/>
              <a:gd name="connsiteY45" fmla="*/ 9489 h 10695"/>
              <a:gd name="connsiteX46" fmla="*/ 681 w 10681"/>
              <a:gd name="connsiteY46" fmla="*/ 9803 h 10695"/>
              <a:gd name="connsiteX47" fmla="*/ 0 w 10681"/>
              <a:gd name="connsiteY47" fmla="*/ 10695 h 10695"/>
              <a:gd name="connsiteX0" fmla="*/ 701 w 10681"/>
              <a:gd name="connsiteY0" fmla="*/ 10000 h 13266"/>
              <a:gd name="connsiteX1" fmla="*/ 2929 w 10681"/>
              <a:gd name="connsiteY1" fmla="*/ 13266 h 13266"/>
              <a:gd name="connsiteX2" fmla="*/ 10681 w 10681"/>
              <a:gd name="connsiteY2" fmla="*/ 0 h 13266"/>
              <a:gd name="connsiteX3" fmla="*/ 10504 w 10681"/>
              <a:gd name="connsiteY3" fmla="*/ 145 h 13266"/>
              <a:gd name="connsiteX4" fmla="*/ 10324 w 10681"/>
              <a:gd name="connsiteY4" fmla="*/ 174 h 13266"/>
              <a:gd name="connsiteX5" fmla="*/ 10103 w 10681"/>
              <a:gd name="connsiteY5" fmla="*/ 400 h 13266"/>
              <a:gd name="connsiteX6" fmla="*/ 9991 w 10681"/>
              <a:gd name="connsiteY6" fmla="*/ 540 h 13266"/>
              <a:gd name="connsiteX7" fmla="*/ 9747 w 10681"/>
              <a:gd name="connsiteY7" fmla="*/ 795 h 13266"/>
              <a:gd name="connsiteX8" fmla="*/ 9458 w 10681"/>
              <a:gd name="connsiteY8" fmla="*/ 1022 h 13266"/>
              <a:gd name="connsiteX9" fmla="*/ 9214 w 10681"/>
              <a:gd name="connsiteY9" fmla="*/ 1110 h 13266"/>
              <a:gd name="connsiteX10" fmla="*/ 9012 w 10681"/>
              <a:gd name="connsiteY10" fmla="*/ 1255 h 13266"/>
              <a:gd name="connsiteX11" fmla="*/ 8792 w 10681"/>
              <a:gd name="connsiteY11" fmla="*/ 1510 h 13266"/>
              <a:gd name="connsiteX12" fmla="*/ 8568 w 10681"/>
              <a:gd name="connsiteY12" fmla="*/ 1789 h 13266"/>
              <a:gd name="connsiteX13" fmla="*/ 8371 w 10681"/>
              <a:gd name="connsiteY13" fmla="*/ 2073 h 13266"/>
              <a:gd name="connsiteX14" fmla="*/ 8102 w 10681"/>
              <a:gd name="connsiteY14" fmla="*/ 2299 h 13266"/>
              <a:gd name="connsiteX15" fmla="*/ 7902 w 10681"/>
              <a:gd name="connsiteY15" fmla="*/ 2444 h 13266"/>
              <a:gd name="connsiteX16" fmla="*/ 7702 w 10681"/>
              <a:gd name="connsiteY16" fmla="*/ 2643 h 13266"/>
              <a:gd name="connsiteX17" fmla="*/ 7393 w 10681"/>
              <a:gd name="connsiteY17" fmla="*/ 2759 h 13266"/>
              <a:gd name="connsiteX18" fmla="*/ 7124 w 10681"/>
              <a:gd name="connsiteY18" fmla="*/ 2927 h 13266"/>
              <a:gd name="connsiteX19" fmla="*/ 6904 w 10681"/>
              <a:gd name="connsiteY19" fmla="*/ 3241 h 13266"/>
              <a:gd name="connsiteX20" fmla="*/ 6659 w 10681"/>
              <a:gd name="connsiteY20" fmla="*/ 3525 h 13266"/>
              <a:gd name="connsiteX21" fmla="*/ 6503 w 10681"/>
              <a:gd name="connsiteY21" fmla="*/ 3693 h 13266"/>
              <a:gd name="connsiteX22" fmla="*/ 6326 w 10681"/>
              <a:gd name="connsiteY22" fmla="*/ 3722 h 13266"/>
              <a:gd name="connsiteX23" fmla="*/ 6126 w 10681"/>
              <a:gd name="connsiteY23" fmla="*/ 3949 h 13266"/>
              <a:gd name="connsiteX24" fmla="*/ 5749 w 10681"/>
              <a:gd name="connsiteY24" fmla="*/ 4350 h 13266"/>
              <a:gd name="connsiteX25" fmla="*/ 5568 w 10681"/>
              <a:gd name="connsiteY25" fmla="*/ 4402 h 13266"/>
              <a:gd name="connsiteX26" fmla="*/ 5215 w 10681"/>
              <a:gd name="connsiteY26" fmla="*/ 4774 h 13266"/>
              <a:gd name="connsiteX27" fmla="*/ 5015 w 10681"/>
              <a:gd name="connsiteY27" fmla="*/ 4890 h 13266"/>
              <a:gd name="connsiteX28" fmla="*/ 4903 w 10681"/>
              <a:gd name="connsiteY28" fmla="*/ 5058 h 13266"/>
              <a:gd name="connsiteX29" fmla="*/ 4702 w 10681"/>
              <a:gd name="connsiteY29" fmla="*/ 5197 h 13266"/>
              <a:gd name="connsiteX30" fmla="*/ 4526 w 10681"/>
              <a:gd name="connsiteY30" fmla="*/ 5314 h 13266"/>
              <a:gd name="connsiteX31" fmla="*/ 4149 w 10681"/>
              <a:gd name="connsiteY31" fmla="*/ 5708 h 13266"/>
              <a:gd name="connsiteX32" fmla="*/ 3704 w 10681"/>
              <a:gd name="connsiteY32" fmla="*/ 6081 h 13266"/>
              <a:gd name="connsiteX33" fmla="*/ 3524 w 10681"/>
              <a:gd name="connsiteY33" fmla="*/ 6197 h 13266"/>
              <a:gd name="connsiteX34" fmla="*/ 3191 w 10681"/>
              <a:gd name="connsiteY34" fmla="*/ 6504 h 13266"/>
              <a:gd name="connsiteX35" fmla="*/ 3079 w 10681"/>
              <a:gd name="connsiteY35" fmla="*/ 6649 h 13266"/>
              <a:gd name="connsiteX36" fmla="*/ 2747 w 10681"/>
              <a:gd name="connsiteY36" fmla="*/ 7102 h 13266"/>
              <a:gd name="connsiteX37" fmla="*/ 2594 w 10681"/>
              <a:gd name="connsiteY37" fmla="*/ 7189 h 13266"/>
              <a:gd name="connsiteX38" fmla="*/ 2257 w 10681"/>
              <a:gd name="connsiteY38" fmla="*/ 7556 h 13266"/>
              <a:gd name="connsiteX39" fmla="*/ 2104 w 10681"/>
              <a:gd name="connsiteY39" fmla="*/ 7701 h 13266"/>
              <a:gd name="connsiteX40" fmla="*/ 1903 w 10681"/>
              <a:gd name="connsiteY40" fmla="*/ 7956 h 13266"/>
              <a:gd name="connsiteX41" fmla="*/ 1459 w 10681"/>
              <a:gd name="connsiteY41" fmla="*/ 8525 h 13266"/>
              <a:gd name="connsiteX42" fmla="*/ 1234 w 10681"/>
              <a:gd name="connsiteY42" fmla="*/ 8862 h 13266"/>
              <a:gd name="connsiteX43" fmla="*/ 1014 w 10681"/>
              <a:gd name="connsiteY43" fmla="*/ 9117 h 13266"/>
              <a:gd name="connsiteX44" fmla="*/ 881 w 10681"/>
              <a:gd name="connsiteY44" fmla="*/ 9263 h 13266"/>
              <a:gd name="connsiteX45" fmla="*/ 769 w 10681"/>
              <a:gd name="connsiteY45" fmla="*/ 9489 h 13266"/>
              <a:gd name="connsiteX46" fmla="*/ 681 w 10681"/>
              <a:gd name="connsiteY46" fmla="*/ 9803 h 13266"/>
              <a:gd name="connsiteX47" fmla="*/ 0 w 10681"/>
              <a:gd name="connsiteY47" fmla="*/ 10695 h 13266"/>
              <a:gd name="connsiteX0" fmla="*/ 1044 w 10681"/>
              <a:gd name="connsiteY0" fmla="*/ 13622 h 13622"/>
              <a:gd name="connsiteX1" fmla="*/ 2929 w 10681"/>
              <a:gd name="connsiteY1" fmla="*/ 13266 h 13622"/>
              <a:gd name="connsiteX2" fmla="*/ 10681 w 10681"/>
              <a:gd name="connsiteY2" fmla="*/ 0 h 13622"/>
              <a:gd name="connsiteX3" fmla="*/ 10504 w 10681"/>
              <a:gd name="connsiteY3" fmla="*/ 145 h 13622"/>
              <a:gd name="connsiteX4" fmla="*/ 10324 w 10681"/>
              <a:gd name="connsiteY4" fmla="*/ 174 h 13622"/>
              <a:gd name="connsiteX5" fmla="*/ 10103 w 10681"/>
              <a:gd name="connsiteY5" fmla="*/ 400 h 13622"/>
              <a:gd name="connsiteX6" fmla="*/ 9991 w 10681"/>
              <a:gd name="connsiteY6" fmla="*/ 540 h 13622"/>
              <a:gd name="connsiteX7" fmla="*/ 9747 w 10681"/>
              <a:gd name="connsiteY7" fmla="*/ 795 h 13622"/>
              <a:gd name="connsiteX8" fmla="*/ 9458 w 10681"/>
              <a:gd name="connsiteY8" fmla="*/ 1022 h 13622"/>
              <a:gd name="connsiteX9" fmla="*/ 9214 w 10681"/>
              <a:gd name="connsiteY9" fmla="*/ 1110 h 13622"/>
              <a:gd name="connsiteX10" fmla="*/ 9012 w 10681"/>
              <a:gd name="connsiteY10" fmla="*/ 1255 h 13622"/>
              <a:gd name="connsiteX11" fmla="*/ 8792 w 10681"/>
              <a:gd name="connsiteY11" fmla="*/ 1510 h 13622"/>
              <a:gd name="connsiteX12" fmla="*/ 8568 w 10681"/>
              <a:gd name="connsiteY12" fmla="*/ 1789 h 13622"/>
              <a:gd name="connsiteX13" fmla="*/ 8371 w 10681"/>
              <a:gd name="connsiteY13" fmla="*/ 2073 h 13622"/>
              <a:gd name="connsiteX14" fmla="*/ 8102 w 10681"/>
              <a:gd name="connsiteY14" fmla="*/ 2299 h 13622"/>
              <a:gd name="connsiteX15" fmla="*/ 7902 w 10681"/>
              <a:gd name="connsiteY15" fmla="*/ 2444 h 13622"/>
              <a:gd name="connsiteX16" fmla="*/ 7702 w 10681"/>
              <a:gd name="connsiteY16" fmla="*/ 2643 h 13622"/>
              <a:gd name="connsiteX17" fmla="*/ 7393 w 10681"/>
              <a:gd name="connsiteY17" fmla="*/ 2759 h 13622"/>
              <a:gd name="connsiteX18" fmla="*/ 7124 w 10681"/>
              <a:gd name="connsiteY18" fmla="*/ 2927 h 13622"/>
              <a:gd name="connsiteX19" fmla="*/ 6904 w 10681"/>
              <a:gd name="connsiteY19" fmla="*/ 3241 h 13622"/>
              <a:gd name="connsiteX20" fmla="*/ 6659 w 10681"/>
              <a:gd name="connsiteY20" fmla="*/ 3525 h 13622"/>
              <a:gd name="connsiteX21" fmla="*/ 6503 w 10681"/>
              <a:gd name="connsiteY21" fmla="*/ 3693 h 13622"/>
              <a:gd name="connsiteX22" fmla="*/ 6326 w 10681"/>
              <a:gd name="connsiteY22" fmla="*/ 3722 h 13622"/>
              <a:gd name="connsiteX23" fmla="*/ 6126 w 10681"/>
              <a:gd name="connsiteY23" fmla="*/ 3949 h 13622"/>
              <a:gd name="connsiteX24" fmla="*/ 5749 w 10681"/>
              <a:gd name="connsiteY24" fmla="*/ 4350 h 13622"/>
              <a:gd name="connsiteX25" fmla="*/ 5568 w 10681"/>
              <a:gd name="connsiteY25" fmla="*/ 4402 h 13622"/>
              <a:gd name="connsiteX26" fmla="*/ 5215 w 10681"/>
              <a:gd name="connsiteY26" fmla="*/ 4774 h 13622"/>
              <a:gd name="connsiteX27" fmla="*/ 5015 w 10681"/>
              <a:gd name="connsiteY27" fmla="*/ 4890 h 13622"/>
              <a:gd name="connsiteX28" fmla="*/ 4903 w 10681"/>
              <a:gd name="connsiteY28" fmla="*/ 5058 h 13622"/>
              <a:gd name="connsiteX29" fmla="*/ 4702 w 10681"/>
              <a:gd name="connsiteY29" fmla="*/ 5197 h 13622"/>
              <a:gd name="connsiteX30" fmla="*/ 4526 w 10681"/>
              <a:gd name="connsiteY30" fmla="*/ 5314 h 13622"/>
              <a:gd name="connsiteX31" fmla="*/ 4149 w 10681"/>
              <a:gd name="connsiteY31" fmla="*/ 5708 h 13622"/>
              <a:gd name="connsiteX32" fmla="*/ 3704 w 10681"/>
              <a:gd name="connsiteY32" fmla="*/ 6081 h 13622"/>
              <a:gd name="connsiteX33" fmla="*/ 3524 w 10681"/>
              <a:gd name="connsiteY33" fmla="*/ 6197 h 13622"/>
              <a:gd name="connsiteX34" fmla="*/ 3191 w 10681"/>
              <a:gd name="connsiteY34" fmla="*/ 6504 h 13622"/>
              <a:gd name="connsiteX35" fmla="*/ 3079 w 10681"/>
              <a:gd name="connsiteY35" fmla="*/ 6649 h 13622"/>
              <a:gd name="connsiteX36" fmla="*/ 2747 w 10681"/>
              <a:gd name="connsiteY36" fmla="*/ 7102 h 13622"/>
              <a:gd name="connsiteX37" fmla="*/ 2594 w 10681"/>
              <a:gd name="connsiteY37" fmla="*/ 7189 h 13622"/>
              <a:gd name="connsiteX38" fmla="*/ 2257 w 10681"/>
              <a:gd name="connsiteY38" fmla="*/ 7556 h 13622"/>
              <a:gd name="connsiteX39" fmla="*/ 2104 w 10681"/>
              <a:gd name="connsiteY39" fmla="*/ 7701 h 13622"/>
              <a:gd name="connsiteX40" fmla="*/ 1903 w 10681"/>
              <a:gd name="connsiteY40" fmla="*/ 7956 h 13622"/>
              <a:gd name="connsiteX41" fmla="*/ 1459 w 10681"/>
              <a:gd name="connsiteY41" fmla="*/ 8525 h 13622"/>
              <a:gd name="connsiteX42" fmla="*/ 1234 w 10681"/>
              <a:gd name="connsiteY42" fmla="*/ 8862 h 13622"/>
              <a:gd name="connsiteX43" fmla="*/ 1014 w 10681"/>
              <a:gd name="connsiteY43" fmla="*/ 9117 h 13622"/>
              <a:gd name="connsiteX44" fmla="*/ 881 w 10681"/>
              <a:gd name="connsiteY44" fmla="*/ 9263 h 13622"/>
              <a:gd name="connsiteX45" fmla="*/ 769 w 10681"/>
              <a:gd name="connsiteY45" fmla="*/ 9489 h 13622"/>
              <a:gd name="connsiteX46" fmla="*/ 681 w 10681"/>
              <a:gd name="connsiteY46" fmla="*/ 9803 h 13622"/>
              <a:gd name="connsiteX47" fmla="*/ 0 w 10681"/>
              <a:gd name="connsiteY47" fmla="*/ 10695 h 13622"/>
              <a:gd name="connsiteX0" fmla="*/ 2929 w 10681"/>
              <a:gd name="connsiteY0" fmla="*/ 13266 h 13266"/>
              <a:gd name="connsiteX1" fmla="*/ 10681 w 10681"/>
              <a:gd name="connsiteY1" fmla="*/ 0 h 13266"/>
              <a:gd name="connsiteX2" fmla="*/ 10504 w 10681"/>
              <a:gd name="connsiteY2" fmla="*/ 145 h 13266"/>
              <a:gd name="connsiteX3" fmla="*/ 10324 w 10681"/>
              <a:gd name="connsiteY3" fmla="*/ 174 h 13266"/>
              <a:gd name="connsiteX4" fmla="*/ 10103 w 10681"/>
              <a:gd name="connsiteY4" fmla="*/ 400 h 13266"/>
              <a:gd name="connsiteX5" fmla="*/ 9991 w 10681"/>
              <a:gd name="connsiteY5" fmla="*/ 540 h 13266"/>
              <a:gd name="connsiteX6" fmla="*/ 9747 w 10681"/>
              <a:gd name="connsiteY6" fmla="*/ 795 h 13266"/>
              <a:gd name="connsiteX7" fmla="*/ 9458 w 10681"/>
              <a:gd name="connsiteY7" fmla="*/ 1022 h 13266"/>
              <a:gd name="connsiteX8" fmla="*/ 9214 w 10681"/>
              <a:gd name="connsiteY8" fmla="*/ 1110 h 13266"/>
              <a:gd name="connsiteX9" fmla="*/ 9012 w 10681"/>
              <a:gd name="connsiteY9" fmla="*/ 1255 h 13266"/>
              <a:gd name="connsiteX10" fmla="*/ 8792 w 10681"/>
              <a:gd name="connsiteY10" fmla="*/ 1510 h 13266"/>
              <a:gd name="connsiteX11" fmla="*/ 8568 w 10681"/>
              <a:gd name="connsiteY11" fmla="*/ 1789 h 13266"/>
              <a:gd name="connsiteX12" fmla="*/ 8371 w 10681"/>
              <a:gd name="connsiteY12" fmla="*/ 2073 h 13266"/>
              <a:gd name="connsiteX13" fmla="*/ 8102 w 10681"/>
              <a:gd name="connsiteY13" fmla="*/ 2299 h 13266"/>
              <a:gd name="connsiteX14" fmla="*/ 7902 w 10681"/>
              <a:gd name="connsiteY14" fmla="*/ 2444 h 13266"/>
              <a:gd name="connsiteX15" fmla="*/ 7702 w 10681"/>
              <a:gd name="connsiteY15" fmla="*/ 2643 h 13266"/>
              <a:gd name="connsiteX16" fmla="*/ 7393 w 10681"/>
              <a:gd name="connsiteY16" fmla="*/ 2759 h 13266"/>
              <a:gd name="connsiteX17" fmla="*/ 7124 w 10681"/>
              <a:gd name="connsiteY17" fmla="*/ 2927 h 13266"/>
              <a:gd name="connsiteX18" fmla="*/ 6904 w 10681"/>
              <a:gd name="connsiteY18" fmla="*/ 3241 h 13266"/>
              <a:gd name="connsiteX19" fmla="*/ 6659 w 10681"/>
              <a:gd name="connsiteY19" fmla="*/ 3525 h 13266"/>
              <a:gd name="connsiteX20" fmla="*/ 6503 w 10681"/>
              <a:gd name="connsiteY20" fmla="*/ 3693 h 13266"/>
              <a:gd name="connsiteX21" fmla="*/ 6326 w 10681"/>
              <a:gd name="connsiteY21" fmla="*/ 3722 h 13266"/>
              <a:gd name="connsiteX22" fmla="*/ 6126 w 10681"/>
              <a:gd name="connsiteY22" fmla="*/ 3949 h 13266"/>
              <a:gd name="connsiteX23" fmla="*/ 5749 w 10681"/>
              <a:gd name="connsiteY23" fmla="*/ 4350 h 13266"/>
              <a:gd name="connsiteX24" fmla="*/ 5568 w 10681"/>
              <a:gd name="connsiteY24" fmla="*/ 4402 h 13266"/>
              <a:gd name="connsiteX25" fmla="*/ 5215 w 10681"/>
              <a:gd name="connsiteY25" fmla="*/ 4774 h 13266"/>
              <a:gd name="connsiteX26" fmla="*/ 5015 w 10681"/>
              <a:gd name="connsiteY26" fmla="*/ 4890 h 13266"/>
              <a:gd name="connsiteX27" fmla="*/ 4903 w 10681"/>
              <a:gd name="connsiteY27" fmla="*/ 5058 h 13266"/>
              <a:gd name="connsiteX28" fmla="*/ 4702 w 10681"/>
              <a:gd name="connsiteY28" fmla="*/ 5197 h 13266"/>
              <a:gd name="connsiteX29" fmla="*/ 4526 w 10681"/>
              <a:gd name="connsiteY29" fmla="*/ 5314 h 13266"/>
              <a:gd name="connsiteX30" fmla="*/ 4149 w 10681"/>
              <a:gd name="connsiteY30" fmla="*/ 5708 h 13266"/>
              <a:gd name="connsiteX31" fmla="*/ 3704 w 10681"/>
              <a:gd name="connsiteY31" fmla="*/ 6081 h 13266"/>
              <a:gd name="connsiteX32" fmla="*/ 3524 w 10681"/>
              <a:gd name="connsiteY32" fmla="*/ 6197 h 13266"/>
              <a:gd name="connsiteX33" fmla="*/ 3191 w 10681"/>
              <a:gd name="connsiteY33" fmla="*/ 6504 h 13266"/>
              <a:gd name="connsiteX34" fmla="*/ 3079 w 10681"/>
              <a:gd name="connsiteY34" fmla="*/ 6649 h 13266"/>
              <a:gd name="connsiteX35" fmla="*/ 2747 w 10681"/>
              <a:gd name="connsiteY35" fmla="*/ 7102 h 13266"/>
              <a:gd name="connsiteX36" fmla="*/ 2594 w 10681"/>
              <a:gd name="connsiteY36" fmla="*/ 7189 h 13266"/>
              <a:gd name="connsiteX37" fmla="*/ 2257 w 10681"/>
              <a:gd name="connsiteY37" fmla="*/ 7556 h 13266"/>
              <a:gd name="connsiteX38" fmla="*/ 2104 w 10681"/>
              <a:gd name="connsiteY38" fmla="*/ 7701 h 13266"/>
              <a:gd name="connsiteX39" fmla="*/ 1903 w 10681"/>
              <a:gd name="connsiteY39" fmla="*/ 7956 h 13266"/>
              <a:gd name="connsiteX40" fmla="*/ 1459 w 10681"/>
              <a:gd name="connsiteY40" fmla="*/ 8525 h 13266"/>
              <a:gd name="connsiteX41" fmla="*/ 1234 w 10681"/>
              <a:gd name="connsiteY41" fmla="*/ 8862 h 13266"/>
              <a:gd name="connsiteX42" fmla="*/ 1014 w 10681"/>
              <a:gd name="connsiteY42" fmla="*/ 9117 h 13266"/>
              <a:gd name="connsiteX43" fmla="*/ 881 w 10681"/>
              <a:gd name="connsiteY43" fmla="*/ 9263 h 13266"/>
              <a:gd name="connsiteX44" fmla="*/ 769 w 10681"/>
              <a:gd name="connsiteY44" fmla="*/ 9489 h 13266"/>
              <a:gd name="connsiteX45" fmla="*/ 681 w 10681"/>
              <a:gd name="connsiteY45" fmla="*/ 9803 h 13266"/>
              <a:gd name="connsiteX46" fmla="*/ 0 w 10681"/>
              <a:gd name="connsiteY46" fmla="*/ 10695 h 13266"/>
              <a:gd name="connsiteX0" fmla="*/ 10681 w 10681"/>
              <a:gd name="connsiteY0" fmla="*/ 0 h 10695"/>
              <a:gd name="connsiteX1" fmla="*/ 10504 w 10681"/>
              <a:gd name="connsiteY1" fmla="*/ 145 h 10695"/>
              <a:gd name="connsiteX2" fmla="*/ 10324 w 10681"/>
              <a:gd name="connsiteY2" fmla="*/ 174 h 10695"/>
              <a:gd name="connsiteX3" fmla="*/ 10103 w 10681"/>
              <a:gd name="connsiteY3" fmla="*/ 400 h 10695"/>
              <a:gd name="connsiteX4" fmla="*/ 9991 w 10681"/>
              <a:gd name="connsiteY4" fmla="*/ 540 h 10695"/>
              <a:gd name="connsiteX5" fmla="*/ 9747 w 10681"/>
              <a:gd name="connsiteY5" fmla="*/ 795 h 10695"/>
              <a:gd name="connsiteX6" fmla="*/ 9458 w 10681"/>
              <a:gd name="connsiteY6" fmla="*/ 1022 h 10695"/>
              <a:gd name="connsiteX7" fmla="*/ 9214 w 10681"/>
              <a:gd name="connsiteY7" fmla="*/ 1110 h 10695"/>
              <a:gd name="connsiteX8" fmla="*/ 9012 w 10681"/>
              <a:gd name="connsiteY8" fmla="*/ 1255 h 10695"/>
              <a:gd name="connsiteX9" fmla="*/ 8792 w 10681"/>
              <a:gd name="connsiteY9" fmla="*/ 1510 h 10695"/>
              <a:gd name="connsiteX10" fmla="*/ 8568 w 10681"/>
              <a:gd name="connsiteY10" fmla="*/ 1789 h 10695"/>
              <a:gd name="connsiteX11" fmla="*/ 8371 w 10681"/>
              <a:gd name="connsiteY11" fmla="*/ 2073 h 10695"/>
              <a:gd name="connsiteX12" fmla="*/ 8102 w 10681"/>
              <a:gd name="connsiteY12" fmla="*/ 2299 h 10695"/>
              <a:gd name="connsiteX13" fmla="*/ 7902 w 10681"/>
              <a:gd name="connsiteY13" fmla="*/ 2444 h 10695"/>
              <a:gd name="connsiteX14" fmla="*/ 7702 w 10681"/>
              <a:gd name="connsiteY14" fmla="*/ 2643 h 10695"/>
              <a:gd name="connsiteX15" fmla="*/ 7393 w 10681"/>
              <a:gd name="connsiteY15" fmla="*/ 2759 h 10695"/>
              <a:gd name="connsiteX16" fmla="*/ 7124 w 10681"/>
              <a:gd name="connsiteY16" fmla="*/ 2927 h 10695"/>
              <a:gd name="connsiteX17" fmla="*/ 6904 w 10681"/>
              <a:gd name="connsiteY17" fmla="*/ 3241 h 10695"/>
              <a:gd name="connsiteX18" fmla="*/ 6659 w 10681"/>
              <a:gd name="connsiteY18" fmla="*/ 3525 h 10695"/>
              <a:gd name="connsiteX19" fmla="*/ 6503 w 10681"/>
              <a:gd name="connsiteY19" fmla="*/ 3693 h 10695"/>
              <a:gd name="connsiteX20" fmla="*/ 6326 w 10681"/>
              <a:gd name="connsiteY20" fmla="*/ 3722 h 10695"/>
              <a:gd name="connsiteX21" fmla="*/ 6126 w 10681"/>
              <a:gd name="connsiteY21" fmla="*/ 3949 h 10695"/>
              <a:gd name="connsiteX22" fmla="*/ 5749 w 10681"/>
              <a:gd name="connsiteY22" fmla="*/ 4350 h 10695"/>
              <a:gd name="connsiteX23" fmla="*/ 5568 w 10681"/>
              <a:gd name="connsiteY23" fmla="*/ 4402 h 10695"/>
              <a:gd name="connsiteX24" fmla="*/ 5215 w 10681"/>
              <a:gd name="connsiteY24" fmla="*/ 4774 h 10695"/>
              <a:gd name="connsiteX25" fmla="*/ 5015 w 10681"/>
              <a:gd name="connsiteY25" fmla="*/ 4890 h 10695"/>
              <a:gd name="connsiteX26" fmla="*/ 4903 w 10681"/>
              <a:gd name="connsiteY26" fmla="*/ 5058 h 10695"/>
              <a:gd name="connsiteX27" fmla="*/ 4702 w 10681"/>
              <a:gd name="connsiteY27" fmla="*/ 5197 h 10695"/>
              <a:gd name="connsiteX28" fmla="*/ 4526 w 10681"/>
              <a:gd name="connsiteY28" fmla="*/ 5314 h 10695"/>
              <a:gd name="connsiteX29" fmla="*/ 4149 w 10681"/>
              <a:gd name="connsiteY29" fmla="*/ 5708 h 10695"/>
              <a:gd name="connsiteX30" fmla="*/ 3704 w 10681"/>
              <a:gd name="connsiteY30" fmla="*/ 6081 h 10695"/>
              <a:gd name="connsiteX31" fmla="*/ 3524 w 10681"/>
              <a:gd name="connsiteY31" fmla="*/ 6197 h 10695"/>
              <a:gd name="connsiteX32" fmla="*/ 3191 w 10681"/>
              <a:gd name="connsiteY32" fmla="*/ 6504 h 10695"/>
              <a:gd name="connsiteX33" fmla="*/ 3079 w 10681"/>
              <a:gd name="connsiteY33" fmla="*/ 6649 h 10695"/>
              <a:gd name="connsiteX34" fmla="*/ 2747 w 10681"/>
              <a:gd name="connsiteY34" fmla="*/ 7102 h 10695"/>
              <a:gd name="connsiteX35" fmla="*/ 2594 w 10681"/>
              <a:gd name="connsiteY35" fmla="*/ 7189 h 10695"/>
              <a:gd name="connsiteX36" fmla="*/ 2257 w 10681"/>
              <a:gd name="connsiteY36" fmla="*/ 7556 h 10695"/>
              <a:gd name="connsiteX37" fmla="*/ 2104 w 10681"/>
              <a:gd name="connsiteY37" fmla="*/ 7701 h 10695"/>
              <a:gd name="connsiteX38" fmla="*/ 1903 w 10681"/>
              <a:gd name="connsiteY38" fmla="*/ 7956 h 10695"/>
              <a:gd name="connsiteX39" fmla="*/ 1459 w 10681"/>
              <a:gd name="connsiteY39" fmla="*/ 8525 h 10695"/>
              <a:gd name="connsiteX40" fmla="*/ 1234 w 10681"/>
              <a:gd name="connsiteY40" fmla="*/ 8862 h 10695"/>
              <a:gd name="connsiteX41" fmla="*/ 1014 w 10681"/>
              <a:gd name="connsiteY41" fmla="*/ 9117 h 10695"/>
              <a:gd name="connsiteX42" fmla="*/ 881 w 10681"/>
              <a:gd name="connsiteY42" fmla="*/ 9263 h 10695"/>
              <a:gd name="connsiteX43" fmla="*/ 769 w 10681"/>
              <a:gd name="connsiteY43" fmla="*/ 9489 h 10695"/>
              <a:gd name="connsiteX44" fmla="*/ 681 w 10681"/>
              <a:gd name="connsiteY44" fmla="*/ 9803 h 10695"/>
              <a:gd name="connsiteX45" fmla="*/ 0 w 10681"/>
              <a:gd name="connsiteY45" fmla="*/ 10695 h 10695"/>
              <a:gd name="connsiteX0" fmla="*/ 10050 w 10050"/>
              <a:gd name="connsiteY0" fmla="*/ 0 h 10087"/>
              <a:gd name="connsiteX1" fmla="*/ 9873 w 10050"/>
              <a:gd name="connsiteY1" fmla="*/ 145 h 10087"/>
              <a:gd name="connsiteX2" fmla="*/ 9693 w 10050"/>
              <a:gd name="connsiteY2" fmla="*/ 174 h 10087"/>
              <a:gd name="connsiteX3" fmla="*/ 9472 w 10050"/>
              <a:gd name="connsiteY3" fmla="*/ 400 h 10087"/>
              <a:gd name="connsiteX4" fmla="*/ 9360 w 10050"/>
              <a:gd name="connsiteY4" fmla="*/ 540 h 10087"/>
              <a:gd name="connsiteX5" fmla="*/ 9116 w 10050"/>
              <a:gd name="connsiteY5" fmla="*/ 795 h 10087"/>
              <a:gd name="connsiteX6" fmla="*/ 8827 w 10050"/>
              <a:gd name="connsiteY6" fmla="*/ 1022 h 10087"/>
              <a:gd name="connsiteX7" fmla="*/ 8583 w 10050"/>
              <a:gd name="connsiteY7" fmla="*/ 1110 h 10087"/>
              <a:gd name="connsiteX8" fmla="*/ 8381 w 10050"/>
              <a:gd name="connsiteY8" fmla="*/ 1255 h 10087"/>
              <a:gd name="connsiteX9" fmla="*/ 8161 w 10050"/>
              <a:gd name="connsiteY9" fmla="*/ 1510 h 10087"/>
              <a:gd name="connsiteX10" fmla="*/ 7937 w 10050"/>
              <a:gd name="connsiteY10" fmla="*/ 1789 h 10087"/>
              <a:gd name="connsiteX11" fmla="*/ 7740 w 10050"/>
              <a:gd name="connsiteY11" fmla="*/ 2073 h 10087"/>
              <a:gd name="connsiteX12" fmla="*/ 7471 w 10050"/>
              <a:gd name="connsiteY12" fmla="*/ 2299 h 10087"/>
              <a:gd name="connsiteX13" fmla="*/ 7271 w 10050"/>
              <a:gd name="connsiteY13" fmla="*/ 2444 h 10087"/>
              <a:gd name="connsiteX14" fmla="*/ 7071 w 10050"/>
              <a:gd name="connsiteY14" fmla="*/ 2643 h 10087"/>
              <a:gd name="connsiteX15" fmla="*/ 6762 w 10050"/>
              <a:gd name="connsiteY15" fmla="*/ 2759 h 10087"/>
              <a:gd name="connsiteX16" fmla="*/ 6493 w 10050"/>
              <a:gd name="connsiteY16" fmla="*/ 2927 h 10087"/>
              <a:gd name="connsiteX17" fmla="*/ 6273 w 10050"/>
              <a:gd name="connsiteY17" fmla="*/ 3241 h 10087"/>
              <a:gd name="connsiteX18" fmla="*/ 6028 w 10050"/>
              <a:gd name="connsiteY18" fmla="*/ 3525 h 10087"/>
              <a:gd name="connsiteX19" fmla="*/ 5872 w 10050"/>
              <a:gd name="connsiteY19" fmla="*/ 3693 h 10087"/>
              <a:gd name="connsiteX20" fmla="*/ 5695 w 10050"/>
              <a:gd name="connsiteY20" fmla="*/ 3722 h 10087"/>
              <a:gd name="connsiteX21" fmla="*/ 5495 w 10050"/>
              <a:gd name="connsiteY21" fmla="*/ 3949 h 10087"/>
              <a:gd name="connsiteX22" fmla="*/ 5118 w 10050"/>
              <a:gd name="connsiteY22" fmla="*/ 4350 h 10087"/>
              <a:gd name="connsiteX23" fmla="*/ 4937 w 10050"/>
              <a:gd name="connsiteY23" fmla="*/ 4402 h 10087"/>
              <a:gd name="connsiteX24" fmla="*/ 4584 w 10050"/>
              <a:gd name="connsiteY24" fmla="*/ 4774 h 10087"/>
              <a:gd name="connsiteX25" fmla="*/ 4384 w 10050"/>
              <a:gd name="connsiteY25" fmla="*/ 4890 h 10087"/>
              <a:gd name="connsiteX26" fmla="*/ 4272 w 10050"/>
              <a:gd name="connsiteY26" fmla="*/ 5058 h 10087"/>
              <a:gd name="connsiteX27" fmla="*/ 4071 w 10050"/>
              <a:gd name="connsiteY27" fmla="*/ 5197 h 10087"/>
              <a:gd name="connsiteX28" fmla="*/ 3895 w 10050"/>
              <a:gd name="connsiteY28" fmla="*/ 5314 h 10087"/>
              <a:gd name="connsiteX29" fmla="*/ 3518 w 10050"/>
              <a:gd name="connsiteY29" fmla="*/ 5708 h 10087"/>
              <a:gd name="connsiteX30" fmla="*/ 3073 w 10050"/>
              <a:gd name="connsiteY30" fmla="*/ 6081 h 10087"/>
              <a:gd name="connsiteX31" fmla="*/ 2893 w 10050"/>
              <a:gd name="connsiteY31" fmla="*/ 6197 h 10087"/>
              <a:gd name="connsiteX32" fmla="*/ 2560 w 10050"/>
              <a:gd name="connsiteY32" fmla="*/ 6504 h 10087"/>
              <a:gd name="connsiteX33" fmla="*/ 2448 w 10050"/>
              <a:gd name="connsiteY33" fmla="*/ 6649 h 10087"/>
              <a:gd name="connsiteX34" fmla="*/ 2116 w 10050"/>
              <a:gd name="connsiteY34" fmla="*/ 7102 h 10087"/>
              <a:gd name="connsiteX35" fmla="*/ 1963 w 10050"/>
              <a:gd name="connsiteY35" fmla="*/ 7189 h 10087"/>
              <a:gd name="connsiteX36" fmla="*/ 1626 w 10050"/>
              <a:gd name="connsiteY36" fmla="*/ 7556 h 10087"/>
              <a:gd name="connsiteX37" fmla="*/ 1473 w 10050"/>
              <a:gd name="connsiteY37" fmla="*/ 7701 h 10087"/>
              <a:gd name="connsiteX38" fmla="*/ 1272 w 10050"/>
              <a:gd name="connsiteY38" fmla="*/ 7956 h 10087"/>
              <a:gd name="connsiteX39" fmla="*/ 828 w 10050"/>
              <a:gd name="connsiteY39" fmla="*/ 8525 h 10087"/>
              <a:gd name="connsiteX40" fmla="*/ 603 w 10050"/>
              <a:gd name="connsiteY40" fmla="*/ 8862 h 10087"/>
              <a:gd name="connsiteX41" fmla="*/ 383 w 10050"/>
              <a:gd name="connsiteY41" fmla="*/ 9117 h 10087"/>
              <a:gd name="connsiteX42" fmla="*/ 250 w 10050"/>
              <a:gd name="connsiteY42" fmla="*/ 9263 h 10087"/>
              <a:gd name="connsiteX43" fmla="*/ 138 w 10050"/>
              <a:gd name="connsiteY43" fmla="*/ 9489 h 10087"/>
              <a:gd name="connsiteX44" fmla="*/ 50 w 10050"/>
              <a:gd name="connsiteY44" fmla="*/ 9803 h 10087"/>
              <a:gd name="connsiteX45" fmla="*/ 1 w 10050"/>
              <a:gd name="connsiteY45" fmla="*/ 10087 h 10087"/>
              <a:gd name="connsiteX0" fmla="*/ 10049 w 10049"/>
              <a:gd name="connsiteY0" fmla="*/ 0 h 10355"/>
              <a:gd name="connsiteX1" fmla="*/ 9872 w 10049"/>
              <a:gd name="connsiteY1" fmla="*/ 145 h 10355"/>
              <a:gd name="connsiteX2" fmla="*/ 9692 w 10049"/>
              <a:gd name="connsiteY2" fmla="*/ 174 h 10355"/>
              <a:gd name="connsiteX3" fmla="*/ 9471 w 10049"/>
              <a:gd name="connsiteY3" fmla="*/ 400 h 10355"/>
              <a:gd name="connsiteX4" fmla="*/ 9359 w 10049"/>
              <a:gd name="connsiteY4" fmla="*/ 540 h 10355"/>
              <a:gd name="connsiteX5" fmla="*/ 9115 w 10049"/>
              <a:gd name="connsiteY5" fmla="*/ 795 h 10355"/>
              <a:gd name="connsiteX6" fmla="*/ 8826 w 10049"/>
              <a:gd name="connsiteY6" fmla="*/ 1022 h 10355"/>
              <a:gd name="connsiteX7" fmla="*/ 8582 w 10049"/>
              <a:gd name="connsiteY7" fmla="*/ 1110 h 10355"/>
              <a:gd name="connsiteX8" fmla="*/ 8380 w 10049"/>
              <a:gd name="connsiteY8" fmla="*/ 1255 h 10355"/>
              <a:gd name="connsiteX9" fmla="*/ 8160 w 10049"/>
              <a:gd name="connsiteY9" fmla="*/ 1510 h 10355"/>
              <a:gd name="connsiteX10" fmla="*/ 7936 w 10049"/>
              <a:gd name="connsiteY10" fmla="*/ 1789 h 10355"/>
              <a:gd name="connsiteX11" fmla="*/ 7739 w 10049"/>
              <a:gd name="connsiteY11" fmla="*/ 2073 h 10355"/>
              <a:gd name="connsiteX12" fmla="*/ 7470 w 10049"/>
              <a:gd name="connsiteY12" fmla="*/ 2299 h 10355"/>
              <a:gd name="connsiteX13" fmla="*/ 7270 w 10049"/>
              <a:gd name="connsiteY13" fmla="*/ 2444 h 10355"/>
              <a:gd name="connsiteX14" fmla="*/ 7070 w 10049"/>
              <a:gd name="connsiteY14" fmla="*/ 2643 h 10355"/>
              <a:gd name="connsiteX15" fmla="*/ 6761 w 10049"/>
              <a:gd name="connsiteY15" fmla="*/ 2759 h 10355"/>
              <a:gd name="connsiteX16" fmla="*/ 6492 w 10049"/>
              <a:gd name="connsiteY16" fmla="*/ 2927 h 10355"/>
              <a:gd name="connsiteX17" fmla="*/ 6272 w 10049"/>
              <a:gd name="connsiteY17" fmla="*/ 3241 h 10355"/>
              <a:gd name="connsiteX18" fmla="*/ 6027 w 10049"/>
              <a:gd name="connsiteY18" fmla="*/ 3525 h 10355"/>
              <a:gd name="connsiteX19" fmla="*/ 5871 w 10049"/>
              <a:gd name="connsiteY19" fmla="*/ 3693 h 10355"/>
              <a:gd name="connsiteX20" fmla="*/ 5694 w 10049"/>
              <a:gd name="connsiteY20" fmla="*/ 3722 h 10355"/>
              <a:gd name="connsiteX21" fmla="*/ 5494 w 10049"/>
              <a:gd name="connsiteY21" fmla="*/ 3949 h 10355"/>
              <a:gd name="connsiteX22" fmla="*/ 5117 w 10049"/>
              <a:gd name="connsiteY22" fmla="*/ 4350 h 10355"/>
              <a:gd name="connsiteX23" fmla="*/ 4936 w 10049"/>
              <a:gd name="connsiteY23" fmla="*/ 4402 h 10355"/>
              <a:gd name="connsiteX24" fmla="*/ 4583 w 10049"/>
              <a:gd name="connsiteY24" fmla="*/ 4774 h 10355"/>
              <a:gd name="connsiteX25" fmla="*/ 4383 w 10049"/>
              <a:gd name="connsiteY25" fmla="*/ 4890 h 10355"/>
              <a:gd name="connsiteX26" fmla="*/ 4271 w 10049"/>
              <a:gd name="connsiteY26" fmla="*/ 5058 h 10355"/>
              <a:gd name="connsiteX27" fmla="*/ 4070 w 10049"/>
              <a:gd name="connsiteY27" fmla="*/ 5197 h 10355"/>
              <a:gd name="connsiteX28" fmla="*/ 3894 w 10049"/>
              <a:gd name="connsiteY28" fmla="*/ 5314 h 10355"/>
              <a:gd name="connsiteX29" fmla="*/ 3517 w 10049"/>
              <a:gd name="connsiteY29" fmla="*/ 5708 h 10355"/>
              <a:gd name="connsiteX30" fmla="*/ 3072 w 10049"/>
              <a:gd name="connsiteY30" fmla="*/ 6081 h 10355"/>
              <a:gd name="connsiteX31" fmla="*/ 2892 w 10049"/>
              <a:gd name="connsiteY31" fmla="*/ 6197 h 10355"/>
              <a:gd name="connsiteX32" fmla="*/ 2559 w 10049"/>
              <a:gd name="connsiteY32" fmla="*/ 6504 h 10355"/>
              <a:gd name="connsiteX33" fmla="*/ 2447 w 10049"/>
              <a:gd name="connsiteY33" fmla="*/ 6649 h 10355"/>
              <a:gd name="connsiteX34" fmla="*/ 2115 w 10049"/>
              <a:gd name="connsiteY34" fmla="*/ 7102 h 10355"/>
              <a:gd name="connsiteX35" fmla="*/ 1962 w 10049"/>
              <a:gd name="connsiteY35" fmla="*/ 7189 h 10355"/>
              <a:gd name="connsiteX36" fmla="*/ 1625 w 10049"/>
              <a:gd name="connsiteY36" fmla="*/ 7556 h 10355"/>
              <a:gd name="connsiteX37" fmla="*/ 1472 w 10049"/>
              <a:gd name="connsiteY37" fmla="*/ 7701 h 10355"/>
              <a:gd name="connsiteX38" fmla="*/ 1271 w 10049"/>
              <a:gd name="connsiteY38" fmla="*/ 7956 h 10355"/>
              <a:gd name="connsiteX39" fmla="*/ 827 w 10049"/>
              <a:gd name="connsiteY39" fmla="*/ 8525 h 10355"/>
              <a:gd name="connsiteX40" fmla="*/ 602 w 10049"/>
              <a:gd name="connsiteY40" fmla="*/ 8862 h 10355"/>
              <a:gd name="connsiteX41" fmla="*/ 382 w 10049"/>
              <a:gd name="connsiteY41" fmla="*/ 9117 h 10355"/>
              <a:gd name="connsiteX42" fmla="*/ 249 w 10049"/>
              <a:gd name="connsiteY42" fmla="*/ 9263 h 10355"/>
              <a:gd name="connsiteX43" fmla="*/ 137 w 10049"/>
              <a:gd name="connsiteY43" fmla="*/ 9489 h 10355"/>
              <a:gd name="connsiteX44" fmla="*/ 49 w 10049"/>
              <a:gd name="connsiteY44" fmla="*/ 9803 h 10355"/>
              <a:gd name="connsiteX45" fmla="*/ 0 w 10049"/>
              <a:gd name="connsiteY45" fmla="*/ 10087 h 10355"/>
              <a:gd name="connsiteX0" fmla="*/ 10049 w 10049"/>
              <a:gd name="connsiteY0" fmla="*/ 0 h 10087"/>
              <a:gd name="connsiteX1" fmla="*/ 9872 w 10049"/>
              <a:gd name="connsiteY1" fmla="*/ 145 h 10087"/>
              <a:gd name="connsiteX2" fmla="*/ 9692 w 10049"/>
              <a:gd name="connsiteY2" fmla="*/ 174 h 10087"/>
              <a:gd name="connsiteX3" fmla="*/ 9471 w 10049"/>
              <a:gd name="connsiteY3" fmla="*/ 400 h 10087"/>
              <a:gd name="connsiteX4" fmla="*/ 9359 w 10049"/>
              <a:gd name="connsiteY4" fmla="*/ 540 h 10087"/>
              <a:gd name="connsiteX5" fmla="*/ 9115 w 10049"/>
              <a:gd name="connsiteY5" fmla="*/ 795 h 10087"/>
              <a:gd name="connsiteX6" fmla="*/ 8826 w 10049"/>
              <a:gd name="connsiteY6" fmla="*/ 1022 h 10087"/>
              <a:gd name="connsiteX7" fmla="*/ 8582 w 10049"/>
              <a:gd name="connsiteY7" fmla="*/ 1110 h 10087"/>
              <a:gd name="connsiteX8" fmla="*/ 8380 w 10049"/>
              <a:gd name="connsiteY8" fmla="*/ 1255 h 10087"/>
              <a:gd name="connsiteX9" fmla="*/ 8160 w 10049"/>
              <a:gd name="connsiteY9" fmla="*/ 1510 h 10087"/>
              <a:gd name="connsiteX10" fmla="*/ 7936 w 10049"/>
              <a:gd name="connsiteY10" fmla="*/ 1789 h 10087"/>
              <a:gd name="connsiteX11" fmla="*/ 7739 w 10049"/>
              <a:gd name="connsiteY11" fmla="*/ 2073 h 10087"/>
              <a:gd name="connsiteX12" fmla="*/ 7470 w 10049"/>
              <a:gd name="connsiteY12" fmla="*/ 2299 h 10087"/>
              <a:gd name="connsiteX13" fmla="*/ 7270 w 10049"/>
              <a:gd name="connsiteY13" fmla="*/ 2444 h 10087"/>
              <a:gd name="connsiteX14" fmla="*/ 7070 w 10049"/>
              <a:gd name="connsiteY14" fmla="*/ 2643 h 10087"/>
              <a:gd name="connsiteX15" fmla="*/ 6761 w 10049"/>
              <a:gd name="connsiteY15" fmla="*/ 2759 h 10087"/>
              <a:gd name="connsiteX16" fmla="*/ 6492 w 10049"/>
              <a:gd name="connsiteY16" fmla="*/ 2927 h 10087"/>
              <a:gd name="connsiteX17" fmla="*/ 6272 w 10049"/>
              <a:gd name="connsiteY17" fmla="*/ 3241 h 10087"/>
              <a:gd name="connsiteX18" fmla="*/ 6027 w 10049"/>
              <a:gd name="connsiteY18" fmla="*/ 3525 h 10087"/>
              <a:gd name="connsiteX19" fmla="*/ 5871 w 10049"/>
              <a:gd name="connsiteY19" fmla="*/ 3693 h 10087"/>
              <a:gd name="connsiteX20" fmla="*/ 5694 w 10049"/>
              <a:gd name="connsiteY20" fmla="*/ 3722 h 10087"/>
              <a:gd name="connsiteX21" fmla="*/ 5494 w 10049"/>
              <a:gd name="connsiteY21" fmla="*/ 3949 h 10087"/>
              <a:gd name="connsiteX22" fmla="*/ 5117 w 10049"/>
              <a:gd name="connsiteY22" fmla="*/ 4350 h 10087"/>
              <a:gd name="connsiteX23" fmla="*/ 4936 w 10049"/>
              <a:gd name="connsiteY23" fmla="*/ 4402 h 10087"/>
              <a:gd name="connsiteX24" fmla="*/ 4583 w 10049"/>
              <a:gd name="connsiteY24" fmla="*/ 4774 h 10087"/>
              <a:gd name="connsiteX25" fmla="*/ 4383 w 10049"/>
              <a:gd name="connsiteY25" fmla="*/ 4890 h 10087"/>
              <a:gd name="connsiteX26" fmla="*/ 4271 w 10049"/>
              <a:gd name="connsiteY26" fmla="*/ 5058 h 10087"/>
              <a:gd name="connsiteX27" fmla="*/ 4070 w 10049"/>
              <a:gd name="connsiteY27" fmla="*/ 5197 h 10087"/>
              <a:gd name="connsiteX28" fmla="*/ 3894 w 10049"/>
              <a:gd name="connsiteY28" fmla="*/ 5314 h 10087"/>
              <a:gd name="connsiteX29" fmla="*/ 3517 w 10049"/>
              <a:gd name="connsiteY29" fmla="*/ 5708 h 10087"/>
              <a:gd name="connsiteX30" fmla="*/ 3072 w 10049"/>
              <a:gd name="connsiteY30" fmla="*/ 6081 h 10087"/>
              <a:gd name="connsiteX31" fmla="*/ 2892 w 10049"/>
              <a:gd name="connsiteY31" fmla="*/ 6197 h 10087"/>
              <a:gd name="connsiteX32" fmla="*/ 2559 w 10049"/>
              <a:gd name="connsiteY32" fmla="*/ 6504 h 10087"/>
              <a:gd name="connsiteX33" fmla="*/ 2447 w 10049"/>
              <a:gd name="connsiteY33" fmla="*/ 6649 h 10087"/>
              <a:gd name="connsiteX34" fmla="*/ 2115 w 10049"/>
              <a:gd name="connsiteY34" fmla="*/ 7102 h 10087"/>
              <a:gd name="connsiteX35" fmla="*/ 1962 w 10049"/>
              <a:gd name="connsiteY35" fmla="*/ 7189 h 10087"/>
              <a:gd name="connsiteX36" fmla="*/ 1625 w 10049"/>
              <a:gd name="connsiteY36" fmla="*/ 7556 h 10087"/>
              <a:gd name="connsiteX37" fmla="*/ 1472 w 10049"/>
              <a:gd name="connsiteY37" fmla="*/ 7701 h 10087"/>
              <a:gd name="connsiteX38" fmla="*/ 1271 w 10049"/>
              <a:gd name="connsiteY38" fmla="*/ 7956 h 10087"/>
              <a:gd name="connsiteX39" fmla="*/ 827 w 10049"/>
              <a:gd name="connsiteY39" fmla="*/ 8525 h 10087"/>
              <a:gd name="connsiteX40" fmla="*/ 602 w 10049"/>
              <a:gd name="connsiteY40" fmla="*/ 8862 h 10087"/>
              <a:gd name="connsiteX41" fmla="*/ 382 w 10049"/>
              <a:gd name="connsiteY41" fmla="*/ 9117 h 10087"/>
              <a:gd name="connsiteX42" fmla="*/ 249 w 10049"/>
              <a:gd name="connsiteY42" fmla="*/ 9263 h 10087"/>
              <a:gd name="connsiteX43" fmla="*/ 137 w 10049"/>
              <a:gd name="connsiteY43" fmla="*/ 9489 h 10087"/>
              <a:gd name="connsiteX44" fmla="*/ 49 w 10049"/>
              <a:gd name="connsiteY44" fmla="*/ 9803 h 10087"/>
              <a:gd name="connsiteX45" fmla="*/ 0 w 10049"/>
              <a:gd name="connsiteY45" fmla="*/ 10087 h 1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049" h="10087">
                <a:moveTo>
                  <a:pt x="10049" y="0"/>
                </a:moveTo>
                <a:lnTo>
                  <a:pt x="9872" y="145"/>
                </a:lnTo>
                <a:lnTo>
                  <a:pt x="9692" y="174"/>
                </a:lnTo>
                <a:lnTo>
                  <a:pt x="9471" y="400"/>
                </a:lnTo>
                <a:cubicBezTo>
                  <a:pt x="9434" y="447"/>
                  <a:pt x="9396" y="493"/>
                  <a:pt x="9359" y="540"/>
                </a:cubicBezTo>
                <a:lnTo>
                  <a:pt x="9115" y="795"/>
                </a:lnTo>
                <a:lnTo>
                  <a:pt x="8826" y="1022"/>
                </a:lnTo>
                <a:lnTo>
                  <a:pt x="8582" y="1110"/>
                </a:lnTo>
                <a:lnTo>
                  <a:pt x="8380" y="1255"/>
                </a:lnTo>
                <a:lnTo>
                  <a:pt x="8160" y="1510"/>
                </a:lnTo>
                <a:lnTo>
                  <a:pt x="7936" y="1789"/>
                </a:lnTo>
                <a:lnTo>
                  <a:pt x="7739" y="2073"/>
                </a:lnTo>
                <a:lnTo>
                  <a:pt x="7470" y="2299"/>
                </a:lnTo>
                <a:lnTo>
                  <a:pt x="7270" y="2444"/>
                </a:lnTo>
                <a:lnTo>
                  <a:pt x="7070" y="2643"/>
                </a:lnTo>
                <a:lnTo>
                  <a:pt x="6761" y="2759"/>
                </a:lnTo>
                <a:lnTo>
                  <a:pt x="6492" y="2927"/>
                </a:lnTo>
                <a:cubicBezTo>
                  <a:pt x="6419" y="3032"/>
                  <a:pt x="6345" y="3136"/>
                  <a:pt x="6272" y="3241"/>
                </a:cubicBezTo>
                <a:lnTo>
                  <a:pt x="6027" y="3525"/>
                </a:lnTo>
                <a:lnTo>
                  <a:pt x="5871" y="3693"/>
                </a:lnTo>
                <a:lnTo>
                  <a:pt x="5694" y="3722"/>
                </a:lnTo>
                <a:lnTo>
                  <a:pt x="5494" y="3949"/>
                </a:lnTo>
                <a:lnTo>
                  <a:pt x="5117" y="4350"/>
                </a:lnTo>
                <a:lnTo>
                  <a:pt x="4936" y="4402"/>
                </a:lnTo>
                <a:lnTo>
                  <a:pt x="4583" y="4774"/>
                </a:lnTo>
                <a:lnTo>
                  <a:pt x="4383" y="4890"/>
                </a:lnTo>
                <a:cubicBezTo>
                  <a:pt x="4346" y="4946"/>
                  <a:pt x="4308" y="5002"/>
                  <a:pt x="4271" y="5058"/>
                </a:cubicBezTo>
                <a:lnTo>
                  <a:pt x="4070" y="5197"/>
                </a:lnTo>
                <a:lnTo>
                  <a:pt x="3894" y="5314"/>
                </a:lnTo>
                <a:lnTo>
                  <a:pt x="3517" y="5708"/>
                </a:lnTo>
                <a:lnTo>
                  <a:pt x="3072" y="6081"/>
                </a:lnTo>
                <a:lnTo>
                  <a:pt x="2892" y="6197"/>
                </a:lnTo>
                <a:lnTo>
                  <a:pt x="2559" y="6504"/>
                </a:lnTo>
                <a:lnTo>
                  <a:pt x="2447" y="6649"/>
                </a:lnTo>
                <a:lnTo>
                  <a:pt x="2115" y="7102"/>
                </a:lnTo>
                <a:lnTo>
                  <a:pt x="1962" y="7189"/>
                </a:lnTo>
                <a:lnTo>
                  <a:pt x="1625" y="7556"/>
                </a:lnTo>
                <a:lnTo>
                  <a:pt x="1472" y="7701"/>
                </a:lnTo>
                <a:lnTo>
                  <a:pt x="1271" y="7956"/>
                </a:lnTo>
                <a:lnTo>
                  <a:pt x="827" y="8525"/>
                </a:lnTo>
                <a:lnTo>
                  <a:pt x="602" y="8862"/>
                </a:lnTo>
                <a:lnTo>
                  <a:pt x="382" y="9117"/>
                </a:lnTo>
                <a:cubicBezTo>
                  <a:pt x="338" y="9166"/>
                  <a:pt x="293" y="9214"/>
                  <a:pt x="249" y="9263"/>
                </a:cubicBezTo>
                <a:lnTo>
                  <a:pt x="137" y="9489"/>
                </a:lnTo>
                <a:cubicBezTo>
                  <a:pt x="108" y="9594"/>
                  <a:pt x="78" y="9698"/>
                  <a:pt x="49" y="9803"/>
                </a:cubicBezTo>
                <a:cubicBezTo>
                  <a:pt x="56" y="9869"/>
                  <a:pt x="-1" y="9869"/>
                  <a:pt x="0" y="10087"/>
                </a:cubicBezTo>
              </a:path>
            </a:pathLst>
          </a:custGeom>
          <a:noFill/>
          <a:ln w="38100" cap="flat" cmpd="sng">
            <a:solidFill>
              <a:schemeClr val="accent1"/>
            </a:solidFill>
            <a:prstDash val="solid"/>
            <a:round/>
            <a:headEnd/>
            <a:tailEnd/>
          </a:ln>
        </p:spPr>
        <p:txBody>
          <a:bodyPr wrap="none" anchor="ctr"/>
          <a:lstStyle/>
          <a:p>
            <a:pPr eaLnBrk="1" hangingPunct="1"/>
            <a:endParaRPr lang="en-US">
              <a:solidFill>
                <a:srgbClr val="000000"/>
              </a:solidFill>
              <a:latin typeface="Calibri" charset="0"/>
              <a:ea typeface="Calibri" charset="0"/>
              <a:cs typeface="Calibri" charset="0"/>
            </a:endParaRPr>
          </a:p>
        </p:txBody>
      </p:sp>
      <p:sp>
        <p:nvSpPr>
          <p:cNvPr id="62" name="Freeform 61"/>
          <p:cNvSpPr>
            <a:spLocks/>
          </p:cNvSpPr>
          <p:nvPr/>
        </p:nvSpPr>
        <p:spPr bwMode="auto">
          <a:xfrm>
            <a:off x="1893894" y="2113997"/>
            <a:ext cx="5888860" cy="2607858"/>
          </a:xfrm>
          <a:custGeom>
            <a:avLst/>
            <a:gdLst>
              <a:gd name="T0" fmla="*/ 2147483647 w 2945"/>
              <a:gd name="T1" fmla="*/ 2147483647 h 1723"/>
              <a:gd name="T2" fmla="*/ 2147483647 w 2945"/>
              <a:gd name="T3" fmla="*/ 2147483647 h 1723"/>
              <a:gd name="T4" fmla="*/ 2147483647 w 2945"/>
              <a:gd name="T5" fmla="*/ 2147483647 h 1723"/>
              <a:gd name="T6" fmla="*/ 2147483647 w 2945"/>
              <a:gd name="T7" fmla="*/ 2147483647 h 1723"/>
              <a:gd name="T8" fmla="*/ 2147483647 w 2945"/>
              <a:gd name="T9" fmla="*/ 2147483647 h 1723"/>
              <a:gd name="T10" fmla="*/ 2147483647 w 2945"/>
              <a:gd name="T11" fmla="*/ 2147483647 h 1723"/>
              <a:gd name="T12" fmla="*/ 2147483647 w 2945"/>
              <a:gd name="T13" fmla="*/ 2147483647 h 1723"/>
              <a:gd name="T14" fmla="*/ 2147483647 w 2945"/>
              <a:gd name="T15" fmla="*/ 2147483647 h 1723"/>
              <a:gd name="T16" fmla="*/ 2147483647 w 2945"/>
              <a:gd name="T17" fmla="*/ 2147483647 h 1723"/>
              <a:gd name="T18" fmla="*/ 2147483647 w 2945"/>
              <a:gd name="T19" fmla="*/ 2147483647 h 1723"/>
              <a:gd name="T20" fmla="*/ 2147483647 w 2945"/>
              <a:gd name="T21" fmla="*/ 2147483647 h 1723"/>
              <a:gd name="T22" fmla="*/ 2147483647 w 2945"/>
              <a:gd name="T23" fmla="*/ 2147483647 h 1723"/>
              <a:gd name="T24" fmla="*/ 2147483647 w 2945"/>
              <a:gd name="T25" fmla="*/ 2147483647 h 1723"/>
              <a:gd name="T26" fmla="*/ 2147483647 w 2945"/>
              <a:gd name="T27" fmla="*/ 2147483647 h 1723"/>
              <a:gd name="T28" fmla="*/ 2147483647 w 2945"/>
              <a:gd name="T29" fmla="*/ 2147483647 h 1723"/>
              <a:gd name="T30" fmla="*/ 2147483647 w 2945"/>
              <a:gd name="T31" fmla="*/ 2147483647 h 1723"/>
              <a:gd name="T32" fmla="*/ 2147483647 w 2945"/>
              <a:gd name="T33" fmla="*/ 2147483647 h 1723"/>
              <a:gd name="T34" fmla="*/ 2147483647 w 2945"/>
              <a:gd name="T35" fmla="*/ 2147483647 h 1723"/>
              <a:gd name="T36" fmla="*/ 2147483647 w 2945"/>
              <a:gd name="T37" fmla="*/ 2147483647 h 1723"/>
              <a:gd name="T38" fmla="*/ 2147483647 w 2945"/>
              <a:gd name="T39" fmla="*/ 2147483647 h 1723"/>
              <a:gd name="T40" fmla="*/ 2147483647 w 2945"/>
              <a:gd name="T41" fmla="*/ 0 h 1723"/>
              <a:gd name="T42" fmla="*/ 2147483647 w 2945"/>
              <a:gd name="T43" fmla="*/ 2147483647 h 1723"/>
              <a:gd name="T44" fmla="*/ 2147483647 w 2945"/>
              <a:gd name="T45" fmla="*/ 2147483647 h 1723"/>
              <a:gd name="T46" fmla="*/ 2147483647 w 2945"/>
              <a:gd name="T47" fmla="*/ 2147483647 h 1723"/>
              <a:gd name="T48" fmla="*/ 2147483647 w 2945"/>
              <a:gd name="T49" fmla="*/ 2147483647 h 1723"/>
              <a:gd name="T50" fmla="*/ 2147483647 w 2945"/>
              <a:gd name="T51" fmla="*/ 2147483647 h 1723"/>
              <a:gd name="T52" fmla="*/ 2147483647 w 2945"/>
              <a:gd name="T53" fmla="*/ 2147483647 h 1723"/>
              <a:gd name="T54" fmla="*/ 2147483647 w 2945"/>
              <a:gd name="T55" fmla="*/ 2147483647 h 1723"/>
              <a:gd name="T56" fmla="*/ 2147483647 w 2945"/>
              <a:gd name="T57" fmla="*/ 2147483647 h 1723"/>
              <a:gd name="T58" fmla="*/ 2147483647 w 2945"/>
              <a:gd name="T59" fmla="*/ 2147483647 h 1723"/>
              <a:gd name="T60" fmla="*/ 2147483647 w 2945"/>
              <a:gd name="T61" fmla="*/ 2147483647 h 1723"/>
              <a:gd name="T62" fmla="*/ 2147483647 w 2945"/>
              <a:gd name="T63" fmla="*/ 2147483647 h 1723"/>
              <a:gd name="T64" fmla="*/ 2147483647 w 2945"/>
              <a:gd name="T65" fmla="*/ 2147483647 h 1723"/>
              <a:gd name="T66" fmla="*/ 2147483647 w 2945"/>
              <a:gd name="T67" fmla="*/ 2147483647 h 1723"/>
              <a:gd name="T68" fmla="*/ 2147483647 w 2945"/>
              <a:gd name="T69" fmla="*/ 2147483647 h 1723"/>
              <a:gd name="T70" fmla="*/ 2147483647 w 2945"/>
              <a:gd name="T71" fmla="*/ 2147483647 h 1723"/>
              <a:gd name="T72" fmla="*/ 2147483647 w 2945"/>
              <a:gd name="T73" fmla="*/ 2147483647 h 1723"/>
              <a:gd name="T74" fmla="*/ 2147483647 w 2945"/>
              <a:gd name="T75" fmla="*/ 2147483647 h 1723"/>
              <a:gd name="T76" fmla="*/ 2147483647 w 2945"/>
              <a:gd name="T77" fmla="*/ 2147483647 h 1723"/>
              <a:gd name="T78" fmla="*/ 2147483647 w 2945"/>
              <a:gd name="T79" fmla="*/ 2147483647 h 1723"/>
              <a:gd name="T80" fmla="*/ 2147483647 w 2945"/>
              <a:gd name="T81" fmla="*/ 2147483647 h 1723"/>
              <a:gd name="T82" fmla="*/ 2147483647 w 2945"/>
              <a:gd name="T83" fmla="*/ 2147483647 h 1723"/>
              <a:gd name="T84" fmla="*/ 0 w 2945"/>
              <a:gd name="T85" fmla="*/ 2147483647 h 17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45"/>
              <a:gd name="T130" fmla="*/ 0 h 1723"/>
              <a:gd name="T131" fmla="*/ 2945 w 2945"/>
              <a:gd name="T132" fmla="*/ 1723 h 1723"/>
              <a:gd name="connsiteX0" fmla="*/ 20 w 9997"/>
              <a:gd name="connsiteY0" fmla="*/ 9849 h 9849"/>
              <a:gd name="connsiteX1" fmla="*/ 20 w 9997"/>
              <a:gd name="connsiteY1" fmla="*/ 9791 h 9849"/>
              <a:gd name="connsiteX2" fmla="*/ 68 w 9997"/>
              <a:gd name="connsiteY2" fmla="*/ 9733 h 9849"/>
              <a:gd name="connsiteX3" fmla="*/ 177 w 9997"/>
              <a:gd name="connsiteY3" fmla="*/ 9478 h 9849"/>
              <a:gd name="connsiteX4" fmla="*/ 645 w 9997"/>
              <a:gd name="connsiteY4" fmla="*/ 8996 h 9849"/>
              <a:gd name="connsiteX5" fmla="*/ 934 w 9997"/>
              <a:gd name="connsiteY5" fmla="*/ 8572 h 9849"/>
              <a:gd name="connsiteX6" fmla="*/ 1267 w 9997"/>
              <a:gd name="connsiteY6" fmla="*/ 8149 h 9849"/>
              <a:gd name="connsiteX7" fmla="*/ 1487 w 9997"/>
              <a:gd name="connsiteY7" fmla="*/ 7917 h 9849"/>
              <a:gd name="connsiteX8" fmla="*/ 1688 w 9997"/>
              <a:gd name="connsiteY8" fmla="*/ 7777 h 9849"/>
              <a:gd name="connsiteX9" fmla="*/ 1864 w 9997"/>
              <a:gd name="connsiteY9" fmla="*/ 7580 h 9849"/>
              <a:gd name="connsiteX10" fmla="*/ 2065 w 9997"/>
              <a:gd name="connsiteY10" fmla="*/ 7493 h 9849"/>
              <a:gd name="connsiteX11" fmla="*/ 2244 w 9997"/>
              <a:gd name="connsiteY11" fmla="*/ 7237 h 9849"/>
              <a:gd name="connsiteX12" fmla="*/ 2377 w 9997"/>
              <a:gd name="connsiteY12" fmla="*/ 7011 h 9849"/>
              <a:gd name="connsiteX13" fmla="*/ 2666 w 9997"/>
              <a:gd name="connsiteY13" fmla="*/ 6895 h 9849"/>
              <a:gd name="connsiteX14" fmla="*/ 2910 w 9997"/>
              <a:gd name="connsiteY14" fmla="*/ 6640 h 9849"/>
              <a:gd name="connsiteX15" fmla="*/ 3222 w 9997"/>
              <a:gd name="connsiteY15" fmla="*/ 6384 h 9849"/>
              <a:gd name="connsiteX16" fmla="*/ 3487 w 9997"/>
              <a:gd name="connsiteY16" fmla="*/ 6187 h 9849"/>
              <a:gd name="connsiteX17" fmla="*/ 3776 w 9997"/>
              <a:gd name="connsiteY17" fmla="*/ 5845 h 9849"/>
              <a:gd name="connsiteX18" fmla="*/ 4020 w 9997"/>
              <a:gd name="connsiteY18" fmla="*/ 5618 h 9849"/>
              <a:gd name="connsiteX19" fmla="*/ 4377 w 9997"/>
              <a:gd name="connsiteY19" fmla="*/ 5224 h 9849"/>
              <a:gd name="connsiteX20" fmla="*/ 4666 w 9997"/>
              <a:gd name="connsiteY20" fmla="*/ 4997 h 9849"/>
              <a:gd name="connsiteX21" fmla="*/ 4975 w 9997"/>
              <a:gd name="connsiteY21" fmla="*/ 4742 h 9849"/>
              <a:gd name="connsiteX22" fmla="*/ 5375 w 9997"/>
              <a:gd name="connsiteY22" fmla="*/ 4457 h 9849"/>
              <a:gd name="connsiteX23" fmla="*/ 5732 w 9997"/>
              <a:gd name="connsiteY23" fmla="*/ 4086 h 9849"/>
              <a:gd name="connsiteX24" fmla="*/ 5997 w 9997"/>
              <a:gd name="connsiteY24" fmla="*/ 3999 h 9849"/>
              <a:gd name="connsiteX25" fmla="*/ 6353 w 9997"/>
              <a:gd name="connsiteY25" fmla="*/ 3802 h 9849"/>
              <a:gd name="connsiteX26" fmla="*/ 6642 w 9997"/>
              <a:gd name="connsiteY26" fmla="*/ 3517 h 9849"/>
              <a:gd name="connsiteX27" fmla="*/ 6975 w 9997"/>
              <a:gd name="connsiteY27" fmla="*/ 3262 h 9849"/>
              <a:gd name="connsiteX28" fmla="*/ 7375 w 9997"/>
              <a:gd name="connsiteY28" fmla="*/ 2896 h 9849"/>
              <a:gd name="connsiteX29" fmla="*/ 7840 w 9997"/>
              <a:gd name="connsiteY29" fmla="*/ 2496 h 9849"/>
              <a:gd name="connsiteX30" fmla="*/ 7997 w 9997"/>
              <a:gd name="connsiteY30" fmla="*/ 2269 h 9849"/>
              <a:gd name="connsiteX31" fmla="*/ 8309 w 9997"/>
              <a:gd name="connsiteY31" fmla="*/ 2130 h 9849"/>
              <a:gd name="connsiteX32" fmla="*/ 8486 w 9997"/>
              <a:gd name="connsiteY32" fmla="*/ 2101 h 9849"/>
              <a:gd name="connsiteX33" fmla="*/ 8662 w 9997"/>
              <a:gd name="connsiteY33" fmla="*/ 1956 h 9849"/>
              <a:gd name="connsiteX34" fmla="*/ 8818 w 9997"/>
              <a:gd name="connsiteY34" fmla="*/ 1759 h 9849"/>
              <a:gd name="connsiteX35" fmla="*/ 8975 w 9997"/>
              <a:gd name="connsiteY35" fmla="*/ 1590 h 9849"/>
              <a:gd name="connsiteX36" fmla="*/ 9219 w 9997"/>
              <a:gd name="connsiteY36" fmla="*/ 1335 h 9849"/>
              <a:gd name="connsiteX37" fmla="*/ 9463 w 9997"/>
              <a:gd name="connsiteY37" fmla="*/ 1248 h 9849"/>
              <a:gd name="connsiteX38" fmla="*/ 9620 w 9997"/>
              <a:gd name="connsiteY38" fmla="*/ 1080 h 9849"/>
              <a:gd name="connsiteX39" fmla="*/ 9840 w 9997"/>
              <a:gd name="connsiteY39" fmla="*/ 876 h 9849"/>
              <a:gd name="connsiteX40" fmla="*/ 9997 w 9997"/>
              <a:gd name="connsiteY40" fmla="*/ 824 h 9849"/>
              <a:gd name="connsiteX41" fmla="*/ 9820 w 9997"/>
              <a:gd name="connsiteY41" fmla="*/ 0 h 9849"/>
              <a:gd name="connsiteX42" fmla="*/ 9640 w 9997"/>
              <a:gd name="connsiteY42" fmla="*/ 29 h 9849"/>
              <a:gd name="connsiteX43" fmla="*/ 9419 w 9997"/>
              <a:gd name="connsiteY43" fmla="*/ 255 h 9849"/>
              <a:gd name="connsiteX44" fmla="*/ 9307 w 9997"/>
              <a:gd name="connsiteY44" fmla="*/ 395 h 9849"/>
              <a:gd name="connsiteX45" fmla="*/ 9063 w 9997"/>
              <a:gd name="connsiteY45" fmla="*/ 650 h 9849"/>
              <a:gd name="connsiteX46" fmla="*/ 8774 w 9997"/>
              <a:gd name="connsiteY46" fmla="*/ 876 h 9849"/>
              <a:gd name="connsiteX47" fmla="*/ 8530 w 9997"/>
              <a:gd name="connsiteY47" fmla="*/ 964 h 9849"/>
              <a:gd name="connsiteX48" fmla="*/ 8329 w 9997"/>
              <a:gd name="connsiteY48" fmla="*/ 1109 h 9849"/>
              <a:gd name="connsiteX49" fmla="*/ 8109 w 9997"/>
              <a:gd name="connsiteY49" fmla="*/ 1364 h 9849"/>
              <a:gd name="connsiteX50" fmla="*/ 7885 w 9997"/>
              <a:gd name="connsiteY50" fmla="*/ 1643 h 9849"/>
              <a:gd name="connsiteX51" fmla="*/ 7688 w 9997"/>
              <a:gd name="connsiteY51" fmla="*/ 1927 h 9849"/>
              <a:gd name="connsiteX52" fmla="*/ 7419 w 9997"/>
              <a:gd name="connsiteY52" fmla="*/ 2153 h 9849"/>
              <a:gd name="connsiteX53" fmla="*/ 7219 w 9997"/>
              <a:gd name="connsiteY53" fmla="*/ 2298 h 9849"/>
              <a:gd name="connsiteX54" fmla="*/ 7019 w 9997"/>
              <a:gd name="connsiteY54" fmla="*/ 2496 h 9849"/>
              <a:gd name="connsiteX55" fmla="*/ 6710 w 9997"/>
              <a:gd name="connsiteY55" fmla="*/ 2612 h 9849"/>
              <a:gd name="connsiteX56" fmla="*/ 6441 w 9997"/>
              <a:gd name="connsiteY56" fmla="*/ 2780 h 9849"/>
              <a:gd name="connsiteX57" fmla="*/ 6221 w 9997"/>
              <a:gd name="connsiteY57" fmla="*/ 3094 h 9849"/>
              <a:gd name="connsiteX58" fmla="*/ 5976 w 9997"/>
              <a:gd name="connsiteY58" fmla="*/ 3378 h 9849"/>
              <a:gd name="connsiteX59" fmla="*/ 5820 w 9997"/>
              <a:gd name="connsiteY59" fmla="*/ 3546 h 9849"/>
              <a:gd name="connsiteX60" fmla="*/ 5643 w 9997"/>
              <a:gd name="connsiteY60" fmla="*/ 3575 h 9849"/>
              <a:gd name="connsiteX61" fmla="*/ 5443 w 9997"/>
              <a:gd name="connsiteY61" fmla="*/ 3802 h 9849"/>
              <a:gd name="connsiteX62" fmla="*/ 5066 w 9997"/>
              <a:gd name="connsiteY62" fmla="*/ 4202 h 9849"/>
              <a:gd name="connsiteX63" fmla="*/ 4886 w 9997"/>
              <a:gd name="connsiteY63" fmla="*/ 4254 h 9849"/>
              <a:gd name="connsiteX64" fmla="*/ 4533 w 9997"/>
              <a:gd name="connsiteY64" fmla="*/ 4626 h 9849"/>
              <a:gd name="connsiteX65" fmla="*/ 4333 w 9997"/>
              <a:gd name="connsiteY65" fmla="*/ 4742 h 9849"/>
              <a:gd name="connsiteX66" fmla="*/ 4221 w 9997"/>
              <a:gd name="connsiteY66" fmla="*/ 4910 h 9849"/>
              <a:gd name="connsiteX67" fmla="*/ 4020 w 9997"/>
              <a:gd name="connsiteY67" fmla="*/ 5049 h 9849"/>
              <a:gd name="connsiteX68" fmla="*/ 3844 w 9997"/>
              <a:gd name="connsiteY68" fmla="*/ 5166 h 9849"/>
              <a:gd name="connsiteX69" fmla="*/ 3467 w 9997"/>
              <a:gd name="connsiteY69" fmla="*/ 5560 h 9849"/>
              <a:gd name="connsiteX70" fmla="*/ 3022 w 9997"/>
              <a:gd name="connsiteY70" fmla="*/ 5932 h 9849"/>
              <a:gd name="connsiteX71" fmla="*/ 2842 w 9997"/>
              <a:gd name="connsiteY71" fmla="*/ 6048 h 9849"/>
              <a:gd name="connsiteX72" fmla="*/ 2509 w 9997"/>
              <a:gd name="connsiteY72" fmla="*/ 6355 h 9849"/>
              <a:gd name="connsiteX73" fmla="*/ 2397 w 9997"/>
              <a:gd name="connsiteY73" fmla="*/ 6500 h 9849"/>
              <a:gd name="connsiteX74" fmla="*/ 2065 w 9997"/>
              <a:gd name="connsiteY74" fmla="*/ 6953 h 9849"/>
              <a:gd name="connsiteX75" fmla="*/ 1912 w 9997"/>
              <a:gd name="connsiteY75" fmla="*/ 7040 h 9849"/>
              <a:gd name="connsiteX76" fmla="*/ 1576 w 9997"/>
              <a:gd name="connsiteY76" fmla="*/ 7406 h 9849"/>
              <a:gd name="connsiteX77" fmla="*/ 1423 w 9997"/>
              <a:gd name="connsiteY77" fmla="*/ 7551 h 9849"/>
              <a:gd name="connsiteX78" fmla="*/ 1222 w 9997"/>
              <a:gd name="connsiteY78" fmla="*/ 7806 h 9849"/>
              <a:gd name="connsiteX79" fmla="*/ 778 w 9997"/>
              <a:gd name="connsiteY79" fmla="*/ 8375 h 9849"/>
              <a:gd name="connsiteX80" fmla="*/ 553 w 9997"/>
              <a:gd name="connsiteY80" fmla="*/ 8712 h 9849"/>
              <a:gd name="connsiteX81" fmla="*/ 333 w 9997"/>
              <a:gd name="connsiteY81" fmla="*/ 8967 h 9849"/>
              <a:gd name="connsiteX82" fmla="*/ 200 w 9997"/>
              <a:gd name="connsiteY82" fmla="*/ 9112 h 9849"/>
              <a:gd name="connsiteX83" fmla="*/ 88 w 9997"/>
              <a:gd name="connsiteY83" fmla="*/ 9338 h 9849"/>
              <a:gd name="connsiteX84" fmla="*/ 0 w 9997"/>
              <a:gd name="connsiteY84" fmla="*/ 9652 h 9849"/>
              <a:gd name="connsiteX85" fmla="*/ 20 w 9997"/>
              <a:gd name="connsiteY85" fmla="*/ 9849 h 9849"/>
              <a:gd name="connsiteX0" fmla="*/ 20 w 10000"/>
              <a:gd name="connsiteY0" fmla="*/ 10000 h 10000"/>
              <a:gd name="connsiteX1" fmla="*/ 20 w 10000"/>
              <a:gd name="connsiteY1" fmla="*/ 9941 h 10000"/>
              <a:gd name="connsiteX2" fmla="*/ 68 w 10000"/>
              <a:gd name="connsiteY2" fmla="*/ 9882 h 10000"/>
              <a:gd name="connsiteX3" fmla="*/ 177 w 10000"/>
              <a:gd name="connsiteY3" fmla="*/ 9623 h 10000"/>
              <a:gd name="connsiteX4" fmla="*/ 645 w 10000"/>
              <a:gd name="connsiteY4" fmla="*/ 9134 h 10000"/>
              <a:gd name="connsiteX5" fmla="*/ 934 w 10000"/>
              <a:gd name="connsiteY5" fmla="*/ 8703 h 10000"/>
              <a:gd name="connsiteX6" fmla="*/ 1267 w 10000"/>
              <a:gd name="connsiteY6" fmla="*/ 8274 h 10000"/>
              <a:gd name="connsiteX7" fmla="*/ 1487 w 10000"/>
              <a:gd name="connsiteY7" fmla="*/ 8038 h 10000"/>
              <a:gd name="connsiteX8" fmla="*/ 1689 w 10000"/>
              <a:gd name="connsiteY8" fmla="*/ 7896 h 10000"/>
              <a:gd name="connsiteX9" fmla="*/ 1865 w 10000"/>
              <a:gd name="connsiteY9" fmla="*/ 7696 h 10000"/>
              <a:gd name="connsiteX10" fmla="*/ 2066 w 10000"/>
              <a:gd name="connsiteY10" fmla="*/ 7608 h 10000"/>
              <a:gd name="connsiteX11" fmla="*/ 2245 w 10000"/>
              <a:gd name="connsiteY11" fmla="*/ 7348 h 10000"/>
              <a:gd name="connsiteX12" fmla="*/ 2378 w 10000"/>
              <a:gd name="connsiteY12" fmla="*/ 7118 h 10000"/>
              <a:gd name="connsiteX13" fmla="*/ 2667 w 10000"/>
              <a:gd name="connsiteY13" fmla="*/ 7001 h 10000"/>
              <a:gd name="connsiteX14" fmla="*/ 2911 w 10000"/>
              <a:gd name="connsiteY14" fmla="*/ 6742 h 10000"/>
              <a:gd name="connsiteX15" fmla="*/ 3223 w 10000"/>
              <a:gd name="connsiteY15" fmla="*/ 6482 h 10000"/>
              <a:gd name="connsiteX16" fmla="*/ 3488 w 10000"/>
              <a:gd name="connsiteY16" fmla="*/ 6282 h 10000"/>
              <a:gd name="connsiteX17" fmla="*/ 3777 w 10000"/>
              <a:gd name="connsiteY17" fmla="*/ 5935 h 10000"/>
              <a:gd name="connsiteX18" fmla="*/ 4021 w 10000"/>
              <a:gd name="connsiteY18" fmla="*/ 5704 h 10000"/>
              <a:gd name="connsiteX19" fmla="*/ 4378 w 10000"/>
              <a:gd name="connsiteY19" fmla="*/ 5304 h 10000"/>
              <a:gd name="connsiteX20" fmla="*/ 4667 w 10000"/>
              <a:gd name="connsiteY20" fmla="*/ 5074 h 10000"/>
              <a:gd name="connsiteX21" fmla="*/ 4976 w 10000"/>
              <a:gd name="connsiteY21" fmla="*/ 4815 h 10000"/>
              <a:gd name="connsiteX22" fmla="*/ 5377 w 10000"/>
              <a:gd name="connsiteY22" fmla="*/ 4525 h 10000"/>
              <a:gd name="connsiteX23" fmla="*/ 5734 w 10000"/>
              <a:gd name="connsiteY23" fmla="*/ 4149 h 10000"/>
              <a:gd name="connsiteX24" fmla="*/ 5999 w 10000"/>
              <a:gd name="connsiteY24" fmla="*/ 4060 h 10000"/>
              <a:gd name="connsiteX25" fmla="*/ 6355 w 10000"/>
              <a:gd name="connsiteY25" fmla="*/ 3860 h 10000"/>
              <a:gd name="connsiteX26" fmla="*/ 6644 w 10000"/>
              <a:gd name="connsiteY26" fmla="*/ 3571 h 10000"/>
              <a:gd name="connsiteX27" fmla="*/ 6977 w 10000"/>
              <a:gd name="connsiteY27" fmla="*/ 3312 h 10000"/>
              <a:gd name="connsiteX28" fmla="*/ 7377 w 10000"/>
              <a:gd name="connsiteY28" fmla="*/ 2940 h 10000"/>
              <a:gd name="connsiteX29" fmla="*/ 7842 w 10000"/>
              <a:gd name="connsiteY29" fmla="*/ 2534 h 10000"/>
              <a:gd name="connsiteX30" fmla="*/ 7999 w 10000"/>
              <a:gd name="connsiteY30" fmla="*/ 2304 h 10000"/>
              <a:gd name="connsiteX31" fmla="*/ 8311 w 10000"/>
              <a:gd name="connsiteY31" fmla="*/ 2163 h 10000"/>
              <a:gd name="connsiteX32" fmla="*/ 8489 w 10000"/>
              <a:gd name="connsiteY32" fmla="*/ 2133 h 10000"/>
              <a:gd name="connsiteX33" fmla="*/ 8665 w 10000"/>
              <a:gd name="connsiteY33" fmla="*/ 1986 h 10000"/>
              <a:gd name="connsiteX34" fmla="*/ 8821 w 10000"/>
              <a:gd name="connsiteY34" fmla="*/ 1786 h 10000"/>
              <a:gd name="connsiteX35" fmla="*/ 8978 w 10000"/>
              <a:gd name="connsiteY35" fmla="*/ 1614 h 10000"/>
              <a:gd name="connsiteX36" fmla="*/ 9222 w 10000"/>
              <a:gd name="connsiteY36" fmla="*/ 1355 h 10000"/>
              <a:gd name="connsiteX37" fmla="*/ 9466 w 10000"/>
              <a:gd name="connsiteY37" fmla="*/ 1267 h 10000"/>
              <a:gd name="connsiteX38" fmla="*/ 9623 w 10000"/>
              <a:gd name="connsiteY38" fmla="*/ 1097 h 10000"/>
              <a:gd name="connsiteX39" fmla="*/ 9843 w 10000"/>
              <a:gd name="connsiteY39" fmla="*/ 889 h 10000"/>
              <a:gd name="connsiteX40" fmla="*/ 10000 w 10000"/>
              <a:gd name="connsiteY40" fmla="*/ 837 h 10000"/>
              <a:gd name="connsiteX41" fmla="*/ 9823 w 10000"/>
              <a:gd name="connsiteY41" fmla="*/ 0 h 10000"/>
              <a:gd name="connsiteX42" fmla="*/ 9643 w 10000"/>
              <a:gd name="connsiteY42" fmla="*/ 29 h 10000"/>
              <a:gd name="connsiteX43" fmla="*/ 9422 w 10000"/>
              <a:gd name="connsiteY43" fmla="*/ 259 h 10000"/>
              <a:gd name="connsiteX44" fmla="*/ 9310 w 10000"/>
              <a:gd name="connsiteY44" fmla="*/ 401 h 10000"/>
              <a:gd name="connsiteX45" fmla="*/ 9066 w 10000"/>
              <a:gd name="connsiteY45" fmla="*/ 660 h 10000"/>
              <a:gd name="connsiteX46" fmla="*/ 8777 w 10000"/>
              <a:gd name="connsiteY46" fmla="*/ 889 h 10000"/>
              <a:gd name="connsiteX47" fmla="*/ 8533 w 10000"/>
              <a:gd name="connsiteY47" fmla="*/ 979 h 10000"/>
              <a:gd name="connsiteX48" fmla="*/ 8331 w 10000"/>
              <a:gd name="connsiteY48" fmla="*/ 1126 h 10000"/>
              <a:gd name="connsiteX49" fmla="*/ 8111 w 10000"/>
              <a:gd name="connsiteY49" fmla="*/ 1385 h 10000"/>
              <a:gd name="connsiteX50" fmla="*/ 7887 w 10000"/>
              <a:gd name="connsiteY50" fmla="*/ 1668 h 10000"/>
              <a:gd name="connsiteX51" fmla="*/ 7690 w 10000"/>
              <a:gd name="connsiteY51" fmla="*/ 1957 h 10000"/>
              <a:gd name="connsiteX52" fmla="*/ 7421 w 10000"/>
              <a:gd name="connsiteY52" fmla="*/ 2186 h 10000"/>
              <a:gd name="connsiteX53" fmla="*/ 7221 w 10000"/>
              <a:gd name="connsiteY53" fmla="*/ 2333 h 10000"/>
              <a:gd name="connsiteX54" fmla="*/ 6712 w 10000"/>
              <a:gd name="connsiteY54" fmla="*/ 2652 h 10000"/>
              <a:gd name="connsiteX55" fmla="*/ 6443 w 10000"/>
              <a:gd name="connsiteY55" fmla="*/ 2823 h 10000"/>
              <a:gd name="connsiteX56" fmla="*/ 6223 w 10000"/>
              <a:gd name="connsiteY56" fmla="*/ 3141 h 10000"/>
              <a:gd name="connsiteX57" fmla="*/ 5978 w 10000"/>
              <a:gd name="connsiteY57" fmla="*/ 3430 h 10000"/>
              <a:gd name="connsiteX58" fmla="*/ 5822 w 10000"/>
              <a:gd name="connsiteY58" fmla="*/ 3600 h 10000"/>
              <a:gd name="connsiteX59" fmla="*/ 5645 w 10000"/>
              <a:gd name="connsiteY59" fmla="*/ 3630 h 10000"/>
              <a:gd name="connsiteX60" fmla="*/ 5445 w 10000"/>
              <a:gd name="connsiteY60" fmla="*/ 3860 h 10000"/>
              <a:gd name="connsiteX61" fmla="*/ 5068 w 10000"/>
              <a:gd name="connsiteY61" fmla="*/ 4266 h 10000"/>
              <a:gd name="connsiteX62" fmla="*/ 4887 w 10000"/>
              <a:gd name="connsiteY62" fmla="*/ 4319 h 10000"/>
              <a:gd name="connsiteX63" fmla="*/ 4534 w 10000"/>
              <a:gd name="connsiteY63" fmla="*/ 4697 h 10000"/>
              <a:gd name="connsiteX64" fmla="*/ 4334 w 10000"/>
              <a:gd name="connsiteY64" fmla="*/ 4815 h 10000"/>
              <a:gd name="connsiteX65" fmla="*/ 4222 w 10000"/>
              <a:gd name="connsiteY65" fmla="*/ 4985 h 10000"/>
              <a:gd name="connsiteX66" fmla="*/ 4021 w 10000"/>
              <a:gd name="connsiteY66" fmla="*/ 5126 h 10000"/>
              <a:gd name="connsiteX67" fmla="*/ 3845 w 10000"/>
              <a:gd name="connsiteY67" fmla="*/ 5245 h 10000"/>
              <a:gd name="connsiteX68" fmla="*/ 3468 w 10000"/>
              <a:gd name="connsiteY68" fmla="*/ 5645 h 10000"/>
              <a:gd name="connsiteX69" fmla="*/ 3023 w 10000"/>
              <a:gd name="connsiteY69" fmla="*/ 6023 h 10000"/>
              <a:gd name="connsiteX70" fmla="*/ 2843 w 10000"/>
              <a:gd name="connsiteY70" fmla="*/ 6141 h 10000"/>
              <a:gd name="connsiteX71" fmla="*/ 2510 w 10000"/>
              <a:gd name="connsiteY71" fmla="*/ 6452 h 10000"/>
              <a:gd name="connsiteX72" fmla="*/ 2398 w 10000"/>
              <a:gd name="connsiteY72" fmla="*/ 6600 h 10000"/>
              <a:gd name="connsiteX73" fmla="*/ 2066 w 10000"/>
              <a:gd name="connsiteY73" fmla="*/ 7060 h 10000"/>
              <a:gd name="connsiteX74" fmla="*/ 1913 w 10000"/>
              <a:gd name="connsiteY74" fmla="*/ 7148 h 10000"/>
              <a:gd name="connsiteX75" fmla="*/ 1576 w 10000"/>
              <a:gd name="connsiteY75" fmla="*/ 7520 h 10000"/>
              <a:gd name="connsiteX76" fmla="*/ 1423 w 10000"/>
              <a:gd name="connsiteY76" fmla="*/ 7667 h 10000"/>
              <a:gd name="connsiteX77" fmla="*/ 1222 w 10000"/>
              <a:gd name="connsiteY77" fmla="*/ 7926 h 10000"/>
              <a:gd name="connsiteX78" fmla="*/ 778 w 10000"/>
              <a:gd name="connsiteY78" fmla="*/ 8503 h 10000"/>
              <a:gd name="connsiteX79" fmla="*/ 553 w 10000"/>
              <a:gd name="connsiteY79" fmla="*/ 8846 h 10000"/>
              <a:gd name="connsiteX80" fmla="*/ 333 w 10000"/>
              <a:gd name="connsiteY80" fmla="*/ 9104 h 10000"/>
              <a:gd name="connsiteX81" fmla="*/ 200 w 10000"/>
              <a:gd name="connsiteY81" fmla="*/ 9252 h 10000"/>
              <a:gd name="connsiteX82" fmla="*/ 88 w 10000"/>
              <a:gd name="connsiteY82" fmla="*/ 9481 h 10000"/>
              <a:gd name="connsiteX83" fmla="*/ 0 w 10000"/>
              <a:gd name="connsiteY83" fmla="*/ 9800 h 10000"/>
              <a:gd name="connsiteX84" fmla="*/ 20 w 10000"/>
              <a:gd name="connsiteY84" fmla="*/ 10000 h 10000"/>
              <a:gd name="connsiteX0" fmla="*/ 20 w 10000"/>
              <a:gd name="connsiteY0" fmla="*/ 10000 h 10000"/>
              <a:gd name="connsiteX1" fmla="*/ 20 w 10000"/>
              <a:gd name="connsiteY1" fmla="*/ 9941 h 10000"/>
              <a:gd name="connsiteX2" fmla="*/ 68 w 10000"/>
              <a:gd name="connsiteY2" fmla="*/ 9882 h 10000"/>
              <a:gd name="connsiteX3" fmla="*/ 177 w 10000"/>
              <a:gd name="connsiteY3" fmla="*/ 9623 h 10000"/>
              <a:gd name="connsiteX4" fmla="*/ 645 w 10000"/>
              <a:gd name="connsiteY4" fmla="*/ 9134 h 10000"/>
              <a:gd name="connsiteX5" fmla="*/ 934 w 10000"/>
              <a:gd name="connsiteY5" fmla="*/ 8703 h 10000"/>
              <a:gd name="connsiteX6" fmla="*/ 1267 w 10000"/>
              <a:gd name="connsiteY6" fmla="*/ 8274 h 10000"/>
              <a:gd name="connsiteX7" fmla="*/ 1487 w 10000"/>
              <a:gd name="connsiteY7" fmla="*/ 8038 h 10000"/>
              <a:gd name="connsiteX8" fmla="*/ 1689 w 10000"/>
              <a:gd name="connsiteY8" fmla="*/ 7896 h 10000"/>
              <a:gd name="connsiteX9" fmla="*/ 1865 w 10000"/>
              <a:gd name="connsiteY9" fmla="*/ 7696 h 10000"/>
              <a:gd name="connsiteX10" fmla="*/ 2066 w 10000"/>
              <a:gd name="connsiteY10" fmla="*/ 7608 h 10000"/>
              <a:gd name="connsiteX11" fmla="*/ 2245 w 10000"/>
              <a:gd name="connsiteY11" fmla="*/ 7348 h 10000"/>
              <a:gd name="connsiteX12" fmla="*/ 2378 w 10000"/>
              <a:gd name="connsiteY12" fmla="*/ 7118 h 10000"/>
              <a:gd name="connsiteX13" fmla="*/ 2667 w 10000"/>
              <a:gd name="connsiteY13" fmla="*/ 7001 h 10000"/>
              <a:gd name="connsiteX14" fmla="*/ 2911 w 10000"/>
              <a:gd name="connsiteY14" fmla="*/ 6742 h 10000"/>
              <a:gd name="connsiteX15" fmla="*/ 3223 w 10000"/>
              <a:gd name="connsiteY15" fmla="*/ 6482 h 10000"/>
              <a:gd name="connsiteX16" fmla="*/ 3488 w 10000"/>
              <a:gd name="connsiteY16" fmla="*/ 6282 h 10000"/>
              <a:gd name="connsiteX17" fmla="*/ 3777 w 10000"/>
              <a:gd name="connsiteY17" fmla="*/ 5935 h 10000"/>
              <a:gd name="connsiteX18" fmla="*/ 4021 w 10000"/>
              <a:gd name="connsiteY18" fmla="*/ 5704 h 10000"/>
              <a:gd name="connsiteX19" fmla="*/ 4378 w 10000"/>
              <a:gd name="connsiteY19" fmla="*/ 5304 h 10000"/>
              <a:gd name="connsiteX20" fmla="*/ 4667 w 10000"/>
              <a:gd name="connsiteY20" fmla="*/ 5074 h 10000"/>
              <a:gd name="connsiteX21" fmla="*/ 4976 w 10000"/>
              <a:gd name="connsiteY21" fmla="*/ 4815 h 10000"/>
              <a:gd name="connsiteX22" fmla="*/ 5377 w 10000"/>
              <a:gd name="connsiteY22" fmla="*/ 4525 h 10000"/>
              <a:gd name="connsiteX23" fmla="*/ 5734 w 10000"/>
              <a:gd name="connsiteY23" fmla="*/ 4149 h 10000"/>
              <a:gd name="connsiteX24" fmla="*/ 5999 w 10000"/>
              <a:gd name="connsiteY24" fmla="*/ 4060 h 10000"/>
              <a:gd name="connsiteX25" fmla="*/ 6355 w 10000"/>
              <a:gd name="connsiteY25" fmla="*/ 3860 h 10000"/>
              <a:gd name="connsiteX26" fmla="*/ 6644 w 10000"/>
              <a:gd name="connsiteY26" fmla="*/ 3571 h 10000"/>
              <a:gd name="connsiteX27" fmla="*/ 6977 w 10000"/>
              <a:gd name="connsiteY27" fmla="*/ 3312 h 10000"/>
              <a:gd name="connsiteX28" fmla="*/ 7377 w 10000"/>
              <a:gd name="connsiteY28" fmla="*/ 2940 h 10000"/>
              <a:gd name="connsiteX29" fmla="*/ 7842 w 10000"/>
              <a:gd name="connsiteY29" fmla="*/ 2534 h 10000"/>
              <a:gd name="connsiteX30" fmla="*/ 7999 w 10000"/>
              <a:gd name="connsiteY30" fmla="*/ 2304 h 10000"/>
              <a:gd name="connsiteX31" fmla="*/ 8311 w 10000"/>
              <a:gd name="connsiteY31" fmla="*/ 2163 h 10000"/>
              <a:gd name="connsiteX32" fmla="*/ 8489 w 10000"/>
              <a:gd name="connsiteY32" fmla="*/ 2133 h 10000"/>
              <a:gd name="connsiteX33" fmla="*/ 8665 w 10000"/>
              <a:gd name="connsiteY33" fmla="*/ 1986 h 10000"/>
              <a:gd name="connsiteX34" fmla="*/ 8821 w 10000"/>
              <a:gd name="connsiteY34" fmla="*/ 1786 h 10000"/>
              <a:gd name="connsiteX35" fmla="*/ 8978 w 10000"/>
              <a:gd name="connsiteY35" fmla="*/ 1614 h 10000"/>
              <a:gd name="connsiteX36" fmla="*/ 9222 w 10000"/>
              <a:gd name="connsiteY36" fmla="*/ 1355 h 10000"/>
              <a:gd name="connsiteX37" fmla="*/ 9466 w 10000"/>
              <a:gd name="connsiteY37" fmla="*/ 1267 h 10000"/>
              <a:gd name="connsiteX38" fmla="*/ 9623 w 10000"/>
              <a:gd name="connsiteY38" fmla="*/ 1097 h 10000"/>
              <a:gd name="connsiteX39" fmla="*/ 9843 w 10000"/>
              <a:gd name="connsiteY39" fmla="*/ 889 h 10000"/>
              <a:gd name="connsiteX40" fmla="*/ 10000 w 10000"/>
              <a:gd name="connsiteY40" fmla="*/ 837 h 10000"/>
              <a:gd name="connsiteX41" fmla="*/ 9823 w 10000"/>
              <a:gd name="connsiteY41" fmla="*/ 0 h 10000"/>
              <a:gd name="connsiteX42" fmla="*/ 9643 w 10000"/>
              <a:gd name="connsiteY42" fmla="*/ 29 h 10000"/>
              <a:gd name="connsiteX43" fmla="*/ 9422 w 10000"/>
              <a:gd name="connsiteY43" fmla="*/ 259 h 10000"/>
              <a:gd name="connsiteX44" fmla="*/ 9310 w 10000"/>
              <a:gd name="connsiteY44" fmla="*/ 401 h 10000"/>
              <a:gd name="connsiteX45" fmla="*/ 9066 w 10000"/>
              <a:gd name="connsiteY45" fmla="*/ 660 h 10000"/>
              <a:gd name="connsiteX46" fmla="*/ 8777 w 10000"/>
              <a:gd name="connsiteY46" fmla="*/ 889 h 10000"/>
              <a:gd name="connsiteX47" fmla="*/ 8533 w 10000"/>
              <a:gd name="connsiteY47" fmla="*/ 979 h 10000"/>
              <a:gd name="connsiteX48" fmla="*/ 8331 w 10000"/>
              <a:gd name="connsiteY48" fmla="*/ 1126 h 10000"/>
              <a:gd name="connsiteX49" fmla="*/ 8111 w 10000"/>
              <a:gd name="connsiteY49" fmla="*/ 1385 h 10000"/>
              <a:gd name="connsiteX50" fmla="*/ 7887 w 10000"/>
              <a:gd name="connsiteY50" fmla="*/ 1668 h 10000"/>
              <a:gd name="connsiteX51" fmla="*/ 7690 w 10000"/>
              <a:gd name="connsiteY51" fmla="*/ 1957 h 10000"/>
              <a:gd name="connsiteX52" fmla="*/ 7421 w 10000"/>
              <a:gd name="connsiteY52" fmla="*/ 2186 h 10000"/>
              <a:gd name="connsiteX53" fmla="*/ 7221 w 10000"/>
              <a:gd name="connsiteY53" fmla="*/ 2333 h 10000"/>
              <a:gd name="connsiteX54" fmla="*/ 6443 w 10000"/>
              <a:gd name="connsiteY54" fmla="*/ 2823 h 10000"/>
              <a:gd name="connsiteX55" fmla="*/ 6223 w 10000"/>
              <a:gd name="connsiteY55" fmla="*/ 3141 h 10000"/>
              <a:gd name="connsiteX56" fmla="*/ 5978 w 10000"/>
              <a:gd name="connsiteY56" fmla="*/ 3430 h 10000"/>
              <a:gd name="connsiteX57" fmla="*/ 5822 w 10000"/>
              <a:gd name="connsiteY57" fmla="*/ 3600 h 10000"/>
              <a:gd name="connsiteX58" fmla="*/ 5645 w 10000"/>
              <a:gd name="connsiteY58" fmla="*/ 3630 h 10000"/>
              <a:gd name="connsiteX59" fmla="*/ 5445 w 10000"/>
              <a:gd name="connsiteY59" fmla="*/ 3860 h 10000"/>
              <a:gd name="connsiteX60" fmla="*/ 5068 w 10000"/>
              <a:gd name="connsiteY60" fmla="*/ 4266 h 10000"/>
              <a:gd name="connsiteX61" fmla="*/ 4887 w 10000"/>
              <a:gd name="connsiteY61" fmla="*/ 4319 h 10000"/>
              <a:gd name="connsiteX62" fmla="*/ 4534 w 10000"/>
              <a:gd name="connsiteY62" fmla="*/ 4697 h 10000"/>
              <a:gd name="connsiteX63" fmla="*/ 4334 w 10000"/>
              <a:gd name="connsiteY63" fmla="*/ 4815 h 10000"/>
              <a:gd name="connsiteX64" fmla="*/ 4222 w 10000"/>
              <a:gd name="connsiteY64" fmla="*/ 4985 h 10000"/>
              <a:gd name="connsiteX65" fmla="*/ 4021 w 10000"/>
              <a:gd name="connsiteY65" fmla="*/ 5126 h 10000"/>
              <a:gd name="connsiteX66" fmla="*/ 3845 w 10000"/>
              <a:gd name="connsiteY66" fmla="*/ 5245 h 10000"/>
              <a:gd name="connsiteX67" fmla="*/ 3468 w 10000"/>
              <a:gd name="connsiteY67" fmla="*/ 5645 h 10000"/>
              <a:gd name="connsiteX68" fmla="*/ 3023 w 10000"/>
              <a:gd name="connsiteY68" fmla="*/ 6023 h 10000"/>
              <a:gd name="connsiteX69" fmla="*/ 2843 w 10000"/>
              <a:gd name="connsiteY69" fmla="*/ 6141 h 10000"/>
              <a:gd name="connsiteX70" fmla="*/ 2510 w 10000"/>
              <a:gd name="connsiteY70" fmla="*/ 6452 h 10000"/>
              <a:gd name="connsiteX71" fmla="*/ 2398 w 10000"/>
              <a:gd name="connsiteY71" fmla="*/ 6600 h 10000"/>
              <a:gd name="connsiteX72" fmla="*/ 2066 w 10000"/>
              <a:gd name="connsiteY72" fmla="*/ 7060 h 10000"/>
              <a:gd name="connsiteX73" fmla="*/ 1913 w 10000"/>
              <a:gd name="connsiteY73" fmla="*/ 7148 h 10000"/>
              <a:gd name="connsiteX74" fmla="*/ 1576 w 10000"/>
              <a:gd name="connsiteY74" fmla="*/ 7520 h 10000"/>
              <a:gd name="connsiteX75" fmla="*/ 1423 w 10000"/>
              <a:gd name="connsiteY75" fmla="*/ 7667 h 10000"/>
              <a:gd name="connsiteX76" fmla="*/ 1222 w 10000"/>
              <a:gd name="connsiteY76" fmla="*/ 7926 h 10000"/>
              <a:gd name="connsiteX77" fmla="*/ 778 w 10000"/>
              <a:gd name="connsiteY77" fmla="*/ 8503 h 10000"/>
              <a:gd name="connsiteX78" fmla="*/ 553 w 10000"/>
              <a:gd name="connsiteY78" fmla="*/ 8846 h 10000"/>
              <a:gd name="connsiteX79" fmla="*/ 333 w 10000"/>
              <a:gd name="connsiteY79" fmla="*/ 9104 h 10000"/>
              <a:gd name="connsiteX80" fmla="*/ 200 w 10000"/>
              <a:gd name="connsiteY80" fmla="*/ 9252 h 10000"/>
              <a:gd name="connsiteX81" fmla="*/ 88 w 10000"/>
              <a:gd name="connsiteY81" fmla="*/ 9481 h 10000"/>
              <a:gd name="connsiteX82" fmla="*/ 0 w 10000"/>
              <a:gd name="connsiteY82" fmla="*/ 9800 h 10000"/>
              <a:gd name="connsiteX83" fmla="*/ 20 w 10000"/>
              <a:gd name="connsiteY83" fmla="*/ 10000 h 10000"/>
              <a:gd name="connsiteX0" fmla="*/ 20 w 10000"/>
              <a:gd name="connsiteY0" fmla="*/ 10000 h 10000"/>
              <a:gd name="connsiteX1" fmla="*/ 20 w 10000"/>
              <a:gd name="connsiteY1" fmla="*/ 9941 h 10000"/>
              <a:gd name="connsiteX2" fmla="*/ 68 w 10000"/>
              <a:gd name="connsiteY2" fmla="*/ 9882 h 10000"/>
              <a:gd name="connsiteX3" fmla="*/ 177 w 10000"/>
              <a:gd name="connsiteY3" fmla="*/ 9623 h 10000"/>
              <a:gd name="connsiteX4" fmla="*/ 645 w 10000"/>
              <a:gd name="connsiteY4" fmla="*/ 9134 h 10000"/>
              <a:gd name="connsiteX5" fmla="*/ 934 w 10000"/>
              <a:gd name="connsiteY5" fmla="*/ 8703 h 10000"/>
              <a:gd name="connsiteX6" fmla="*/ 1267 w 10000"/>
              <a:gd name="connsiteY6" fmla="*/ 8274 h 10000"/>
              <a:gd name="connsiteX7" fmla="*/ 1487 w 10000"/>
              <a:gd name="connsiteY7" fmla="*/ 8038 h 10000"/>
              <a:gd name="connsiteX8" fmla="*/ 1689 w 10000"/>
              <a:gd name="connsiteY8" fmla="*/ 7896 h 10000"/>
              <a:gd name="connsiteX9" fmla="*/ 1865 w 10000"/>
              <a:gd name="connsiteY9" fmla="*/ 7696 h 10000"/>
              <a:gd name="connsiteX10" fmla="*/ 2066 w 10000"/>
              <a:gd name="connsiteY10" fmla="*/ 7608 h 10000"/>
              <a:gd name="connsiteX11" fmla="*/ 2245 w 10000"/>
              <a:gd name="connsiteY11" fmla="*/ 7348 h 10000"/>
              <a:gd name="connsiteX12" fmla="*/ 2378 w 10000"/>
              <a:gd name="connsiteY12" fmla="*/ 7118 h 10000"/>
              <a:gd name="connsiteX13" fmla="*/ 2667 w 10000"/>
              <a:gd name="connsiteY13" fmla="*/ 7001 h 10000"/>
              <a:gd name="connsiteX14" fmla="*/ 2911 w 10000"/>
              <a:gd name="connsiteY14" fmla="*/ 6742 h 10000"/>
              <a:gd name="connsiteX15" fmla="*/ 3223 w 10000"/>
              <a:gd name="connsiteY15" fmla="*/ 6482 h 10000"/>
              <a:gd name="connsiteX16" fmla="*/ 3488 w 10000"/>
              <a:gd name="connsiteY16" fmla="*/ 6282 h 10000"/>
              <a:gd name="connsiteX17" fmla="*/ 3777 w 10000"/>
              <a:gd name="connsiteY17" fmla="*/ 5935 h 10000"/>
              <a:gd name="connsiteX18" fmla="*/ 4021 w 10000"/>
              <a:gd name="connsiteY18" fmla="*/ 5704 h 10000"/>
              <a:gd name="connsiteX19" fmla="*/ 4378 w 10000"/>
              <a:gd name="connsiteY19" fmla="*/ 5304 h 10000"/>
              <a:gd name="connsiteX20" fmla="*/ 4667 w 10000"/>
              <a:gd name="connsiteY20" fmla="*/ 5074 h 10000"/>
              <a:gd name="connsiteX21" fmla="*/ 4976 w 10000"/>
              <a:gd name="connsiteY21" fmla="*/ 4815 h 10000"/>
              <a:gd name="connsiteX22" fmla="*/ 5377 w 10000"/>
              <a:gd name="connsiteY22" fmla="*/ 4525 h 10000"/>
              <a:gd name="connsiteX23" fmla="*/ 5734 w 10000"/>
              <a:gd name="connsiteY23" fmla="*/ 4149 h 10000"/>
              <a:gd name="connsiteX24" fmla="*/ 5999 w 10000"/>
              <a:gd name="connsiteY24" fmla="*/ 4060 h 10000"/>
              <a:gd name="connsiteX25" fmla="*/ 6355 w 10000"/>
              <a:gd name="connsiteY25" fmla="*/ 3860 h 10000"/>
              <a:gd name="connsiteX26" fmla="*/ 6644 w 10000"/>
              <a:gd name="connsiteY26" fmla="*/ 3571 h 10000"/>
              <a:gd name="connsiteX27" fmla="*/ 6977 w 10000"/>
              <a:gd name="connsiteY27" fmla="*/ 3312 h 10000"/>
              <a:gd name="connsiteX28" fmla="*/ 7377 w 10000"/>
              <a:gd name="connsiteY28" fmla="*/ 2940 h 10000"/>
              <a:gd name="connsiteX29" fmla="*/ 7842 w 10000"/>
              <a:gd name="connsiteY29" fmla="*/ 2534 h 10000"/>
              <a:gd name="connsiteX30" fmla="*/ 7999 w 10000"/>
              <a:gd name="connsiteY30" fmla="*/ 2304 h 10000"/>
              <a:gd name="connsiteX31" fmla="*/ 8311 w 10000"/>
              <a:gd name="connsiteY31" fmla="*/ 2163 h 10000"/>
              <a:gd name="connsiteX32" fmla="*/ 8489 w 10000"/>
              <a:gd name="connsiteY32" fmla="*/ 2133 h 10000"/>
              <a:gd name="connsiteX33" fmla="*/ 8665 w 10000"/>
              <a:gd name="connsiteY33" fmla="*/ 1986 h 10000"/>
              <a:gd name="connsiteX34" fmla="*/ 8821 w 10000"/>
              <a:gd name="connsiteY34" fmla="*/ 1786 h 10000"/>
              <a:gd name="connsiteX35" fmla="*/ 8978 w 10000"/>
              <a:gd name="connsiteY35" fmla="*/ 1614 h 10000"/>
              <a:gd name="connsiteX36" fmla="*/ 9222 w 10000"/>
              <a:gd name="connsiteY36" fmla="*/ 1355 h 10000"/>
              <a:gd name="connsiteX37" fmla="*/ 9466 w 10000"/>
              <a:gd name="connsiteY37" fmla="*/ 1267 h 10000"/>
              <a:gd name="connsiteX38" fmla="*/ 9623 w 10000"/>
              <a:gd name="connsiteY38" fmla="*/ 1097 h 10000"/>
              <a:gd name="connsiteX39" fmla="*/ 9843 w 10000"/>
              <a:gd name="connsiteY39" fmla="*/ 889 h 10000"/>
              <a:gd name="connsiteX40" fmla="*/ 10000 w 10000"/>
              <a:gd name="connsiteY40" fmla="*/ 837 h 10000"/>
              <a:gd name="connsiteX41" fmla="*/ 9823 w 10000"/>
              <a:gd name="connsiteY41" fmla="*/ 0 h 10000"/>
              <a:gd name="connsiteX42" fmla="*/ 9643 w 10000"/>
              <a:gd name="connsiteY42" fmla="*/ 29 h 10000"/>
              <a:gd name="connsiteX43" fmla="*/ 9422 w 10000"/>
              <a:gd name="connsiteY43" fmla="*/ 259 h 10000"/>
              <a:gd name="connsiteX44" fmla="*/ 9310 w 10000"/>
              <a:gd name="connsiteY44" fmla="*/ 401 h 10000"/>
              <a:gd name="connsiteX45" fmla="*/ 9066 w 10000"/>
              <a:gd name="connsiteY45" fmla="*/ 660 h 10000"/>
              <a:gd name="connsiteX46" fmla="*/ 8777 w 10000"/>
              <a:gd name="connsiteY46" fmla="*/ 889 h 10000"/>
              <a:gd name="connsiteX47" fmla="*/ 8533 w 10000"/>
              <a:gd name="connsiteY47" fmla="*/ 979 h 10000"/>
              <a:gd name="connsiteX48" fmla="*/ 8331 w 10000"/>
              <a:gd name="connsiteY48" fmla="*/ 1126 h 10000"/>
              <a:gd name="connsiteX49" fmla="*/ 8111 w 10000"/>
              <a:gd name="connsiteY49" fmla="*/ 1385 h 10000"/>
              <a:gd name="connsiteX50" fmla="*/ 7887 w 10000"/>
              <a:gd name="connsiteY50" fmla="*/ 1668 h 10000"/>
              <a:gd name="connsiteX51" fmla="*/ 7690 w 10000"/>
              <a:gd name="connsiteY51" fmla="*/ 1957 h 10000"/>
              <a:gd name="connsiteX52" fmla="*/ 7421 w 10000"/>
              <a:gd name="connsiteY52" fmla="*/ 2186 h 10000"/>
              <a:gd name="connsiteX53" fmla="*/ 7221 w 10000"/>
              <a:gd name="connsiteY53" fmla="*/ 2333 h 10000"/>
              <a:gd name="connsiteX54" fmla="*/ 6223 w 10000"/>
              <a:gd name="connsiteY54" fmla="*/ 3141 h 10000"/>
              <a:gd name="connsiteX55" fmla="*/ 5978 w 10000"/>
              <a:gd name="connsiteY55" fmla="*/ 3430 h 10000"/>
              <a:gd name="connsiteX56" fmla="*/ 5822 w 10000"/>
              <a:gd name="connsiteY56" fmla="*/ 3600 h 10000"/>
              <a:gd name="connsiteX57" fmla="*/ 5645 w 10000"/>
              <a:gd name="connsiteY57" fmla="*/ 3630 h 10000"/>
              <a:gd name="connsiteX58" fmla="*/ 5445 w 10000"/>
              <a:gd name="connsiteY58" fmla="*/ 3860 h 10000"/>
              <a:gd name="connsiteX59" fmla="*/ 5068 w 10000"/>
              <a:gd name="connsiteY59" fmla="*/ 4266 h 10000"/>
              <a:gd name="connsiteX60" fmla="*/ 4887 w 10000"/>
              <a:gd name="connsiteY60" fmla="*/ 4319 h 10000"/>
              <a:gd name="connsiteX61" fmla="*/ 4534 w 10000"/>
              <a:gd name="connsiteY61" fmla="*/ 4697 h 10000"/>
              <a:gd name="connsiteX62" fmla="*/ 4334 w 10000"/>
              <a:gd name="connsiteY62" fmla="*/ 4815 h 10000"/>
              <a:gd name="connsiteX63" fmla="*/ 4222 w 10000"/>
              <a:gd name="connsiteY63" fmla="*/ 4985 h 10000"/>
              <a:gd name="connsiteX64" fmla="*/ 4021 w 10000"/>
              <a:gd name="connsiteY64" fmla="*/ 5126 h 10000"/>
              <a:gd name="connsiteX65" fmla="*/ 3845 w 10000"/>
              <a:gd name="connsiteY65" fmla="*/ 5245 h 10000"/>
              <a:gd name="connsiteX66" fmla="*/ 3468 w 10000"/>
              <a:gd name="connsiteY66" fmla="*/ 5645 h 10000"/>
              <a:gd name="connsiteX67" fmla="*/ 3023 w 10000"/>
              <a:gd name="connsiteY67" fmla="*/ 6023 h 10000"/>
              <a:gd name="connsiteX68" fmla="*/ 2843 w 10000"/>
              <a:gd name="connsiteY68" fmla="*/ 6141 h 10000"/>
              <a:gd name="connsiteX69" fmla="*/ 2510 w 10000"/>
              <a:gd name="connsiteY69" fmla="*/ 6452 h 10000"/>
              <a:gd name="connsiteX70" fmla="*/ 2398 w 10000"/>
              <a:gd name="connsiteY70" fmla="*/ 6600 h 10000"/>
              <a:gd name="connsiteX71" fmla="*/ 2066 w 10000"/>
              <a:gd name="connsiteY71" fmla="*/ 7060 h 10000"/>
              <a:gd name="connsiteX72" fmla="*/ 1913 w 10000"/>
              <a:gd name="connsiteY72" fmla="*/ 7148 h 10000"/>
              <a:gd name="connsiteX73" fmla="*/ 1576 w 10000"/>
              <a:gd name="connsiteY73" fmla="*/ 7520 h 10000"/>
              <a:gd name="connsiteX74" fmla="*/ 1423 w 10000"/>
              <a:gd name="connsiteY74" fmla="*/ 7667 h 10000"/>
              <a:gd name="connsiteX75" fmla="*/ 1222 w 10000"/>
              <a:gd name="connsiteY75" fmla="*/ 7926 h 10000"/>
              <a:gd name="connsiteX76" fmla="*/ 778 w 10000"/>
              <a:gd name="connsiteY76" fmla="*/ 8503 h 10000"/>
              <a:gd name="connsiteX77" fmla="*/ 553 w 10000"/>
              <a:gd name="connsiteY77" fmla="*/ 8846 h 10000"/>
              <a:gd name="connsiteX78" fmla="*/ 333 w 10000"/>
              <a:gd name="connsiteY78" fmla="*/ 9104 h 10000"/>
              <a:gd name="connsiteX79" fmla="*/ 200 w 10000"/>
              <a:gd name="connsiteY79" fmla="*/ 9252 h 10000"/>
              <a:gd name="connsiteX80" fmla="*/ 88 w 10000"/>
              <a:gd name="connsiteY80" fmla="*/ 9481 h 10000"/>
              <a:gd name="connsiteX81" fmla="*/ 0 w 10000"/>
              <a:gd name="connsiteY81" fmla="*/ 9800 h 10000"/>
              <a:gd name="connsiteX82" fmla="*/ 20 w 10000"/>
              <a:gd name="connsiteY82" fmla="*/ 10000 h 10000"/>
              <a:gd name="connsiteX0" fmla="*/ 20 w 10000"/>
              <a:gd name="connsiteY0" fmla="*/ 10000 h 10000"/>
              <a:gd name="connsiteX1" fmla="*/ 20 w 10000"/>
              <a:gd name="connsiteY1" fmla="*/ 9941 h 10000"/>
              <a:gd name="connsiteX2" fmla="*/ 68 w 10000"/>
              <a:gd name="connsiteY2" fmla="*/ 9882 h 10000"/>
              <a:gd name="connsiteX3" fmla="*/ 177 w 10000"/>
              <a:gd name="connsiteY3" fmla="*/ 9623 h 10000"/>
              <a:gd name="connsiteX4" fmla="*/ 645 w 10000"/>
              <a:gd name="connsiteY4" fmla="*/ 9134 h 10000"/>
              <a:gd name="connsiteX5" fmla="*/ 934 w 10000"/>
              <a:gd name="connsiteY5" fmla="*/ 8703 h 10000"/>
              <a:gd name="connsiteX6" fmla="*/ 1267 w 10000"/>
              <a:gd name="connsiteY6" fmla="*/ 8274 h 10000"/>
              <a:gd name="connsiteX7" fmla="*/ 1487 w 10000"/>
              <a:gd name="connsiteY7" fmla="*/ 8038 h 10000"/>
              <a:gd name="connsiteX8" fmla="*/ 1689 w 10000"/>
              <a:gd name="connsiteY8" fmla="*/ 7896 h 10000"/>
              <a:gd name="connsiteX9" fmla="*/ 1865 w 10000"/>
              <a:gd name="connsiteY9" fmla="*/ 7696 h 10000"/>
              <a:gd name="connsiteX10" fmla="*/ 2066 w 10000"/>
              <a:gd name="connsiteY10" fmla="*/ 7608 h 10000"/>
              <a:gd name="connsiteX11" fmla="*/ 2245 w 10000"/>
              <a:gd name="connsiteY11" fmla="*/ 7348 h 10000"/>
              <a:gd name="connsiteX12" fmla="*/ 2378 w 10000"/>
              <a:gd name="connsiteY12" fmla="*/ 7118 h 10000"/>
              <a:gd name="connsiteX13" fmla="*/ 2667 w 10000"/>
              <a:gd name="connsiteY13" fmla="*/ 7001 h 10000"/>
              <a:gd name="connsiteX14" fmla="*/ 2911 w 10000"/>
              <a:gd name="connsiteY14" fmla="*/ 6742 h 10000"/>
              <a:gd name="connsiteX15" fmla="*/ 3223 w 10000"/>
              <a:gd name="connsiteY15" fmla="*/ 6482 h 10000"/>
              <a:gd name="connsiteX16" fmla="*/ 3488 w 10000"/>
              <a:gd name="connsiteY16" fmla="*/ 6282 h 10000"/>
              <a:gd name="connsiteX17" fmla="*/ 3777 w 10000"/>
              <a:gd name="connsiteY17" fmla="*/ 5935 h 10000"/>
              <a:gd name="connsiteX18" fmla="*/ 4021 w 10000"/>
              <a:gd name="connsiteY18" fmla="*/ 5704 h 10000"/>
              <a:gd name="connsiteX19" fmla="*/ 4378 w 10000"/>
              <a:gd name="connsiteY19" fmla="*/ 5304 h 10000"/>
              <a:gd name="connsiteX20" fmla="*/ 4667 w 10000"/>
              <a:gd name="connsiteY20" fmla="*/ 5074 h 10000"/>
              <a:gd name="connsiteX21" fmla="*/ 4976 w 10000"/>
              <a:gd name="connsiteY21" fmla="*/ 4815 h 10000"/>
              <a:gd name="connsiteX22" fmla="*/ 5377 w 10000"/>
              <a:gd name="connsiteY22" fmla="*/ 4525 h 10000"/>
              <a:gd name="connsiteX23" fmla="*/ 5734 w 10000"/>
              <a:gd name="connsiteY23" fmla="*/ 4149 h 10000"/>
              <a:gd name="connsiteX24" fmla="*/ 5999 w 10000"/>
              <a:gd name="connsiteY24" fmla="*/ 4060 h 10000"/>
              <a:gd name="connsiteX25" fmla="*/ 6355 w 10000"/>
              <a:gd name="connsiteY25" fmla="*/ 3860 h 10000"/>
              <a:gd name="connsiteX26" fmla="*/ 6644 w 10000"/>
              <a:gd name="connsiteY26" fmla="*/ 3571 h 10000"/>
              <a:gd name="connsiteX27" fmla="*/ 6977 w 10000"/>
              <a:gd name="connsiteY27" fmla="*/ 3312 h 10000"/>
              <a:gd name="connsiteX28" fmla="*/ 7377 w 10000"/>
              <a:gd name="connsiteY28" fmla="*/ 2940 h 10000"/>
              <a:gd name="connsiteX29" fmla="*/ 7842 w 10000"/>
              <a:gd name="connsiteY29" fmla="*/ 2534 h 10000"/>
              <a:gd name="connsiteX30" fmla="*/ 7999 w 10000"/>
              <a:gd name="connsiteY30" fmla="*/ 2304 h 10000"/>
              <a:gd name="connsiteX31" fmla="*/ 8311 w 10000"/>
              <a:gd name="connsiteY31" fmla="*/ 2163 h 10000"/>
              <a:gd name="connsiteX32" fmla="*/ 8489 w 10000"/>
              <a:gd name="connsiteY32" fmla="*/ 2133 h 10000"/>
              <a:gd name="connsiteX33" fmla="*/ 8665 w 10000"/>
              <a:gd name="connsiteY33" fmla="*/ 1986 h 10000"/>
              <a:gd name="connsiteX34" fmla="*/ 8821 w 10000"/>
              <a:gd name="connsiteY34" fmla="*/ 1786 h 10000"/>
              <a:gd name="connsiteX35" fmla="*/ 8978 w 10000"/>
              <a:gd name="connsiteY35" fmla="*/ 1614 h 10000"/>
              <a:gd name="connsiteX36" fmla="*/ 9222 w 10000"/>
              <a:gd name="connsiteY36" fmla="*/ 1355 h 10000"/>
              <a:gd name="connsiteX37" fmla="*/ 9466 w 10000"/>
              <a:gd name="connsiteY37" fmla="*/ 1267 h 10000"/>
              <a:gd name="connsiteX38" fmla="*/ 9623 w 10000"/>
              <a:gd name="connsiteY38" fmla="*/ 1097 h 10000"/>
              <a:gd name="connsiteX39" fmla="*/ 9843 w 10000"/>
              <a:gd name="connsiteY39" fmla="*/ 889 h 10000"/>
              <a:gd name="connsiteX40" fmla="*/ 10000 w 10000"/>
              <a:gd name="connsiteY40" fmla="*/ 837 h 10000"/>
              <a:gd name="connsiteX41" fmla="*/ 9823 w 10000"/>
              <a:gd name="connsiteY41" fmla="*/ 0 h 10000"/>
              <a:gd name="connsiteX42" fmla="*/ 9643 w 10000"/>
              <a:gd name="connsiteY42" fmla="*/ 29 h 10000"/>
              <a:gd name="connsiteX43" fmla="*/ 9422 w 10000"/>
              <a:gd name="connsiteY43" fmla="*/ 259 h 10000"/>
              <a:gd name="connsiteX44" fmla="*/ 9310 w 10000"/>
              <a:gd name="connsiteY44" fmla="*/ 401 h 10000"/>
              <a:gd name="connsiteX45" fmla="*/ 9066 w 10000"/>
              <a:gd name="connsiteY45" fmla="*/ 660 h 10000"/>
              <a:gd name="connsiteX46" fmla="*/ 8777 w 10000"/>
              <a:gd name="connsiteY46" fmla="*/ 889 h 10000"/>
              <a:gd name="connsiteX47" fmla="*/ 8533 w 10000"/>
              <a:gd name="connsiteY47" fmla="*/ 979 h 10000"/>
              <a:gd name="connsiteX48" fmla="*/ 8331 w 10000"/>
              <a:gd name="connsiteY48" fmla="*/ 1126 h 10000"/>
              <a:gd name="connsiteX49" fmla="*/ 8111 w 10000"/>
              <a:gd name="connsiteY49" fmla="*/ 1385 h 10000"/>
              <a:gd name="connsiteX50" fmla="*/ 7887 w 10000"/>
              <a:gd name="connsiteY50" fmla="*/ 1668 h 10000"/>
              <a:gd name="connsiteX51" fmla="*/ 7690 w 10000"/>
              <a:gd name="connsiteY51" fmla="*/ 1957 h 10000"/>
              <a:gd name="connsiteX52" fmla="*/ 7421 w 10000"/>
              <a:gd name="connsiteY52" fmla="*/ 2186 h 10000"/>
              <a:gd name="connsiteX53" fmla="*/ 7221 w 10000"/>
              <a:gd name="connsiteY53" fmla="*/ 2333 h 10000"/>
              <a:gd name="connsiteX54" fmla="*/ 6223 w 10000"/>
              <a:gd name="connsiteY54" fmla="*/ 3141 h 10000"/>
              <a:gd name="connsiteX55" fmla="*/ 5978 w 10000"/>
              <a:gd name="connsiteY55" fmla="*/ 3430 h 10000"/>
              <a:gd name="connsiteX56" fmla="*/ 5822 w 10000"/>
              <a:gd name="connsiteY56" fmla="*/ 3600 h 10000"/>
              <a:gd name="connsiteX57" fmla="*/ 5645 w 10000"/>
              <a:gd name="connsiteY57" fmla="*/ 3630 h 10000"/>
              <a:gd name="connsiteX58" fmla="*/ 5445 w 10000"/>
              <a:gd name="connsiteY58" fmla="*/ 3860 h 10000"/>
              <a:gd name="connsiteX59" fmla="*/ 5068 w 10000"/>
              <a:gd name="connsiteY59" fmla="*/ 4266 h 10000"/>
              <a:gd name="connsiteX60" fmla="*/ 4887 w 10000"/>
              <a:gd name="connsiteY60" fmla="*/ 4319 h 10000"/>
              <a:gd name="connsiteX61" fmla="*/ 4534 w 10000"/>
              <a:gd name="connsiteY61" fmla="*/ 4697 h 10000"/>
              <a:gd name="connsiteX62" fmla="*/ 4334 w 10000"/>
              <a:gd name="connsiteY62" fmla="*/ 4815 h 10000"/>
              <a:gd name="connsiteX63" fmla="*/ 4222 w 10000"/>
              <a:gd name="connsiteY63" fmla="*/ 4985 h 10000"/>
              <a:gd name="connsiteX64" fmla="*/ 4021 w 10000"/>
              <a:gd name="connsiteY64" fmla="*/ 5126 h 10000"/>
              <a:gd name="connsiteX65" fmla="*/ 3845 w 10000"/>
              <a:gd name="connsiteY65" fmla="*/ 5245 h 10000"/>
              <a:gd name="connsiteX66" fmla="*/ 3468 w 10000"/>
              <a:gd name="connsiteY66" fmla="*/ 5645 h 10000"/>
              <a:gd name="connsiteX67" fmla="*/ 3023 w 10000"/>
              <a:gd name="connsiteY67" fmla="*/ 6023 h 10000"/>
              <a:gd name="connsiteX68" fmla="*/ 2843 w 10000"/>
              <a:gd name="connsiteY68" fmla="*/ 6141 h 10000"/>
              <a:gd name="connsiteX69" fmla="*/ 2510 w 10000"/>
              <a:gd name="connsiteY69" fmla="*/ 6452 h 10000"/>
              <a:gd name="connsiteX70" fmla="*/ 2398 w 10000"/>
              <a:gd name="connsiteY70" fmla="*/ 6600 h 10000"/>
              <a:gd name="connsiteX71" fmla="*/ 2066 w 10000"/>
              <a:gd name="connsiteY71" fmla="*/ 7060 h 10000"/>
              <a:gd name="connsiteX72" fmla="*/ 1913 w 10000"/>
              <a:gd name="connsiteY72" fmla="*/ 7148 h 10000"/>
              <a:gd name="connsiteX73" fmla="*/ 1576 w 10000"/>
              <a:gd name="connsiteY73" fmla="*/ 7520 h 10000"/>
              <a:gd name="connsiteX74" fmla="*/ 1423 w 10000"/>
              <a:gd name="connsiteY74" fmla="*/ 7667 h 10000"/>
              <a:gd name="connsiteX75" fmla="*/ 1222 w 10000"/>
              <a:gd name="connsiteY75" fmla="*/ 7926 h 10000"/>
              <a:gd name="connsiteX76" fmla="*/ 778 w 10000"/>
              <a:gd name="connsiteY76" fmla="*/ 8503 h 10000"/>
              <a:gd name="connsiteX77" fmla="*/ 553 w 10000"/>
              <a:gd name="connsiteY77" fmla="*/ 8846 h 10000"/>
              <a:gd name="connsiteX78" fmla="*/ 333 w 10000"/>
              <a:gd name="connsiteY78" fmla="*/ 9104 h 10000"/>
              <a:gd name="connsiteX79" fmla="*/ 200 w 10000"/>
              <a:gd name="connsiteY79" fmla="*/ 9252 h 10000"/>
              <a:gd name="connsiteX80" fmla="*/ 0 w 10000"/>
              <a:gd name="connsiteY80" fmla="*/ 9800 h 10000"/>
              <a:gd name="connsiteX81" fmla="*/ 20 w 10000"/>
              <a:gd name="connsiteY81" fmla="*/ 10000 h 10000"/>
              <a:gd name="connsiteX0" fmla="*/ 20 w 10000"/>
              <a:gd name="connsiteY0" fmla="*/ 10000 h 10000"/>
              <a:gd name="connsiteX1" fmla="*/ 20 w 10000"/>
              <a:gd name="connsiteY1" fmla="*/ 9941 h 10000"/>
              <a:gd name="connsiteX2" fmla="*/ 68 w 10000"/>
              <a:gd name="connsiteY2" fmla="*/ 9882 h 10000"/>
              <a:gd name="connsiteX3" fmla="*/ 177 w 10000"/>
              <a:gd name="connsiteY3" fmla="*/ 9623 h 10000"/>
              <a:gd name="connsiteX4" fmla="*/ 645 w 10000"/>
              <a:gd name="connsiteY4" fmla="*/ 9134 h 10000"/>
              <a:gd name="connsiteX5" fmla="*/ 934 w 10000"/>
              <a:gd name="connsiteY5" fmla="*/ 8703 h 10000"/>
              <a:gd name="connsiteX6" fmla="*/ 1267 w 10000"/>
              <a:gd name="connsiteY6" fmla="*/ 8274 h 10000"/>
              <a:gd name="connsiteX7" fmla="*/ 1487 w 10000"/>
              <a:gd name="connsiteY7" fmla="*/ 8038 h 10000"/>
              <a:gd name="connsiteX8" fmla="*/ 1689 w 10000"/>
              <a:gd name="connsiteY8" fmla="*/ 7896 h 10000"/>
              <a:gd name="connsiteX9" fmla="*/ 1865 w 10000"/>
              <a:gd name="connsiteY9" fmla="*/ 7696 h 10000"/>
              <a:gd name="connsiteX10" fmla="*/ 2066 w 10000"/>
              <a:gd name="connsiteY10" fmla="*/ 7608 h 10000"/>
              <a:gd name="connsiteX11" fmla="*/ 2245 w 10000"/>
              <a:gd name="connsiteY11" fmla="*/ 7348 h 10000"/>
              <a:gd name="connsiteX12" fmla="*/ 2378 w 10000"/>
              <a:gd name="connsiteY12" fmla="*/ 7118 h 10000"/>
              <a:gd name="connsiteX13" fmla="*/ 2667 w 10000"/>
              <a:gd name="connsiteY13" fmla="*/ 7001 h 10000"/>
              <a:gd name="connsiteX14" fmla="*/ 2911 w 10000"/>
              <a:gd name="connsiteY14" fmla="*/ 6742 h 10000"/>
              <a:gd name="connsiteX15" fmla="*/ 3223 w 10000"/>
              <a:gd name="connsiteY15" fmla="*/ 6482 h 10000"/>
              <a:gd name="connsiteX16" fmla="*/ 3488 w 10000"/>
              <a:gd name="connsiteY16" fmla="*/ 6282 h 10000"/>
              <a:gd name="connsiteX17" fmla="*/ 3777 w 10000"/>
              <a:gd name="connsiteY17" fmla="*/ 5935 h 10000"/>
              <a:gd name="connsiteX18" fmla="*/ 4021 w 10000"/>
              <a:gd name="connsiteY18" fmla="*/ 5704 h 10000"/>
              <a:gd name="connsiteX19" fmla="*/ 4378 w 10000"/>
              <a:gd name="connsiteY19" fmla="*/ 5304 h 10000"/>
              <a:gd name="connsiteX20" fmla="*/ 4667 w 10000"/>
              <a:gd name="connsiteY20" fmla="*/ 5074 h 10000"/>
              <a:gd name="connsiteX21" fmla="*/ 4976 w 10000"/>
              <a:gd name="connsiteY21" fmla="*/ 4815 h 10000"/>
              <a:gd name="connsiteX22" fmla="*/ 5377 w 10000"/>
              <a:gd name="connsiteY22" fmla="*/ 4525 h 10000"/>
              <a:gd name="connsiteX23" fmla="*/ 5734 w 10000"/>
              <a:gd name="connsiteY23" fmla="*/ 4149 h 10000"/>
              <a:gd name="connsiteX24" fmla="*/ 5999 w 10000"/>
              <a:gd name="connsiteY24" fmla="*/ 4060 h 10000"/>
              <a:gd name="connsiteX25" fmla="*/ 6355 w 10000"/>
              <a:gd name="connsiteY25" fmla="*/ 3860 h 10000"/>
              <a:gd name="connsiteX26" fmla="*/ 6644 w 10000"/>
              <a:gd name="connsiteY26" fmla="*/ 3571 h 10000"/>
              <a:gd name="connsiteX27" fmla="*/ 6977 w 10000"/>
              <a:gd name="connsiteY27" fmla="*/ 3312 h 10000"/>
              <a:gd name="connsiteX28" fmla="*/ 7377 w 10000"/>
              <a:gd name="connsiteY28" fmla="*/ 2940 h 10000"/>
              <a:gd name="connsiteX29" fmla="*/ 7842 w 10000"/>
              <a:gd name="connsiteY29" fmla="*/ 2534 h 10000"/>
              <a:gd name="connsiteX30" fmla="*/ 7999 w 10000"/>
              <a:gd name="connsiteY30" fmla="*/ 2304 h 10000"/>
              <a:gd name="connsiteX31" fmla="*/ 8311 w 10000"/>
              <a:gd name="connsiteY31" fmla="*/ 2163 h 10000"/>
              <a:gd name="connsiteX32" fmla="*/ 8489 w 10000"/>
              <a:gd name="connsiteY32" fmla="*/ 2133 h 10000"/>
              <a:gd name="connsiteX33" fmla="*/ 8665 w 10000"/>
              <a:gd name="connsiteY33" fmla="*/ 1986 h 10000"/>
              <a:gd name="connsiteX34" fmla="*/ 8821 w 10000"/>
              <a:gd name="connsiteY34" fmla="*/ 1786 h 10000"/>
              <a:gd name="connsiteX35" fmla="*/ 8978 w 10000"/>
              <a:gd name="connsiteY35" fmla="*/ 1614 h 10000"/>
              <a:gd name="connsiteX36" fmla="*/ 9222 w 10000"/>
              <a:gd name="connsiteY36" fmla="*/ 1355 h 10000"/>
              <a:gd name="connsiteX37" fmla="*/ 9466 w 10000"/>
              <a:gd name="connsiteY37" fmla="*/ 1267 h 10000"/>
              <a:gd name="connsiteX38" fmla="*/ 9623 w 10000"/>
              <a:gd name="connsiteY38" fmla="*/ 1097 h 10000"/>
              <a:gd name="connsiteX39" fmla="*/ 9843 w 10000"/>
              <a:gd name="connsiteY39" fmla="*/ 889 h 10000"/>
              <a:gd name="connsiteX40" fmla="*/ 10000 w 10000"/>
              <a:gd name="connsiteY40" fmla="*/ 837 h 10000"/>
              <a:gd name="connsiteX41" fmla="*/ 9823 w 10000"/>
              <a:gd name="connsiteY41" fmla="*/ 0 h 10000"/>
              <a:gd name="connsiteX42" fmla="*/ 9643 w 10000"/>
              <a:gd name="connsiteY42" fmla="*/ 29 h 10000"/>
              <a:gd name="connsiteX43" fmla="*/ 9422 w 10000"/>
              <a:gd name="connsiteY43" fmla="*/ 259 h 10000"/>
              <a:gd name="connsiteX44" fmla="*/ 9310 w 10000"/>
              <a:gd name="connsiteY44" fmla="*/ 401 h 10000"/>
              <a:gd name="connsiteX45" fmla="*/ 9066 w 10000"/>
              <a:gd name="connsiteY45" fmla="*/ 660 h 10000"/>
              <a:gd name="connsiteX46" fmla="*/ 8777 w 10000"/>
              <a:gd name="connsiteY46" fmla="*/ 889 h 10000"/>
              <a:gd name="connsiteX47" fmla="*/ 8533 w 10000"/>
              <a:gd name="connsiteY47" fmla="*/ 979 h 10000"/>
              <a:gd name="connsiteX48" fmla="*/ 8331 w 10000"/>
              <a:gd name="connsiteY48" fmla="*/ 1126 h 10000"/>
              <a:gd name="connsiteX49" fmla="*/ 8111 w 10000"/>
              <a:gd name="connsiteY49" fmla="*/ 1385 h 10000"/>
              <a:gd name="connsiteX50" fmla="*/ 7887 w 10000"/>
              <a:gd name="connsiteY50" fmla="*/ 1668 h 10000"/>
              <a:gd name="connsiteX51" fmla="*/ 7690 w 10000"/>
              <a:gd name="connsiteY51" fmla="*/ 1957 h 10000"/>
              <a:gd name="connsiteX52" fmla="*/ 7421 w 10000"/>
              <a:gd name="connsiteY52" fmla="*/ 2186 h 10000"/>
              <a:gd name="connsiteX53" fmla="*/ 7221 w 10000"/>
              <a:gd name="connsiteY53" fmla="*/ 2333 h 10000"/>
              <a:gd name="connsiteX54" fmla="*/ 6223 w 10000"/>
              <a:gd name="connsiteY54" fmla="*/ 3141 h 10000"/>
              <a:gd name="connsiteX55" fmla="*/ 5978 w 10000"/>
              <a:gd name="connsiteY55" fmla="*/ 3430 h 10000"/>
              <a:gd name="connsiteX56" fmla="*/ 5822 w 10000"/>
              <a:gd name="connsiteY56" fmla="*/ 3600 h 10000"/>
              <a:gd name="connsiteX57" fmla="*/ 5645 w 10000"/>
              <a:gd name="connsiteY57" fmla="*/ 3630 h 10000"/>
              <a:gd name="connsiteX58" fmla="*/ 5445 w 10000"/>
              <a:gd name="connsiteY58" fmla="*/ 3860 h 10000"/>
              <a:gd name="connsiteX59" fmla="*/ 5068 w 10000"/>
              <a:gd name="connsiteY59" fmla="*/ 4266 h 10000"/>
              <a:gd name="connsiteX60" fmla="*/ 4887 w 10000"/>
              <a:gd name="connsiteY60" fmla="*/ 4319 h 10000"/>
              <a:gd name="connsiteX61" fmla="*/ 4534 w 10000"/>
              <a:gd name="connsiteY61" fmla="*/ 4697 h 10000"/>
              <a:gd name="connsiteX62" fmla="*/ 4334 w 10000"/>
              <a:gd name="connsiteY62" fmla="*/ 4815 h 10000"/>
              <a:gd name="connsiteX63" fmla="*/ 4222 w 10000"/>
              <a:gd name="connsiteY63" fmla="*/ 4985 h 10000"/>
              <a:gd name="connsiteX64" fmla="*/ 4021 w 10000"/>
              <a:gd name="connsiteY64" fmla="*/ 5126 h 10000"/>
              <a:gd name="connsiteX65" fmla="*/ 3845 w 10000"/>
              <a:gd name="connsiteY65" fmla="*/ 5245 h 10000"/>
              <a:gd name="connsiteX66" fmla="*/ 3468 w 10000"/>
              <a:gd name="connsiteY66" fmla="*/ 5645 h 10000"/>
              <a:gd name="connsiteX67" fmla="*/ 3023 w 10000"/>
              <a:gd name="connsiteY67" fmla="*/ 6023 h 10000"/>
              <a:gd name="connsiteX68" fmla="*/ 2843 w 10000"/>
              <a:gd name="connsiteY68" fmla="*/ 6141 h 10000"/>
              <a:gd name="connsiteX69" fmla="*/ 2510 w 10000"/>
              <a:gd name="connsiteY69" fmla="*/ 6452 h 10000"/>
              <a:gd name="connsiteX70" fmla="*/ 2398 w 10000"/>
              <a:gd name="connsiteY70" fmla="*/ 6600 h 10000"/>
              <a:gd name="connsiteX71" fmla="*/ 2066 w 10000"/>
              <a:gd name="connsiteY71" fmla="*/ 7060 h 10000"/>
              <a:gd name="connsiteX72" fmla="*/ 1913 w 10000"/>
              <a:gd name="connsiteY72" fmla="*/ 7148 h 10000"/>
              <a:gd name="connsiteX73" fmla="*/ 1576 w 10000"/>
              <a:gd name="connsiteY73" fmla="*/ 7520 h 10000"/>
              <a:gd name="connsiteX74" fmla="*/ 1423 w 10000"/>
              <a:gd name="connsiteY74" fmla="*/ 7667 h 10000"/>
              <a:gd name="connsiteX75" fmla="*/ 1222 w 10000"/>
              <a:gd name="connsiteY75" fmla="*/ 7926 h 10000"/>
              <a:gd name="connsiteX76" fmla="*/ 778 w 10000"/>
              <a:gd name="connsiteY76" fmla="*/ 8503 h 10000"/>
              <a:gd name="connsiteX77" fmla="*/ 553 w 10000"/>
              <a:gd name="connsiteY77" fmla="*/ 8846 h 10000"/>
              <a:gd name="connsiteX78" fmla="*/ 333 w 10000"/>
              <a:gd name="connsiteY78" fmla="*/ 9104 h 10000"/>
              <a:gd name="connsiteX79" fmla="*/ 0 w 10000"/>
              <a:gd name="connsiteY79" fmla="*/ 9800 h 10000"/>
              <a:gd name="connsiteX80" fmla="*/ 20 w 10000"/>
              <a:gd name="connsiteY80" fmla="*/ 10000 h 10000"/>
              <a:gd name="connsiteX0" fmla="*/ 20 w 10000"/>
              <a:gd name="connsiteY0" fmla="*/ 10000 h 10000"/>
              <a:gd name="connsiteX1" fmla="*/ 20 w 10000"/>
              <a:gd name="connsiteY1" fmla="*/ 9941 h 10000"/>
              <a:gd name="connsiteX2" fmla="*/ 68 w 10000"/>
              <a:gd name="connsiteY2" fmla="*/ 9882 h 10000"/>
              <a:gd name="connsiteX3" fmla="*/ 177 w 10000"/>
              <a:gd name="connsiteY3" fmla="*/ 9623 h 10000"/>
              <a:gd name="connsiteX4" fmla="*/ 645 w 10000"/>
              <a:gd name="connsiteY4" fmla="*/ 9134 h 10000"/>
              <a:gd name="connsiteX5" fmla="*/ 934 w 10000"/>
              <a:gd name="connsiteY5" fmla="*/ 8703 h 10000"/>
              <a:gd name="connsiteX6" fmla="*/ 1267 w 10000"/>
              <a:gd name="connsiteY6" fmla="*/ 8274 h 10000"/>
              <a:gd name="connsiteX7" fmla="*/ 1487 w 10000"/>
              <a:gd name="connsiteY7" fmla="*/ 8038 h 10000"/>
              <a:gd name="connsiteX8" fmla="*/ 1689 w 10000"/>
              <a:gd name="connsiteY8" fmla="*/ 7896 h 10000"/>
              <a:gd name="connsiteX9" fmla="*/ 1865 w 10000"/>
              <a:gd name="connsiteY9" fmla="*/ 7696 h 10000"/>
              <a:gd name="connsiteX10" fmla="*/ 2066 w 10000"/>
              <a:gd name="connsiteY10" fmla="*/ 7608 h 10000"/>
              <a:gd name="connsiteX11" fmla="*/ 2245 w 10000"/>
              <a:gd name="connsiteY11" fmla="*/ 7348 h 10000"/>
              <a:gd name="connsiteX12" fmla="*/ 2378 w 10000"/>
              <a:gd name="connsiteY12" fmla="*/ 7118 h 10000"/>
              <a:gd name="connsiteX13" fmla="*/ 2667 w 10000"/>
              <a:gd name="connsiteY13" fmla="*/ 7001 h 10000"/>
              <a:gd name="connsiteX14" fmla="*/ 2911 w 10000"/>
              <a:gd name="connsiteY14" fmla="*/ 6742 h 10000"/>
              <a:gd name="connsiteX15" fmla="*/ 3223 w 10000"/>
              <a:gd name="connsiteY15" fmla="*/ 6482 h 10000"/>
              <a:gd name="connsiteX16" fmla="*/ 3488 w 10000"/>
              <a:gd name="connsiteY16" fmla="*/ 6282 h 10000"/>
              <a:gd name="connsiteX17" fmla="*/ 3777 w 10000"/>
              <a:gd name="connsiteY17" fmla="*/ 5935 h 10000"/>
              <a:gd name="connsiteX18" fmla="*/ 4021 w 10000"/>
              <a:gd name="connsiteY18" fmla="*/ 5704 h 10000"/>
              <a:gd name="connsiteX19" fmla="*/ 4378 w 10000"/>
              <a:gd name="connsiteY19" fmla="*/ 5304 h 10000"/>
              <a:gd name="connsiteX20" fmla="*/ 4667 w 10000"/>
              <a:gd name="connsiteY20" fmla="*/ 5074 h 10000"/>
              <a:gd name="connsiteX21" fmla="*/ 4976 w 10000"/>
              <a:gd name="connsiteY21" fmla="*/ 4815 h 10000"/>
              <a:gd name="connsiteX22" fmla="*/ 5377 w 10000"/>
              <a:gd name="connsiteY22" fmla="*/ 4525 h 10000"/>
              <a:gd name="connsiteX23" fmla="*/ 5734 w 10000"/>
              <a:gd name="connsiteY23" fmla="*/ 4149 h 10000"/>
              <a:gd name="connsiteX24" fmla="*/ 5999 w 10000"/>
              <a:gd name="connsiteY24" fmla="*/ 4060 h 10000"/>
              <a:gd name="connsiteX25" fmla="*/ 6355 w 10000"/>
              <a:gd name="connsiteY25" fmla="*/ 3860 h 10000"/>
              <a:gd name="connsiteX26" fmla="*/ 6644 w 10000"/>
              <a:gd name="connsiteY26" fmla="*/ 3571 h 10000"/>
              <a:gd name="connsiteX27" fmla="*/ 6977 w 10000"/>
              <a:gd name="connsiteY27" fmla="*/ 3312 h 10000"/>
              <a:gd name="connsiteX28" fmla="*/ 7377 w 10000"/>
              <a:gd name="connsiteY28" fmla="*/ 2940 h 10000"/>
              <a:gd name="connsiteX29" fmla="*/ 7842 w 10000"/>
              <a:gd name="connsiteY29" fmla="*/ 2534 h 10000"/>
              <a:gd name="connsiteX30" fmla="*/ 7999 w 10000"/>
              <a:gd name="connsiteY30" fmla="*/ 2304 h 10000"/>
              <a:gd name="connsiteX31" fmla="*/ 8311 w 10000"/>
              <a:gd name="connsiteY31" fmla="*/ 2163 h 10000"/>
              <a:gd name="connsiteX32" fmla="*/ 8489 w 10000"/>
              <a:gd name="connsiteY32" fmla="*/ 2133 h 10000"/>
              <a:gd name="connsiteX33" fmla="*/ 8665 w 10000"/>
              <a:gd name="connsiteY33" fmla="*/ 1986 h 10000"/>
              <a:gd name="connsiteX34" fmla="*/ 8821 w 10000"/>
              <a:gd name="connsiteY34" fmla="*/ 1786 h 10000"/>
              <a:gd name="connsiteX35" fmla="*/ 8978 w 10000"/>
              <a:gd name="connsiteY35" fmla="*/ 1614 h 10000"/>
              <a:gd name="connsiteX36" fmla="*/ 9222 w 10000"/>
              <a:gd name="connsiteY36" fmla="*/ 1355 h 10000"/>
              <a:gd name="connsiteX37" fmla="*/ 9466 w 10000"/>
              <a:gd name="connsiteY37" fmla="*/ 1267 h 10000"/>
              <a:gd name="connsiteX38" fmla="*/ 9623 w 10000"/>
              <a:gd name="connsiteY38" fmla="*/ 1097 h 10000"/>
              <a:gd name="connsiteX39" fmla="*/ 9843 w 10000"/>
              <a:gd name="connsiteY39" fmla="*/ 889 h 10000"/>
              <a:gd name="connsiteX40" fmla="*/ 10000 w 10000"/>
              <a:gd name="connsiteY40" fmla="*/ 837 h 10000"/>
              <a:gd name="connsiteX41" fmla="*/ 9823 w 10000"/>
              <a:gd name="connsiteY41" fmla="*/ 0 h 10000"/>
              <a:gd name="connsiteX42" fmla="*/ 9643 w 10000"/>
              <a:gd name="connsiteY42" fmla="*/ 29 h 10000"/>
              <a:gd name="connsiteX43" fmla="*/ 9422 w 10000"/>
              <a:gd name="connsiteY43" fmla="*/ 259 h 10000"/>
              <a:gd name="connsiteX44" fmla="*/ 9310 w 10000"/>
              <a:gd name="connsiteY44" fmla="*/ 401 h 10000"/>
              <a:gd name="connsiteX45" fmla="*/ 9066 w 10000"/>
              <a:gd name="connsiteY45" fmla="*/ 660 h 10000"/>
              <a:gd name="connsiteX46" fmla="*/ 8777 w 10000"/>
              <a:gd name="connsiteY46" fmla="*/ 889 h 10000"/>
              <a:gd name="connsiteX47" fmla="*/ 8533 w 10000"/>
              <a:gd name="connsiteY47" fmla="*/ 979 h 10000"/>
              <a:gd name="connsiteX48" fmla="*/ 8331 w 10000"/>
              <a:gd name="connsiteY48" fmla="*/ 1126 h 10000"/>
              <a:gd name="connsiteX49" fmla="*/ 8111 w 10000"/>
              <a:gd name="connsiteY49" fmla="*/ 1385 h 10000"/>
              <a:gd name="connsiteX50" fmla="*/ 7887 w 10000"/>
              <a:gd name="connsiteY50" fmla="*/ 1668 h 10000"/>
              <a:gd name="connsiteX51" fmla="*/ 7690 w 10000"/>
              <a:gd name="connsiteY51" fmla="*/ 1957 h 10000"/>
              <a:gd name="connsiteX52" fmla="*/ 7421 w 10000"/>
              <a:gd name="connsiteY52" fmla="*/ 2186 h 10000"/>
              <a:gd name="connsiteX53" fmla="*/ 7221 w 10000"/>
              <a:gd name="connsiteY53" fmla="*/ 2333 h 10000"/>
              <a:gd name="connsiteX54" fmla="*/ 6223 w 10000"/>
              <a:gd name="connsiteY54" fmla="*/ 3141 h 10000"/>
              <a:gd name="connsiteX55" fmla="*/ 5978 w 10000"/>
              <a:gd name="connsiteY55" fmla="*/ 3430 h 10000"/>
              <a:gd name="connsiteX56" fmla="*/ 5822 w 10000"/>
              <a:gd name="connsiteY56" fmla="*/ 3600 h 10000"/>
              <a:gd name="connsiteX57" fmla="*/ 5645 w 10000"/>
              <a:gd name="connsiteY57" fmla="*/ 3630 h 10000"/>
              <a:gd name="connsiteX58" fmla="*/ 5445 w 10000"/>
              <a:gd name="connsiteY58" fmla="*/ 3860 h 10000"/>
              <a:gd name="connsiteX59" fmla="*/ 5068 w 10000"/>
              <a:gd name="connsiteY59" fmla="*/ 4266 h 10000"/>
              <a:gd name="connsiteX60" fmla="*/ 4887 w 10000"/>
              <a:gd name="connsiteY60" fmla="*/ 4319 h 10000"/>
              <a:gd name="connsiteX61" fmla="*/ 4534 w 10000"/>
              <a:gd name="connsiteY61" fmla="*/ 4697 h 10000"/>
              <a:gd name="connsiteX62" fmla="*/ 4334 w 10000"/>
              <a:gd name="connsiteY62" fmla="*/ 4815 h 10000"/>
              <a:gd name="connsiteX63" fmla="*/ 4222 w 10000"/>
              <a:gd name="connsiteY63" fmla="*/ 4985 h 10000"/>
              <a:gd name="connsiteX64" fmla="*/ 4021 w 10000"/>
              <a:gd name="connsiteY64" fmla="*/ 5126 h 10000"/>
              <a:gd name="connsiteX65" fmla="*/ 3845 w 10000"/>
              <a:gd name="connsiteY65" fmla="*/ 5245 h 10000"/>
              <a:gd name="connsiteX66" fmla="*/ 3468 w 10000"/>
              <a:gd name="connsiteY66" fmla="*/ 5645 h 10000"/>
              <a:gd name="connsiteX67" fmla="*/ 3023 w 10000"/>
              <a:gd name="connsiteY67" fmla="*/ 6023 h 10000"/>
              <a:gd name="connsiteX68" fmla="*/ 2843 w 10000"/>
              <a:gd name="connsiteY68" fmla="*/ 6141 h 10000"/>
              <a:gd name="connsiteX69" fmla="*/ 2510 w 10000"/>
              <a:gd name="connsiteY69" fmla="*/ 6452 h 10000"/>
              <a:gd name="connsiteX70" fmla="*/ 2398 w 10000"/>
              <a:gd name="connsiteY70" fmla="*/ 6600 h 10000"/>
              <a:gd name="connsiteX71" fmla="*/ 2066 w 10000"/>
              <a:gd name="connsiteY71" fmla="*/ 7060 h 10000"/>
              <a:gd name="connsiteX72" fmla="*/ 1913 w 10000"/>
              <a:gd name="connsiteY72" fmla="*/ 7148 h 10000"/>
              <a:gd name="connsiteX73" fmla="*/ 1576 w 10000"/>
              <a:gd name="connsiteY73" fmla="*/ 7520 h 10000"/>
              <a:gd name="connsiteX74" fmla="*/ 1423 w 10000"/>
              <a:gd name="connsiteY74" fmla="*/ 7667 h 10000"/>
              <a:gd name="connsiteX75" fmla="*/ 1222 w 10000"/>
              <a:gd name="connsiteY75" fmla="*/ 7926 h 10000"/>
              <a:gd name="connsiteX76" fmla="*/ 778 w 10000"/>
              <a:gd name="connsiteY76" fmla="*/ 8503 h 10000"/>
              <a:gd name="connsiteX77" fmla="*/ 553 w 10000"/>
              <a:gd name="connsiteY77" fmla="*/ 8846 h 10000"/>
              <a:gd name="connsiteX78" fmla="*/ 0 w 10000"/>
              <a:gd name="connsiteY78" fmla="*/ 9800 h 10000"/>
              <a:gd name="connsiteX79" fmla="*/ 20 w 10000"/>
              <a:gd name="connsiteY79" fmla="*/ 10000 h 10000"/>
              <a:gd name="connsiteX0" fmla="*/ 20 w 10000"/>
              <a:gd name="connsiteY0" fmla="*/ 10000 h 10000"/>
              <a:gd name="connsiteX1" fmla="*/ 20 w 10000"/>
              <a:gd name="connsiteY1" fmla="*/ 9941 h 10000"/>
              <a:gd name="connsiteX2" fmla="*/ 68 w 10000"/>
              <a:gd name="connsiteY2" fmla="*/ 9882 h 10000"/>
              <a:gd name="connsiteX3" fmla="*/ 177 w 10000"/>
              <a:gd name="connsiteY3" fmla="*/ 9623 h 10000"/>
              <a:gd name="connsiteX4" fmla="*/ 645 w 10000"/>
              <a:gd name="connsiteY4" fmla="*/ 9134 h 10000"/>
              <a:gd name="connsiteX5" fmla="*/ 934 w 10000"/>
              <a:gd name="connsiteY5" fmla="*/ 8703 h 10000"/>
              <a:gd name="connsiteX6" fmla="*/ 1267 w 10000"/>
              <a:gd name="connsiteY6" fmla="*/ 8274 h 10000"/>
              <a:gd name="connsiteX7" fmla="*/ 1487 w 10000"/>
              <a:gd name="connsiteY7" fmla="*/ 8038 h 10000"/>
              <a:gd name="connsiteX8" fmla="*/ 1689 w 10000"/>
              <a:gd name="connsiteY8" fmla="*/ 7896 h 10000"/>
              <a:gd name="connsiteX9" fmla="*/ 1865 w 10000"/>
              <a:gd name="connsiteY9" fmla="*/ 7696 h 10000"/>
              <a:gd name="connsiteX10" fmla="*/ 2066 w 10000"/>
              <a:gd name="connsiteY10" fmla="*/ 7608 h 10000"/>
              <a:gd name="connsiteX11" fmla="*/ 2245 w 10000"/>
              <a:gd name="connsiteY11" fmla="*/ 7348 h 10000"/>
              <a:gd name="connsiteX12" fmla="*/ 2378 w 10000"/>
              <a:gd name="connsiteY12" fmla="*/ 7118 h 10000"/>
              <a:gd name="connsiteX13" fmla="*/ 2667 w 10000"/>
              <a:gd name="connsiteY13" fmla="*/ 7001 h 10000"/>
              <a:gd name="connsiteX14" fmla="*/ 2911 w 10000"/>
              <a:gd name="connsiteY14" fmla="*/ 6742 h 10000"/>
              <a:gd name="connsiteX15" fmla="*/ 3223 w 10000"/>
              <a:gd name="connsiteY15" fmla="*/ 6482 h 10000"/>
              <a:gd name="connsiteX16" fmla="*/ 3488 w 10000"/>
              <a:gd name="connsiteY16" fmla="*/ 6282 h 10000"/>
              <a:gd name="connsiteX17" fmla="*/ 3777 w 10000"/>
              <a:gd name="connsiteY17" fmla="*/ 5935 h 10000"/>
              <a:gd name="connsiteX18" fmla="*/ 4021 w 10000"/>
              <a:gd name="connsiteY18" fmla="*/ 5704 h 10000"/>
              <a:gd name="connsiteX19" fmla="*/ 4378 w 10000"/>
              <a:gd name="connsiteY19" fmla="*/ 5304 h 10000"/>
              <a:gd name="connsiteX20" fmla="*/ 4667 w 10000"/>
              <a:gd name="connsiteY20" fmla="*/ 5074 h 10000"/>
              <a:gd name="connsiteX21" fmla="*/ 4976 w 10000"/>
              <a:gd name="connsiteY21" fmla="*/ 4815 h 10000"/>
              <a:gd name="connsiteX22" fmla="*/ 5377 w 10000"/>
              <a:gd name="connsiteY22" fmla="*/ 4525 h 10000"/>
              <a:gd name="connsiteX23" fmla="*/ 5734 w 10000"/>
              <a:gd name="connsiteY23" fmla="*/ 4149 h 10000"/>
              <a:gd name="connsiteX24" fmla="*/ 5999 w 10000"/>
              <a:gd name="connsiteY24" fmla="*/ 4060 h 10000"/>
              <a:gd name="connsiteX25" fmla="*/ 6355 w 10000"/>
              <a:gd name="connsiteY25" fmla="*/ 3860 h 10000"/>
              <a:gd name="connsiteX26" fmla="*/ 6644 w 10000"/>
              <a:gd name="connsiteY26" fmla="*/ 3571 h 10000"/>
              <a:gd name="connsiteX27" fmla="*/ 6977 w 10000"/>
              <a:gd name="connsiteY27" fmla="*/ 3312 h 10000"/>
              <a:gd name="connsiteX28" fmla="*/ 7377 w 10000"/>
              <a:gd name="connsiteY28" fmla="*/ 2940 h 10000"/>
              <a:gd name="connsiteX29" fmla="*/ 7842 w 10000"/>
              <a:gd name="connsiteY29" fmla="*/ 2534 h 10000"/>
              <a:gd name="connsiteX30" fmla="*/ 7999 w 10000"/>
              <a:gd name="connsiteY30" fmla="*/ 2304 h 10000"/>
              <a:gd name="connsiteX31" fmla="*/ 8311 w 10000"/>
              <a:gd name="connsiteY31" fmla="*/ 2163 h 10000"/>
              <a:gd name="connsiteX32" fmla="*/ 8489 w 10000"/>
              <a:gd name="connsiteY32" fmla="*/ 2133 h 10000"/>
              <a:gd name="connsiteX33" fmla="*/ 8665 w 10000"/>
              <a:gd name="connsiteY33" fmla="*/ 1986 h 10000"/>
              <a:gd name="connsiteX34" fmla="*/ 8821 w 10000"/>
              <a:gd name="connsiteY34" fmla="*/ 1786 h 10000"/>
              <a:gd name="connsiteX35" fmla="*/ 8978 w 10000"/>
              <a:gd name="connsiteY35" fmla="*/ 1614 h 10000"/>
              <a:gd name="connsiteX36" fmla="*/ 9222 w 10000"/>
              <a:gd name="connsiteY36" fmla="*/ 1355 h 10000"/>
              <a:gd name="connsiteX37" fmla="*/ 9466 w 10000"/>
              <a:gd name="connsiteY37" fmla="*/ 1267 h 10000"/>
              <a:gd name="connsiteX38" fmla="*/ 9623 w 10000"/>
              <a:gd name="connsiteY38" fmla="*/ 1097 h 10000"/>
              <a:gd name="connsiteX39" fmla="*/ 9843 w 10000"/>
              <a:gd name="connsiteY39" fmla="*/ 889 h 10000"/>
              <a:gd name="connsiteX40" fmla="*/ 10000 w 10000"/>
              <a:gd name="connsiteY40" fmla="*/ 837 h 10000"/>
              <a:gd name="connsiteX41" fmla="*/ 9823 w 10000"/>
              <a:gd name="connsiteY41" fmla="*/ 0 h 10000"/>
              <a:gd name="connsiteX42" fmla="*/ 9643 w 10000"/>
              <a:gd name="connsiteY42" fmla="*/ 29 h 10000"/>
              <a:gd name="connsiteX43" fmla="*/ 9422 w 10000"/>
              <a:gd name="connsiteY43" fmla="*/ 259 h 10000"/>
              <a:gd name="connsiteX44" fmla="*/ 9310 w 10000"/>
              <a:gd name="connsiteY44" fmla="*/ 401 h 10000"/>
              <a:gd name="connsiteX45" fmla="*/ 9066 w 10000"/>
              <a:gd name="connsiteY45" fmla="*/ 660 h 10000"/>
              <a:gd name="connsiteX46" fmla="*/ 8777 w 10000"/>
              <a:gd name="connsiteY46" fmla="*/ 889 h 10000"/>
              <a:gd name="connsiteX47" fmla="*/ 8533 w 10000"/>
              <a:gd name="connsiteY47" fmla="*/ 979 h 10000"/>
              <a:gd name="connsiteX48" fmla="*/ 8331 w 10000"/>
              <a:gd name="connsiteY48" fmla="*/ 1126 h 10000"/>
              <a:gd name="connsiteX49" fmla="*/ 8111 w 10000"/>
              <a:gd name="connsiteY49" fmla="*/ 1385 h 10000"/>
              <a:gd name="connsiteX50" fmla="*/ 7887 w 10000"/>
              <a:gd name="connsiteY50" fmla="*/ 1668 h 10000"/>
              <a:gd name="connsiteX51" fmla="*/ 7690 w 10000"/>
              <a:gd name="connsiteY51" fmla="*/ 1957 h 10000"/>
              <a:gd name="connsiteX52" fmla="*/ 7421 w 10000"/>
              <a:gd name="connsiteY52" fmla="*/ 2186 h 10000"/>
              <a:gd name="connsiteX53" fmla="*/ 7221 w 10000"/>
              <a:gd name="connsiteY53" fmla="*/ 2333 h 10000"/>
              <a:gd name="connsiteX54" fmla="*/ 6223 w 10000"/>
              <a:gd name="connsiteY54" fmla="*/ 3141 h 10000"/>
              <a:gd name="connsiteX55" fmla="*/ 5978 w 10000"/>
              <a:gd name="connsiteY55" fmla="*/ 3430 h 10000"/>
              <a:gd name="connsiteX56" fmla="*/ 5822 w 10000"/>
              <a:gd name="connsiteY56" fmla="*/ 3600 h 10000"/>
              <a:gd name="connsiteX57" fmla="*/ 5645 w 10000"/>
              <a:gd name="connsiteY57" fmla="*/ 3630 h 10000"/>
              <a:gd name="connsiteX58" fmla="*/ 5445 w 10000"/>
              <a:gd name="connsiteY58" fmla="*/ 3860 h 10000"/>
              <a:gd name="connsiteX59" fmla="*/ 5068 w 10000"/>
              <a:gd name="connsiteY59" fmla="*/ 4266 h 10000"/>
              <a:gd name="connsiteX60" fmla="*/ 4887 w 10000"/>
              <a:gd name="connsiteY60" fmla="*/ 4319 h 10000"/>
              <a:gd name="connsiteX61" fmla="*/ 4534 w 10000"/>
              <a:gd name="connsiteY61" fmla="*/ 4697 h 10000"/>
              <a:gd name="connsiteX62" fmla="*/ 4334 w 10000"/>
              <a:gd name="connsiteY62" fmla="*/ 4815 h 10000"/>
              <a:gd name="connsiteX63" fmla="*/ 4222 w 10000"/>
              <a:gd name="connsiteY63" fmla="*/ 4985 h 10000"/>
              <a:gd name="connsiteX64" fmla="*/ 4021 w 10000"/>
              <a:gd name="connsiteY64" fmla="*/ 5126 h 10000"/>
              <a:gd name="connsiteX65" fmla="*/ 3845 w 10000"/>
              <a:gd name="connsiteY65" fmla="*/ 5245 h 10000"/>
              <a:gd name="connsiteX66" fmla="*/ 3468 w 10000"/>
              <a:gd name="connsiteY66" fmla="*/ 5645 h 10000"/>
              <a:gd name="connsiteX67" fmla="*/ 3023 w 10000"/>
              <a:gd name="connsiteY67" fmla="*/ 6023 h 10000"/>
              <a:gd name="connsiteX68" fmla="*/ 2843 w 10000"/>
              <a:gd name="connsiteY68" fmla="*/ 6141 h 10000"/>
              <a:gd name="connsiteX69" fmla="*/ 2510 w 10000"/>
              <a:gd name="connsiteY69" fmla="*/ 6452 h 10000"/>
              <a:gd name="connsiteX70" fmla="*/ 2398 w 10000"/>
              <a:gd name="connsiteY70" fmla="*/ 6600 h 10000"/>
              <a:gd name="connsiteX71" fmla="*/ 2066 w 10000"/>
              <a:gd name="connsiteY71" fmla="*/ 7060 h 10000"/>
              <a:gd name="connsiteX72" fmla="*/ 1913 w 10000"/>
              <a:gd name="connsiteY72" fmla="*/ 7148 h 10000"/>
              <a:gd name="connsiteX73" fmla="*/ 1576 w 10000"/>
              <a:gd name="connsiteY73" fmla="*/ 7520 h 10000"/>
              <a:gd name="connsiteX74" fmla="*/ 1423 w 10000"/>
              <a:gd name="connsiteY74" fmla="*/ 7667 h 10000"/>
              <a:gd name="connsiteX75" fmla="*/ 1222 w 10000"/>
              <a:gd name="connsiteY75" fmla="*/ 7926 h 10000"/>
              <a:gd name="connsiteX76" fmla="*/ 778 w 10000"/>
              <a:gd name="connsiteY76" fmla="*/ 8503 h 10000"/>
              <a:gd name="connsiteX77" fmla="*/ 0 w 10000"/>
              <a:gd name="connsiteY77" fmla="*/ 9800 h 10000"/>
              <a:gd name="connsiteX78" fmla="*/ 20 w 10000"/>
              <a:gd name="connsiteY78" fmla="*/ 10000 h 10000"/>
              <a:gd name="connsiteX0" fmla="*/ 20 w 10000"/>
              <a:gd name="connsiteY0" fmla="*/ 10000 h 10000"/>
              <a:gd name="connsiteX1" fmla="*/ 20 w 10000"/>
              <a:gd name="connsiteY1" fmla="*/ 9941 h 10000"/>
              <a:gd name="connsiteX2" fmla="*/ 68 w 10000"/>
              <a:gd name="connsiteY2" fmla="*/ 9882 h 10000"/>
              <a:gd name="connsiteX3" fmla="*/ 177 w 10000"/>
              <a:gd name="connsiteY3" fmla="*/ 9623 h 10000"/>
              <a:gd name="connsiteX4" fmla="*/ 645 w 10000"/>
              <a:gd name="connsiteY4" fmla="*/ 9134 h 10000"/>
              <a:gd name="connsiteX5" fmla="*/ 934 w 10000"/>
              <a:gd name="connsiteY5" fmla="*/ 8703 h 10000"/>
              <a:gd name="connsiteX6" fmla="*/ 1267 w 10000"/>
              <a:gd name="connsiteY6" fmla="*/ 8274 h 10000"/>
              <a:gd name="connsiteX7" fmla="*/ 1487 w 10000"/>
              <a:gd name="connsiteY7" fmla="*/ 8038 h 10000"/>
              <a:gd name="connsiteX8" fmla="*/ 1689 w 10000"/>
              <a:gd name="connsiteY8" fmla="*/ 7896 h 10000"/>
              <a:gd name="connsiteX9" fmla="*/ 1865 w 10000"/>
              <a:gd name="connsiteY9" fmla="*/ 7696 h 10000"/>
              <a:gd name="connsiteX10" fmla="*/ 2066 w 10000"/>
              <a:gd name="connsiteY10" fmla="*/ 7608 h 10000"/>
              <a:gd name="connsiteX11" fmla="*/ 2245 w 10000"/>
              <a:gd name="connsiteY11" fmla="*/ 7348 h 10000"/>
              <a:gd name="connsiteX12" fmla="*/ 2378 w 10000"/>
              <a:gd name="connsiteY12" fmla="*/ 7118 h 10000"/>
              <a:gd name="connsiteX13" fmla="*/ 2667 w 10000"/>
              <a:gd name="connsiteY13" fmla="*/ 7001 h 10000"/>
              <a:gd name="connsiteX14" fmla="*/ 2911 w 10000"/>
              <a:gd name="connsiteY14" fmla="*/ 6742 h 10000"/>
              <a:gd name="connsiteX15" fmla="*/ 3223 w 10000"/>
              <a:gd name="connsiteY15" fmla="*/ 6482 h 10000"/>
              <a:gd name="connsiteX16" fmla="*/ 3488 w 10000"/>
              <a:gd name="connsiteY16" fmla="*/ 6282 h 10000"/>
              <a:gd name="connsiteX17" fmla="*/ 3777 w 10000"/>
              <a:gd name="connsiteY17" fmla="*/ 5935 h 10000"/>
              <a:gd name="connsiteX18" fmla="*/ 4021 w 10000"/>
              <a:gd name="connsiteY18" fmla="*/ 5704 h 10000"/>
              <a:gd name="connsiteX19" fmla="*/ 4378 w 10000"/>
              <a:gd name="connsiteY19" fmla="*/ 5304 h 10000"/>
              <a:gd name="connsiteX20" fmla="*/ 4667 w 10000"/>
              <a:gd name="connsiteY20" fmla="*/ 5074 h 10000"/>
              <a:gd name="connsiteX21" fmla="*/ 4976 w 10000"/>
              <a:gd name="connsiteY21" fmla="*/ 4815 h 10000"/>
              <a:gd name="connsiteX22" fmla="*/ 5377 w 10000"/>
              <a:gd name="connsiteY22" fmla="*/ 4525 h 10000"/>
              <a:gd name="connsiteX23" fmla="*/ 5734 w 10000"/>
              <a:gd name="connsiteY23" fmla="*/ 4149 h 10000"/>
              <a:gd name="connsiteX24" fmla="*/ 5999 w 10000"/>
              <a:gd name="connsiteY24" fmla="*/ 4060 h 10000"/>
              <a:gd name="connsiteX25" fmla="*/ 6355 w 10000"/>
              <a:gd name="connsiteY25" fmla="*/ 3860 h 10000"/>
              <a:gd name="connsiteX26" fmla="*/ 6644 w 10000"/>
              <a:gd name="connsiteY26" fmla="*/ 3571 h 10000"/>
              <a:gd name="connsiteX27" fmla="*/ 6977 w 10000"/>
              <a:gd name="connsiteY27" fmla="*/ 3312 h 10000"/>
              <a:gd name="connsiteX28" fmla="*/ 7377 w 10000"/>
              <a:gd name="connsiteY28" fmla="*/ 2940 h 10000"/>
              <a:gd name="connsiteX29" fmla="*/ 7842 w 10000"/>
              <a:gd name="connsiteY29" fmla="*/ 2534 h 10000"/>
              <a:gd name="connsiteX30" fmla="*/ 7999 w 10000"/>
              <a:gd name="connsiteY30" fmla="*/ 2304 h 10000"/>
              <a:gd name="connsiteX31" fmla="*/ 8311 w 10000"/>
              <a:gd name="connsiteY31" fmla="*/ 2163 h 10000"/>
              <a:gd name="connsiteX32" fmla="*/ 8489 w 10000"/>
              <a:gd name="connsiteY32" fmla="*/ 2133 h 10000"/>
              <a:gd name="connsiteX33" fmla="*/ 8665 w 10000"/>
              <a:gd name="connsiteY33" fmla="*/ 1986 h 10000"/>
              <a:gd name="connsiteX34" fmla="*/ 8821 w 10000"/>
              <a:gd name="connsiteY34" fmla="*/ 1786 h 10000"/>
              <a:gd name="connsiteX35" fmla="*/ 8978 w 10000"/>
              <a:gd name="connsiteY35" fmla="*/ 1614 h 10000"/>
              <a:gd name="connsiteX36" fmla="*/ 9222 w 10000"/>
              <a:gd name="connsiteY36" fmla="*/ 1355 h 10000"/>
              <a:gd name="connsiteX37" fmla="*/ 9466 w 10000"/>
              <a:gd name="connsiteY37" fmla="*/ 1267 h 10000"/>
              <a:gd name="connsiteX38" fmla="*/ 9623 w 10000"/>
              <a:gd name="connsiteY38" fmla="*/ 1097 h 10000"/>
              <a:gd name="connsiteX39" fmla="*/ 9843 w 10000"/>
              <a:gd name="connsiteY39" fmla="*/ 889 h 10000"/>
              <a:gd name="connsiteX40" fmla="*/ 10000 w 10000"/>
              <a:gd name="connsiteY40" fmla="*/ 837 h 10000"/>
              <a:gd name="connsiteX41" fmla="*/ 9823 w 10000"/>
              <a:gd name="connsiteY41" fmla="*/ 0 h 10000"/>
              <a:gd name="connsiteX42" fmla="*/ 9643 w 10000"/>
              <a:gd name="connsiteY42" fmla="*/ 29 h 10000"/>
              <a:gd name="connsiteX43" fmla="*/ 9422 w 10000"/>
              <a:gd name="connsiteY43" fmla="*/ 259 h 10000"/>
              <a:gd name="connsiteX44" fmla="*/ 9310 w 10000"/>
              <a:gd name="connsiteY44" fmla="*/ 401 h 10000"/>
              <a:gd name="connsiteX45" fmla="*/ 9066 w 10000"/>
              <a:gd name="connsiteY45" fmla="*/ 660 h 10000"/>
              <a:gd name="connsiteX46" fmla="*/ 8777 w 10000"/>
              <a:gd name="connsiteY46" fmla="*/ 889 h 10000"/>
              <a:gd name="connsiteX47" fmla="*/ 8533 w 10000"/>
              <a:gd name="connsiteY47" fmla="*/ 979 h 10000"/>
              <a:gd name="connsiteX48" fmla="*/ 8331 w 10000"/>
              <a:gd name="connsiteY48" fmla="*/ 1126 h 10000"/>
              <a:gd name="connsiteX49" fmla="*/ 8111 w 10000"/>
              <a:gd name="connsiteY49" fmla="*/ 1385 h 10000"/>
              <a:gd name="connsiteX50" fmla="*/ 7887 w 10000"/>
              <a:gd name="connsiteY50" fmla="*/ 1668 h 10000"/>
              <a:gd name="connsiteX51" fmla="*/ 7690 w 10000"/>
              <a:gd name="connsiteY51" fmla="*/ 1957 h 10000"/>
              <a:gd name="connsiteX52" fmla="*/ 7421 w 10000"/>
              <a:gd name="connsiteY52" fmla="*/ 2186 h 10000"/>
              <a:gd name="connsiteX53" fmla="*/ 7221 w 10000"/>
              <a:gd name="connsiteY53" fmla="*/ 2333 h 10000"/>
              <a:gd name="connsiteX54" fmla="*/ 6223 w 10000"/>
              <a:gd name="connsiteY54" fmla="*/ 3141 h 10000"/>
              <a:gd name="connsiteX55" fmla="*/ 5978 w 10000"/>
              <a:gd name="connsiteY55" fmla="*/ 3430 h 10000"/>
              <a:gd name="connsiteX56" fmla="*/ 5822 w 10000"/>
              <a:gd name="connsiteY56" fmla="*/ 3600 h 10000"/>
              <a:gd name="connsiteX57" fmla="*/ 5645 w 10000"/>
              <a:gd name="connsiteY57" fmla="*/ 3630 h 10000"/>
              <a:gd name="connsiteX58" fmla="*/ 5445 w 10000"/>
              <a:gd name="connsiteY58" fmla="*/ 3860 h 10000"/>
              <a:gd name="connsiteX59" fmla="*/ 5068 w 10000"/>
              <a:gd name="connsiteY59" fmla="*/ 4266 h 10000"/>
              <a:gd name="connsiteX60" fmla="*/ 4887 w 10000"/>
              <a:gd name="connsiteY60" fmla="*/ 4319 h 10000"/>
              <a:gd name="connsiteX61" fmla="*/ 4534 w 10000"/>
              <a:gd name="connsiteY61" fmla="*/ 4697 h 10000"/>
              <a:gd name="connsiteX62" fmla="*/ 4334 w 10000"/>
              <a:gd name="connsiteY62" fmla="*/ 4815 h 10000"/>
              <a:gd name="connsiteX63" fmla="*/ 4222 w 10000"/>
              <a:gd name="connsiteY63" fmla="*/ 4985 h 10000"/>
              <a:gd name="connsiteX64" fmla="*/ 4021 w 10000"/>
              <a:gd name="connsiteY64" fmla="*/ 5126 h 10000"/>
              <a:gd name="connsiteX65" fmla="*/ 3845 w 10000"/>
              <a:gd name="connsiteY65" fmla="*/ 5245 h 10000"/>
              <a:gd name="connsiteX66" fmla="*/ 3468 w 10000"/>
              <a:gd name="connsiteY66" fmla="*/ 5645 h 10000"/>
              <a:gd name="connsiteX67" fmla="*/ 3023 w 10000"/>
              <a:gd name="connsiteY67" fmla="*/ 6023 h 10000"/>
              <a:gd name="connsiteX68" fmla="*/ 2843 w 10000"/>
              <a:gd name="connsiteY68" fmla="*/ 6141 h 10000"/>
              <a:gd name="connsiteX69" fmla="*/ 2510 w 10000"/>
              <a:gd name="connsiteY69" fmla="*/ 6452 h 10000"/>
              <a:gd name="connsiteX70" fmla="*/ 2398 w 10000"/>
              <a:gd name="connsiteY70" fmla="*/ 6600 h 10000"/>
              <a:gd name="connsiteX71" fmla="*/ 2066 w 10000"/>
              <a:gd name="connsiteY71" fmla="*/ 7060 h 10000"/>
              <a:gd name="connsiteX72" fmla="*/ 1913 w 10000"/>
              <a:gd name="connsiteY72" fmla="*/ 7148 h 10000"/>
              <a:gd name="connsiteX73" fmla="*/ 1576 w 10000"/>
              <a:gd name="connsiteY73" fmla="*/ 7520 h 10000"/>
              <a:gd name="connsiteX74" fmla="*/ 1423 w 10000"/>
              <a:gd name="connsiteY74" fmla="*/ 7667 h 10000"/>
              <a:gd name="connsiteX75" fmla="*/ 1222 w 10000"/>
              <a:gd name="connsiteY75" fmla="*/ 7926 h 10000"/>
              <a:gd name="connsiteX76" fmla="*/ 0 w 10000"/>
              <a:gd name="connsiteY76" fmla="*/ 9800 h 10000"/>
              <a:gd name="connsiteX77" fmla="*/ 20 w 10000"/>
              <a:gd name="connsiteY77" fmla="*/ 10000 h 10000"/>
              <a:gd name="connsiteX0" fmla="*/ 20 w 10000"/>
              <a:gd name="connsiteY0" fmla="*/ 10000 h 10000"/>
              <a:gd name="connsiteX1" fmla="*/ 20 w 10000"/>
              <a:gd name="connsiteY1" fmla="*/ 9941 h 10000"/>
              <a:gd name="connsiteX2" fmla="*/ 68 w 10000"/>
              <a:gd name="connsiteY2" fmla="*/ 9882 h 10000"/>
              <a:gd name="connsiteX3" fmla="*/ 177 w 10000"/>
              <a:gd name="connsiteY3" fmla="*/ 9623 h 10000"/>
              <a:gd name="connsiteX4" fmla="*/ 645 w 10000"/>
              <a:gd name="connsiteY4" fmla="*/ 9134 h 10000"/>
              <a:gd name="connsiteX5" fmla="*/ 934 w 10000"/>
              <a:gd name="connsiteY5" fmla="*/ 8703 h 10000"/>
              <a:gd name="connsiteX6" fmla="*/ 1267 w 10000"/>
              <a:gd name="connsiteY6" fmla="*/ 8274 h 10000"/>
              <a:gd name="connsiteX7" fmla="*/ 1487 w 10000"/>
              <a:gd name="connsiteY7" fmla="*/ 8038 h 10000"/>
              <a:gd name="connsiteX8" fmla="*/ 1689 w 10000"/>
              <a:gd name="connsiteY8" fmla="*/ 7896 h 10000"/>
              <a:gd name="connsiteX9" fmla="*/ 1865 w 10000"/>
              <a:gd name="connsiteY9" fmla="*/ 7696 h 10000"/>
              <a:gd name="connsiteX10" fmla="*/ 2066 w 10000"/>
              <a:gd name="connsiteY10" fmla="*/ 7608 h 10000"/>
              <a:gd name="connsiteX11" fmla="*/ 2245 w 10000"/>
              <a:gd name="connsiteY11" fmla="*/ 7348 h 10000"/>
              <a:gd name="connsiteX12" fmla="*/ 2378 w 10000"/>
              <a:gd name="connsiteY12" fmla="*/ 7118 h 10000"/>
              <a:gd name="connsiteX13" fmla="*/ 2667 w 10000"/>
              <a:gd name="connsiteY13" fmla="*/ 7001 h 10000"/>
              <a:gd name="connsiteX14" fmla="*/ 2911 w 10000"/>
              <a:gd name="connsiteY14" fmla="*/ 6742 h 10000"/>
              <a:gd name="connsiteX15" fmla="*/ 3223 w 10000"/>
              <a:gd name="connsiteY15" fmla="*/ 6482 h 10000"/>
              <a:gd name="connsiteX16" fmla="*/ 3488 w 10000"/>
              <a:gd name="connsiteY16" fmla="*/ 6282 h 10000"/>
              <a:gd name="connsiteX17" fmla="*/ 3777 w 10000"/>
              <a:gd name="connsiteY17" fmla="*/ 5935 h 10000"/>
              <a:gd name="connsiteX18" fmla="*/ 4021 w 10000"/>
              <a:gd name="connsiteY18" fmla="*/ 5704 h 10000"/>
              <a:gd name="connsiteX19" fmla="*/ 4378 w 10000"/>
              <a:gd name="connsiteY19" fmla="*/ 5304 h 10000"/>
              <a:gd name="connsiteX20" fmla="*/ 4667 w 10000"/>
              <a:gd name="connsiteY20" fmla="*/ 5074 h 10000"/>
              <a:gd name="connsiteX21" fmla="*/ 4976 w 10000"/>
              <a:gd name="connsiteY21" fmla="*/ 4815 h 10000"/>
              <a:gd name="connsiteX22" fmla="*/ 5377 w 10000"/>
              <a:gd name="connsiteY22" fmla="*/ 4525 h 10000"/>
              <a:gd name="connsiteX23" fmla="*/ 5734 w 10000"/>
              <a:gd name="connsiteY23" fmla="*/ 4149 h 10000"/>
              <a:gd name="connsiteX24" fmla="*/ 5999 w 10000"/>
              <a:gd name="connsiteY24" fmla="*/ 4060 h 10000"/>
              <a:gd name="connsiteX25" fmla="*/ 6355 w 10000"/>
              <a:gd name="connsiteY25" fmla="*/ 3860 h 10000"/>
              <a:gd name="connsiteX26" fmla="*/ 6644 w 10000"/>
              <a:gd name="connsiteY26" fmla="*/ 3571 h 10000"/>
              <a:gd name="connsiteX27" fmla="*/ 6977 w 10000"/>
              <a:gd name="connsiteY27" fmla="*/ 3312 h 10000"/>
              <a:gd name="connsiteX28" fmla="*/ 7377 w 10000"/>
              <a:gd name="connsiteY28" fmla="*/ 2940 h 10000"/>
              <a:gd name="connsiteX29" fmla="*/ 7842 w 10000"/>
              <a:gd name="connsiteY29" fmla="*/ 2534 h 10000"/>
              <a:gd name="connsiteX30" fmla="*/ 7999 w 10000"/>
              <a:gd name="connsiteY30" fmla="*/ 2304 h 10000"/>
              <a:gd name="connsiteX31" fmla="*/ 8311 w 10000"/>
              <a:gd name="connsiteY31" fmla="*/ 2163 h 10000"/>
              <a:gd name="connsiteX32" fmla="*/ 8489 w 10000"/>
              <a:gd name="connsiteY32" fmla="*/ 2133 h 10000"/>
              <a:gd name="connsiteX33" fmla="*/ 8665 w 10000"/>
              <a:gd name="connsiteY33" fmla="*/ 1986 h 10000"/>
              <a:gd name="connsiteX34" fmla="*/ 8821 w 10000"/>
              <a:gd name="connsiteY34" fmla="*/ 1786 h 10000"/>
              <a:gd name="connsiteX35" fmla="*/ 8978 w 10000"/>
              <a:gd name="connsiteY35" fmla="*/ 1614 h 10000"/>
              <a:gd name="connsiteX36" fmla="*/ 9222 w 10000"/>
              <a:gd name="connsiteY36" fmla="*/ 1355 h 10000"/>
              <a:gd name="connsiteX37" fmla="*/ 9466 w 10000"/>
              <a:gd name="connsiteY37" fmla="*/ 1267 h 10000"/>
              <a:gd name="connsiteX38" fmla="*/ 9623 w 10000"/>
              <a:gd name="connsiteY38" fmla="*/ 1097 h 10000"/>
              <a:gd name="connsiteX39" fmla="*/ 9843 w 10000"/>
              <a:gd name="connsiteY39" fmla="*/ 889 h 10000"/>
              <a:gd name="connsiteX40" fmla="*/ 10000 w 10000"/>
              <a:gd name="connsiteY40" fmla="*/ 837 h 10000"/>
              <a:gd name="connsiteX41" fmla="*/ 9823 w 10000"/>
              <a:gd name="connsiteY41" fmla="*/ 0 h 10000"/>
              <a:gd name="connsiteX42" fmla="*/ 9643 w 10000"/>
              <a:gd name="connsiteY42" fmla="*/ 29 h 10000"/>
              <a:gd name="connsiteX43" fmla="*/ 9422 w 10000"/>
              <a:gd name="connsiteY43" fmla="*/ 259 h 10000"/>
              <a:gd name="connsiteX44" fmla="*/ 9310 w 10000"/>
              <a:gd name="connsiteY44" fmla="*/ 401 h 10000"/>
              <a:gd name="connsiteX45" fmla="*/ 9066 w 10000"/>
              <a:gd name="connsiteY45" fmla="*/ 660 h 10000"/>
              <a:gd name="connsiteX46" fmla="*/ 8777 w 10000"/>
              <a:gd name="connsiteY46" fmla="*/ 889 h 10000"/>
              <a:gd name="connsiteX47" fmla="*/ 8533 w 10000"/>
              <a:gd name="connsiteY47" fmla="*/ 979 h 10000"/>
              <a:gd name="connsiteX48" fmla="*/ 8331 w 10000"/>
              <a:gd name="connsiteY48" fmla="*/ 1126 h 10000"/>
              <a:gd name="connsiteX49" fmla="*/ 8111 w 10000"/>
              <a:gd name="connsiteY49" fmla="*/ 1385 h 10000"/>
              <a:gd name="connsiteX50" fmla="*/ 7887 w 10000"/>
              <a:gd name="connsiteY50" fmla="*/ 1668 h 10000"/>
              <a:gd name="connsiteX51" fmla="*/ 7690 w 10000"/>
              <a:gd name="connsiteY51" fmla="*/ 1957 h 10000"/>
              <a:gd name="connsiteX52" fmla="*/ 7421 w 10000"/>
              <a:gd name="connsiteY52" fmla="*/ 2186 h 10000"/>
              <a:gd name="connsiteX53" fmla="*/ 7221 w 10000"/>
              <a:gd name="connsiteY53" fmla="*/ 2333 h 10000"/>
              <a:gd name="connsiteX54" fmla="*/ 6223 w 10000"/>
              <a:gd name="connsiteY54" fmla="*/ 3141 h 10000"/>
              <a:gd name="connsiteX55" fmla="*/ 5978 w 10000"/>
              <a:gd name="connsiteY55" fmla="*/ 3430 h 10000"/>
              <a:gd name="connsiteX56" fmla="*/ 5822 w 10000"/>
              <a:gd name="connsiteY56" fmla="*/ 3600 h 10000"/>
              <a:gd name="connsiteX57" fmla="*/ 5645 w 10000"/>
              <a:gd name="connsiteY57" fmla="*/ 3630 h 10000"/>
              <a:gd name="connsiteX58" fmla="*/ 5445 w 10000"/>
              <a:gd name="connsiteY58" fmla="*/ 3860 h 10000"/>
              <a:gd name="connsiteX59" fmla="*/ 5068 w 10000"/>
              <a:gd name="connsiteY59" fmla="*/ 4266 h 10000"/>
              <a:gd name="connsiteX60" fmla="*/ 4887 w 10000"/>
              <a:gd name="connsiteY60" fmla="*/ 4319 h 10000"/>
              <a:gd name="connsiteX61" fmla="*/ 4534 w 10000"/>
              <a:gd name="connsiteY61" fmla="*/ 4697 h 10000"/>
              <a:gd name="connsiteX62" fmla="*/ 4334 w 10000"/>
              <a:gd name="connsiteY62" fmla="*/ 4815 h 10000"/>
              <a:gd name="connsiteX63" fmla="*/ 4222 w 10000"/>
              <a:gd name="connsiteY63" fmla="*/ 4985 h 10000"/>
              <a:gd name="connsiteX64" fmla="*/ 4021 w 10000"/>
              <a:gd name="connsiteY64" fmla="*/ 5126 h 10000"/>
              <a:gd name="connsiteX65" fmla="*/ 3845 w 10000"/>
              <a:gd name="connsiteY65" fmla="*/ 5245 h 10000"/>
              <a:gd name="connsiteX66" fmla="*/ 3468 w 10000"/>
              <a:gd name="connsiteY66" fmla="*/ 5645 h 10000"/>
              <a:gd name="connsiteX67" fmla="*/ 3023 w 10000"/>
              <a:gd name="connsiteY67" fmla="*/ 6023 h 10000"/>
              <a:gd name="connsiteX68" fmla="*/ 2843 w 10000"/>
              <a:gd name="connsiteY68" fmla="*/ 6141 h 10000"/>
              <a:gd name="connsiteX69" fmla="*/ 2510 w 10000"/>
              <a:gd name="connsiteY69" fmla="*/ 6452 h 10000"/>
              <a:gd name="connsiteX70" fmla="*/ 2398 w 10000"/>
              <a:gd name="connsiteY70" fmla="*/ 6600 h 10000"/>
              <a:gd name="connsiteX71" fmla="*/ 2066 w 10000"/>
              <a:gd name="connsiteY71" fmla="*/ 7060 h 10000"/>
              <a:gd name="connsiteX72" fmla="*/ 1913 w 10000"/>
              <a:gd name="connsiteY72" fmla="*/ 7148 h 10000"/>
              <a:gd name="connsiteX73" fmla="*/ 1576 w 10000"/>
              <a:gd name="connsiteY73" fmla="*/ 7520 h 10000"/>
              <a:gd name="connsiteX74" fmla="*/ 1423 w 10000"/>
              <a:gd name="connsiteY74" fmla="*/ 7667 h 10000"/>
              <a:gd name="connsiteX75" fmla="*/ 0 w 10000"/>
              <a:gd name="connsiteY75" fmla="*/ 9800 h 10000"/>
              <a:gd name="connsiteX76" fmla="*/ 20 w 10000"/>
              <a:gd name="connsiteY76" fmla="*/ 10000 h 10000"/>
              <a:gd name="connsiteX0" fmla="*/ 20 w 10000"/>
              <a:gd name="connsiteY0" fmla="*/ 10000 h 10000"/>
              <a:gd name="connsiteX1" fmla="*/ 20 w 10000"/>
              <a:gd name="connsiteY1" fmla="*/ 9941 h 10000"/>
              <a:gd name="connsiteX2" fmla="*/ 68 w 10000"/>
              <a:gd name="connsiteY2" fmla="*/ 9882 h 10000"/>
              <a:gd name="connsiteX3" fmla="*/ 177 w 10000"/>
              <a:gd name="connsiteY3" fmla="*/ 9623 h 10000"/>
              <a:gd name="connsiteX4" fmla="*/ 645 w 10000"/>
              <a:gd name="connsiteY4" fmla="*/ 9134 h 10000"/>
              <a:gd name="connsiteX5" fmla="*/ 934 w 10000"/>
              <a:gd name="connsiteY5" fmla="*/ 8703 h 10000"/>
              <a:gd name="connsiteX6" fmla="*/ 1267 w 10000"/>
              <a:gd name="connsiteY6" fmla="*/ 8274 h 10000"/>
              <a:gd name="connsiteX7" fmla="*/ 1487 w 10000"/>
              <a:gd name="connsiteY7" fmla="*/ 8038 h 10000"/>
              <a:gd name="connsiteX8" fmla="*/ 1689 w 10000"/>
              <a:gd name="connsiteY8" fmla="*/ 7896 h 10000"/>
              <a:gd name="connsiteX9" fmla="*/ 1865 w 10000"/>
              <a:gd name="connsiteY9" fmla="*/ 7696 h 10000"/>
              <a:gd name="connsiteX10" fmla="*/ 2066 w 10000"/>
              <a:gd name="connsiteY10" fmla="*/ 7608 h 10000"/>
              <a:gd name="connsiteX11" fmla="*/ 2245 w 10000"/>
              <a:gd name="connsiteY11" fmla="*/ 7348 h 10000"/>
              <a:gd name="connsiteX12" fmla="*/ 2378 w 10000"/>
              <a:gd name="connsiteY12" fmla="*/ 7118 h 10000"/>
              <a:gd name="connsiteX13" fmla="*/ 2667 w 10000"/>
              <a:gd name="connsiteY13" fmla="*/ 7001 h 10000"/>
              <a:gd name="connsiteX14" fmla="*/ 2911 w 10000"/>
              <a:gd name="connsiteY14" fmla="*/ 6742 h 10000"/>
              <a:gd name="connsiteX15" fmla="*/ 3223 w 10000"/>
              <a:gd name="connsiteY15" fmla="*/ 6482 h 10000"/>
              <a:gd name="connsiteX16" fmla="*/ 3488 w 10000"/>
              <a:gd name="connsiteY16" fmla="*/ 6282 h 10000"/>
              <a:gd name="connsiteX17" fmla="*/ 3777 w 10000"/>
              <a:gd name="connsiteY17" fmla="*/ 5935 h 10000"/>
              <a:gd name="connsiteX18" fmla="*/ 4021 w 10000"/>
              <a:gd name="connsiteY18" fmla="*/ 5704 h 10000"/>
              <a:gd name="connsiteX19" fmla="*/ 4378 w 10000"/>
              <a:gd name="connsiteY19" fmla="*/ 5304 h 10000"/>
              <a:gd name="connsiteX20" fmla="*/ 4667 w 10000"/>
              <a:gd name="connsiteY20" fmla="*/ 5074 h 10000"/>
              <a:gd name="connsiteX21" fmla="*/ 4976 w 10000"/>
              <a:gd name="connsiteY21" fmla="*/ 4815 h 10000"/>
              <a:gd name="connsiteX22" fmla="*/ 5377 w 10000"/>
              <a:gd name="connsiteY22" fmla="*/ 4525 h 10000"/>
              <a:gd name="connsiteX23" fmla="*/ 5734 w 10000"/>
              <a:gd name="connsiteY23" fmla="*/ 4149 h 10000"/>
              <a:gd name="connsiteX24" fmla="*/ 5999 w 10000"/>
              <a:gd name="connsiteY24" fmla="*/ 4060 h 10000"/>
              <a:gd name="connsiteX25" fmla="*/ 6355 w 10000"/>
              <a:gd name="connsiteY25" fmla="*/ 3860 h 10000"/>
              <a:gd name="connsiteX26" fmla="*/ 6644 w 10000"/>
              <a:gd name="connsiteY26" fmla="*/ 3571 h 10000"/>
              <a:gd name="connsiteX27" fmla="*/ 6977 w 10000"/>
              <a:gd name="connsiteY27" fmla="*/ 3312 h 10000"/>
              <a:gd name="connsiteX28" fmla="*/ 7377 w 10000"/>
              <a:gd name="connsiteY28" fmla="*/ 2940 h 10000"/>
              <a:gd name="connsiteX29" fmla="*/ 7842 w 10000"/>
              <a:gd name="connsiteY29" fmla="*/ 2534 h 10000"/>
              <a:gd name="connsiteX30" fmla="*/ 7999 w 10000"/>
              <a:gd name="connsiteY30" fmla="*/ 2304 h 10000"/>
              <a:gd name="connsiteX31" fmla="*/ 8311 w 10000"/>
              <a:gd name="connsiteY31" fmla="*/ 2163 h 10000"/>
              <a:gd name="connsiteX32" fmla="*/ 8489 w 10000"/>
              <a:gd name="connsiteY32" fmla="*/ 2133 h 10000"/>
              <a:gd name="connsiteX33" fmla="*/ 8665 w 10000"/>
              <a:gd name="connsiteY33" fmla="*/ 1986 h 10000"/>
              <a:gd name="connsiteX34" fmla="*/ 8821 w 10000"/>
              <a:gd name="connsiteY34" fmla="*/ 1786 h 10000"/>
              <a:gd name="connsiteX35" fmla="*/ 8978 w 10000"/>
              <a:gd name="connsiteY35" fmla="*/ 1614 h 10000"/>
              <a:gd name="connsiteX36" fmla="*/ 9222 w 10000"/>
              <a:gd name="connsiteY36" fmla="*/ 1355 h 10000"/>
              <a:gd name="connsiteX37" fmla="*/ 9466 w 10000"/>
              <a:gd name="connsiteY37" fmla="*/ 1267 h 10000"/>
              <a:gd name="connsiteX38" fmla="*/ 9623 w 10000"/>
              <a:gd name="connsiteY38" fmla="*/ 1097 h 10000"/>
              <a:gd name="connsiteX39" fmla="*/ 9843 w 10000"/>
              <a:gd name="connsiteY39" fmla="*/ 889 h 10000"/>
              <a:gd name="connsiteX40" fmla="*/ 10000 w 10000"/>
              <a:gd name="connsiteY40" fmla="*/ 837 h 10000"/>
              <a:gd name="connsiteX41" fmla="*/ 9823 w 10000"/>
              <a:gd name="connsiteY41" fmla="*/ 0 h 10000"/>
              <a:gd name="connsiteX42" fmla="*/ 9643 w 10000"/>
              <a:gd name="connsiteY42" fmla="*/ 29 h 10000"/>
              <a:gd name="connsiteX43" fmla="*/ 9422 w 10000"/>
              <a:gd name="connsiteY43" fmla="*/ 259 h 10000"/>
              <a:gd name="connsiteX44" fmla="*/ 9310 w 10000"/>
              <a:gd name="connsiteY44" fmla="*/ 401 h 10000"/>
              <a:gd name="connsiteX45" fmla="*/ 9066 w 10000"/>
              <a:gd name="connsiteY45" fmla="*/ 660 h 10000"/>
              <a:gd name="connsiteX46" fmla="*/ 8777 w 10000"/>
              <a:gd name="connsiteY46" fmla="*/ 889 h 10000"/>
              <a:gd name="connsiteX47" fmla="*/ 8533 w 10000"/>
              <a:gd name="connsiteY47" fmla="*/ 979 h 10000"/>
              <a:gd name="connsiteX48" fmla="*/ 8331 w 10000"/>
              <a:gd name="connsiteY48" fmla="*/ 1126 h 10000"/>
              <a:gd name="connsiteX49" fmla="*/ 8111 w 10000"/>
              <a:gd name="connsiteY49" fmla="*/ 1385 h 10000"/>
              <a:gd name="connsiteX50" fmla="*/ 7887 w 10000"/>
              <a:gd name="connsiteY50" fmla="*/ 1668 h 10000"/>
              <a:gd name="connsiteX51" fmla="*/ 7690 w 10000"/>
              <a:gd name="connsiteY51" fmla="*/ 1957 h 10000"/>
              <a:gd name="connsiteX52" fmla="*/ 7421 w 10000"/>
              <a:gd name="connsiteY52" fmla="*/ 2186 h 10000"/>
              <a:gd name="connsiteX53" fmla="*/ 7221 w 10000"/>
              <a:gd name="connsiteY53" fmla="*/ 2333 h 10000"/>
              <a:gd name="connsiteX54" fmla="*/ 6223 w 10000"/>
              <a:gd name="connsiteY54" fmla="*/ 3141 h 10000"/>
              <a:gd name="connsiteX55" fmla="*/ 5978 w 10000"/>
              <a:gd name="connsiteY55" fmla="*/ 3430 h 10000"/>
              <a:gd name="connsiteX56" fmla="*/ 5822 w 10000"/>
              <a:gd name="connsiteY56" fmla="*/ 3600 h 10000"/>
              <a:gd name="connsiteX57" fmla="*/ 5645 w 10000"/>
              <a:gd name="connsiteY57" fmla="*/ 3630 h 10000"/>
              <a:gd name="connsiteX58" fmla="*/ 5445 w 10000"/>
              <a:gd name="connsiteY58" fmla="*/ 3860 h 10000"/>
              <a:gd name="connsiteX59" fmla="*/ 5068 w 10000"/>
              <a:gd name="connsiteY59" fmla="*/ 4266 h 10000"/>
              <a:gd name="connsiteX60" fmla="*/ 4887 w 10000"/>
              <a:gd name="connsiteY60" fmla="*/ 4319 h 10000"/>
              <a:gd name="connsiteX61" fmla="*/ 4534 w 10000"/>
              <a:gd name="connsiteY61" fmla="*/ 4697 h 10000"/>
              <a:gd name="connsiteX62" fmla="*/ 4334 w 10000"/>
              <a:gd name="connsiteY62" fmla="*/ 4815 h 10000"/>
              <a:gd name="connsiteX63" fmla="*/ 4222 w 10000"/>
              <a:gd name="connsiteY63" fmla="*/ 4985 h 10000"/>
              <a:gd name="connsiteX64" fmla="*/ 4021 w 10000"/>
              <a:gd name="connsiteY64" fmla="*/ 5126 h 10000"/>
              <a:gd name="connsiteX65" fmla="*/ 3845 w 10000"/>
              <a:gd name="connsiteY65" fmla="*/ 5245 h 10000"/>
              <a:gd name="connsiteX66" fmla="*/ 3468 w 10000"/>
              <a:gd name="connsiteY66" fmla="*/ 5645 h 10000"/>
              <a:gd name="connsiteX67" fmla="*/ 3023 w 10000"/>
              <a:gd name="connsiteY67" fmla="*/ 6023 h 10000"/>
              <a:gd name="connsiteX68" fmla="*/ 2843 w 10000"/>
              <a:gd name="connsiteY68" fmla="*/ 6141 h 10000"/>
              <a:gd name="connsiteX69" fmla="*/ 2510 w 10000"/>
              <a:gd name="connsiteY69" fmla="*/ 6452 h 10000"/>
              <a:gd name="connsiteX70" fmla="*/ 2398 w 10000"/>
              <a:gd name="connsiteY70" fmla="*/ 6600 h 10000"/>
              <a:gd name="connsiteX71" fmla="*/ 2066 w 10000"/>
              <a:gd name="connsiteY71" fmla="*/ 7060 h 10000"/>
              <a:gd name="connsiteX72" fmla="*/ 1913 w 10000"/>
              <a:gd name="connsiteY72" fmla="*/ 7148 h 10000"/>
              <a:gd name="connsiteX73" fmla="*/ 1576 w 10000"/>
              <a:gd name="connsiteY73" fmla="*/ 7520 h 10000"/>
              <a:gd name="connsiteX74" fmla="*/ 0 w 10000"/>
              <a:gd name="connsiteY74" fmla="*/ 9800 h 10000"/>
              <a:gd name="connsiteX75" fmla="*/ 20 w 10000"/>
              <a:gd name="connsiteY75" fmla="*/ 10000 h 10000"/>
              <a:gd name="connsiteX0" fmla="*/ 20 w 10000"/>
              <a:gd name="connsiteY0" fmla="*/ 10000 h 10000"/>
              <a:gd name="connsiteX1" fmla="*/ 20 w 10000"/>
              <a:gd name="connsiteY1" fmla="*/ 9941 h 10000"/>
              <a:gd name="connsiteX2" fmla="*/ 68 w 10000"/>
              <a:gd name="connsiteY2" fmla="*/ 9882 h 10000"/>
              <a:gd name="connsiteX3" fmla="*/ 177 w 10000"/>
              <a:gd name="connsiteY3" fmla="*/ 9623 h 10000"/>
              <a:gd name="connsiteX4" fmla="*/ 645 w 10000"/>
              <a:gd name="connsiteY4" fmla="*/ 9134 h 10000"/>
              <a:gd name="connsiteX5" fmla="*/ 934 w 10000"/>
              <a:gd name="connsiteY5" fmla="*/ 8703 h 10000"/>
              <a:gd name="connsiteX6" fmla="*/ 1267 w 10000"/>
              <a:gd name="connsiteY6" fmla="*/ 8274 h 10000"/>
              <a:gd name="connsiteX7" fmla="*/ 1487 w 10000"/>
              <a:gd name="connsiteY7" fmla="*/ 8038 h 10000"/>
              <a:gd name="connsiteX8" fmla="*/ 1689 w 10000"/>
              <a:gd name="connsiteY8" fmla="*/ 7896 h 10000"/>
              <a:gd name="connsiteX9" fmla="*/ 1865 w 10000"/>
              <a:gd name="connsiteY9" fmla="*/ 7696 h 10000"/>
              <a:gd name="connsiteX10" fmla="*/ 2066 w 10000"/>
              <a:gd name="connsiteY10" fmla="*/ 7608 h 10000"/>
              <a:gd name="connsiteX11" fmla="*/ 2245 w 10000"/>
              <a:gd name="connsiteY11" fmla="*/ 7348 h 10000"/>
              <a:gd name="connsiteX12" fmla="*/ 2378 w 10000"/>
              <a:gd name="connsiteY12" fmla="*/ 7118 h 10000"/>
              <a:gd name="connsiteX13" fmla="*/ 2667 w 10000"/>
              <a:gd name="connsiteY13" fmla="*/ 7001 h 10000"/>
              <a:gd name="connsiteX14" fmla="*/ 2911 w 10000"/>
              <a:gd name="connsiteY14" fmla="*/ 6742 h 10000"/>
              <a:gd name="connsiteX15" fmla="*/ 3223 w 10000"/>
              <a:gd name="connsiteY15" fmla="*/ 6482 h 10000"/>
              <a:gd name="connsiteX16" fmla="*/ 3488 w 10000"/>
              <a:gd name="connsiteY16" fmla="*/ 6282 h 10000"/>
              <a:gd name="connsiteX17" fmla="*/ 3777 w 10000"/>
              <a:gd name="connsiteY17" fmla="*/ 5935 h 10000"/>
              <a:gd name="connsiteX18" fmla="*/ 4021 w 10000"/>
              <a:gd name="connsiteY18" fmla="*/ 5704 h 10000"/>
              <a:gd name="connsiteX19" fmla="*/ 4378 w 10000"/>
              <a:gd name="connsiteY19" fmla="*/ 5304 h 10000"/>
              <a:gd name="connsiteX20" fmla="*/ 4667 w 10000"/>
              <a:gd name="connsiteY20" fmla="*/ 5074 h 10000"/>
              <a:gd name="connsiteX21" fmla="*/ 4976 w 10000"/>
              <a:gd name="connsiteY21" fmla="*/ 4815 h 10000"/>
              <a:gd name="connsiteX22" fmla="*/ 5377 w 10000"/>
              <a:gd name="connsiteY22" fmla="*/ 4525 h 10000"/>
              <a:gd name="connsiteX23" fmla="*/ 5734 w 10000"/>
              <a:gd name="connsiteY23" fmla="*/ 4149 h 10000"/>
              <a:gd name="connsiteX24" fmla="*/ 5999 w 10000"/>
              <a:gd name="connsiteY24" fmla="*/ 4060 h 10000"/>
              <a:gd name="connsiteX25" fmla="*/ 6355 w 10000"/>
              <a:gd name="connsiteY25" fmla="*/ 3860 h 10000"/>
              <a:gd name="connsiteX26" fmla="*/ 6644 w 10000"/>
              <a:gd name="connsiteY26" fmla="*/ 3571 h 10000"/>
              <a:gd name="connsiteX27" fmla="*/ 6977 w 10000"/>
              <a:gd name="connsiteY27" fmla="*/ 3312 h 10000"/>
              <a:gd name="connsiteX28" fmla="*/ 7377 w 10000"/>
              <a:gd name="connsiteY28" fmla="*/ 2940 h 10000"/>
              <a:gd name="connsiteX29" fmla="*/ 7842 w 10000"/>
              <a:gd name="connsiteY29" fmla="*/ 2534 h 10000"/>
              <a:gd name="connsiteX30" fmla="*/ 7999 w 10000"/>
              <a:gd name="connsiteY30" fmla="*/ 2304 h 10000"/>
              <a:gd name="connsiteX31" fmla="*/ 8311 w 10000"/>
              <a:gd name="connsiteY31" fmla="*/ 2163 h 10000"/>
              <a:gd name="connsiteX32" fmla="*/ 8489 w 10000"/>
              <a:gd name="connsiteY32" fmla="*/ 2133 h 10000"/>
              <a:gd name="connsiteX33" fmla="*/ 8665 w 10000"/>
              <a:gd name="connsiteY33" fmla="*/ 1986 h 10000"/>
              <a:gd name="connsiteX34" fmla="*/ 8821 w 10000"/>
              <a:gd name="connsiteY34" fmla="*/ 1786 h 10000"/>
              <a:gd name="connsiteX35" fmla="*/ 8978 w 10000"/>
              <a:gd name="connsiteY35" fmla="*/ 1614 h 10000"/>
              <a:gd name="connsiteX36" fmla="*/ 9222 w 10000"/>
              <a:gd name="connsiteY36" fmla="*/ 1355 h 10000"/>
              <a:gd name="connsiteX37" fmla="*/ 9466 w 10000"/>
              <a:gd name="connsiteY37" fmla="*/ 1267 h 10000"/>
              <a:gd name="connsiteX38" fmla="*/ 9623 w 10000"/>
              <a:gd name="connsiteY38" fmla="*/ 1097 h 10000"/>
              <a:gd name="connsiteX39" fmla="*/ 9843 w 10000"/>
              <a:gd name="connsiteY39" fmla="*/ 889 h 10000"/>
              <a:gd name="connsiteX40" fmla="*/ 10000 w 10000"/>
              <a:gd name="connsiteY40" fmla="*/ 837 h 10000"/>
              <a:gd name="connsiteX41" fmla="*/ 9823 w 10000"/>
              <a:gd name="connsiteY41" fmla="*/ 0 h 10000"/>
              <a:gd name="connsiteX42" fmla="*/ 9643 w 10000"/>
              <a:gd name="connsiteY42" fmla="*/ 29 h 10000"/>
              <a:gd name="connsiteX43" fmla="*/ 9422 w 10000"/>
              <a:gd name="connsiteY43" fmla="*/ 259 h 10000"/>
              <a:gd name="connsiteX44" fmla="*/ 9310 w 10000"/>
              <a:gd name="connsiteY44" fmla="*/ 401 h 10000"/>
              <a:gd name="connsiteX45" fmla="*/ 9066 w 10000"/>
              <a:gd name="connsiteY45" fmla="*/ 660 h 10000"/>
              <a:gd name="connsiteX46" fmla="*/ 8777 w 10000"/>
              <a:gd name="connsiteY46" fmla="*/ 889 h 10000"/>
              <a:gd name="connsiteX47" fmla="*/ 8533 w 10000"/>
              <a:gd name="connsiteY47" fmla="*/ 979 h 10000"/>
              <a:gd name="connsiteX48" fmla="*/ 8331 w 10000"/>
              <a:gd name="connsiteY48" fmla="*/ 1126 h 10000"/>
              <a:gd name="connsiteX49" fmla="*/ 8111 w 10000"/>
              <a:gd name="connsiteY49" fmla="*/ 1385 h 10000"/>
              <a:gd name="connsiteX50" fmla="*/ 7887 w 10000"/>
              <a:gd name="connsiteY50" fmla="*/ 1668 h 10000"/>
              <a:gd name="connsiteX51" fmla="*/ 7690 w 10000"/>
              <a:gd name="connsiteY51" fmla="*/ 1957 h 10000"/>
              <a:gd name="connsiteX52" fmla="*/ 7421 w 10000"/>
              <a:gd name="connsiteY52" fmla="*/ 2186 h 10000"/>
              <a:gd name="connsiteX53" fmla="*/ 7221 w 10000"/>
              <a:gd name="connsiteY53" fmla="*/ 2333 h 10000"/>
              <a:gd name="connsiteX54" fmla="*/ 6223 w 10000"/>
              <a:gd name="connsiteY54" fmla="*/ 3141 h 10000"/>
              <a:gd name="connsiteX55" fmla="*/ 5978 w 10000"/>
              <a:gd name="connsiteY55" fmla="*/ 3430 h 10000"/>
              <a:gd name="connsiteX56" fmla="*/ 5822 w 10000"/>
              <a:gd name="connsiteY56" fmla="*/ 3600 h 10000"/>
              <a:gd name="connsiteX57" fmla="*/ 5645 w 10000"/>
              <a:gd name="connsiteY57" fmla="*/ 3630 h 10000"/>
              <a:gd name="connsiteX58" fmla="*/ 5445 w 10000"/>
              <a:gd name="connsiteY58" fmla="*/ 3860 h 10000"/>
              <a:gd name="connsiteX59" fmla="*/ 5068 w 10000"/>
              <a:gd name="connsiteY59" fmla="*/ 4266 h 10000"/>
              <a:gd name="connsiteX60" fmla="*/ 4887 w 10000"/>
              <a:gd name="connsiteY60" fmla="*/ 4319 h 10000"/>
              <a:gd name="connsiteX61" fmla="*/ 4534 w 10000"/>
              <a:gd name="connsiteY61" fmla="*/ 4697 h 10000"/>
              <a:gd name="connsiteX62" fmla="*/ 4334 w 10000"/>
              <a:gd name="connsiteY62" fmla="*/ 4815 h 10000"/>
              <a:gd name="connsiteX63" fmla="*/ 4222 w 10000"/>
              <a:gd name="connsiteY63" fmla="*/ 4985 h 10000"/>
              <a:gd name="connsiteX64" fmla="*/ 4021 w 10000"/>
              <a:gd name="connsiteY64" fmla="*/ 5126 h 10000"/>
              <a:gd name="connsiteX65" fmla="*/ 3845 w 10000"/>
              <a:gd name="connsiteY65" fmla="*/ 5245 h 10000"/>
              <a:gd name="connsiteX66" fmla="*/ 3468 w 10000"/>
              <a:gd name="connsiteY66" fmla="*/ 5645 h 10000"/>
              <a:gd name="connsiteX67" fmla="*/ 3023 w 10000"/>
              <a:gd name="connsiteY67" fmla="*/ 6023 h 10000"/>
              <a:gd name="connsiteX68" fmla="*/ 2843 w 10000"/>
              <a:gd name="connsiteY68" fmla="*/ 6141 h 10000"/>
              <a:gd name="connsiteX69" fmla="*/ 2510 w 10000"/>
              <a:gd name="connsiteY69" fmla="*/ 6452 h 10000"/>
              <a:gd name="connsiteX70" fmla="*/ 2398 w 10000"/>
              <a:gd name="connsiteY70" fmla="*/ 6600 h 10000"/>
              <a:gd name="connsiteX71" fmla="*/ 2066 w 10000"/>
              <a:gd name="connsiteY71" fmla="*/ 7060 h 10000"/>
              <a:gd name="connsiteX72" fmla="*/ 1913 w 10000"/>
              <a:gd name="connsiteY72" fmla="*/ 7148 h 10000"/>
              <a:gd name="connsiteX73" fmla="*/ 0 w 10000"/>
              <a:gd name="connsiteY73" fmla="*/ 9800 h 10000"/>
              <a:gd name="connsiteX74" fmla="*/ 20 w 10000"/>
              <a:gd name="connsiteY74" fmla="*/ 10000 h 10000"/>
              <a:gd name="connsiteX0" fmla="*/ 20 w 10000"/>
              <a:gd name="connsiteY0" fmla="*/ 10000 h 10000"/>
              <a:gd name="connsiteX1" fmla="*/ 20 w 10000"/>
              <a:gd name="connsiteY1" fmla="*/ 9941 h 10000"/>
              <a:gd name="connsiteX2" fmla="*/ 68 w 10000"/>
              <a:gd name="connsiteY2" fmla="*/ 9882 h 10000"/>
              <a:gd name="connsiteX3" fmla="*/ 177 w 10000"/>
              <a:gd name="connsiteY3" fmla="*/ 9623 h 10000"/>
              <a:gd name="connsiteX4" fmla="*/ 645 w 10000"/>
              <a:gd name="connsiteY4" fmla="*/ 9134 h 10000"/>
              <a:gd name="connsiteX5" fmla="*/ 934 w 10000"/>
              <a:gd name="connsiteY5" fmla="*/ 8703 h 10000"/>
              <a:gd name="connsiteX6" fmla="*/ 1267 w 10000"/>
              <a:gd name="connsiteY6" fmla="*/ 8274 h 10000"/>
              <a:gd name="connsiteX7" fmla="*/ 1487 w 10000"/>
              <a:gd name="connsiteY7" fmla="*/ 8038 h 10000"/>
              <a:gd name="connsiteX8" fmla="*/ 1689 w 10000"/>
              <a:gd name="connsiteY8" fmla="*/ 7896 h 10000"/>
              <a:gd name="connsiteX9" fmla="*/ 1865 w 10000"/>
              <a:gd name="connsiteY9" fmla="*/ 7696 h 10000"/>
              <a:gd name="connsiteX10" fmla="*/ 2066 w 10000"/>
              <a:gd name="connsiteY10" fmla="*/ 7608 h 10000"/>
              <a:gd name="connsiteX11" fmla="*/ 2245 w 10000"/>
              <a:gd name="connsiteY11" fmla="*/ 7348 h 10000"/>
              <a:gd name="connsiteX12" fmla="*/ 2378 w 10000"/>
              <a:gd name="connsiteY12" fmla="*/ 7118 h 10000"/>
              <a:gd name="connsiteX13" fmla="*/ 2667 w 10000"/>
              <a:gd name="connsiteY13" fmla="*/ 7001 h 10000"/>
              <a:gd name="connsiteX14" fmla="*/ 2911 w 10000"/>
              <a:gd name="connsiteY14" fmla="*/ 6742 h 10000"/>
              <a:gd name="connsiteX15" fmla="*/ 3223 w 10000"/>
              <a:gd name="connsiteY15" fmla="*/ 6482 h 10000"/>
              <a:gd name="connsiteX16" fmla="*/ 3488 w 10000"/>
              <a:gd name="connsiteY16" fmla="*/ 6282 h 10000"/>
              <a:gd name="connsiteX17" fmla="*/ 3777 w 10000"/>
              <a:gd name="connsiteY17" fmla="*/ 5935 h 10000"/>
              <a:gd name="connsiteX18" fmla="*/ 4021 w 10000"/>
              <a:gd name="connsiteY18" fmla="*/ 5704 h 10000"/>
              <a:gd name="connsiteX19" fmla="*/ 4378 w 10000"/>
              <a:gd name="connsiteY19" fmla="*/ 5304 h 10000"/>
              <a:gd name="connsiteX20" fmla="*/ 4667 w 10000"/>
              <a:gd name="connsiteY20" fmla="*/ 5074 h 10000"/>
              <a:gd name="connsiteX21" fmla="*/ 4976 w 10000"/>
              <a:gd name="connsiteY21" fmla="*/ 4815 h 10000"/>
              <a:gd name="connsiteX22" fmla="*/ 5377 w 10000"/>
              <a:gd name="connsiteY22" fmla="*/ 4525 h 10000"/>
              <a:gd name="connsiteX23" fmla="*/ 5734 w 10000"/>
              <a:gd name="connsiteY23" fmla="*/ 4149 h 10000"/>
              <a:gd name="connsiteX24" fmla="*/ 5999 w 10000"/>
              <a:gd name="connsiteY24" fmla="*/ 4060 h 10000"/>
              <a:gd name="connsiteX25" fmla="*/ 6355 w 10000"/>
              <a:gd name="connsiteY25" fmla="*/ 3860 h 10000"/>
              <a:gd name="connsiteX26" fmla="*/ 6644 w 10000"/>
              <a:gd name="connsiteY26" fmla="*/ 3571 h 10000"/>
              <a:gd name="connsiteX27" fmla="*/ 6977 w 10000"/>
              <a:gd name="connsiteY27" fmla="*/ 3312 h 10000"/>
              <a:gd name="connsiteX28" fmla="*/ 7377 w 10000"/>
              <a:gd name="connsiteY28" fmla="*/ 2940 h 10000"/>
              <a:gd name="connsiteX29" fmla="*/ 7842 w 10000"/>
              <a:gd name="connsiteY29" fmla="*/ 2534 h 10000"/>
              <a:gd name="connsiteX30" fmla="*/ 7999 w 10000"/>
              <a:gd name="connsiteY30" fmla="*/ 2304 h 10000"/>
              <a:gd name="connsiteX31" fmla="*/ 8311 w 10000"/>
              <a:gd name="connsiteY31" fmla="*/ 2163 h 10000"/>
              <a:gd name="connsiteX32" fmla="*/ 8489 w 10000"/>
              <a:gd name="connsiteY32" fmla="*/ 2133 h 10000"/>
              <a:gd name="connsiteX33" fmla="*/ 8665 w 10000"/>
              <a:gd name="connsiteY33" fmla="*/ 1986 h 10000"/>
              <a:gd name="connsiteX34" fmla="*/ 8821 w 10000"/>
              <a:gd name="connsiteY34" fmla="*/ 1786 h 10000"/>
              <a:gd name="connsiteX35" fmla="*/ 8978 w 10000"/>
              <a:gd name="connsiteY35" fmla="*/ 1614 h 10000"/>
              <a:gd name="connsiteX36" fmla="*/ 9222 w 10000"/>
              <a:gd name="connsiteY36" fmla="*/ 1355 h 10000"/>
              <a:gd name="connsiteX37" fmla="*/ 9466 w 10000"/>
              <a:gd name="connsiteY37" fmla="*/ 1267 h 10000"/>
              <a:gd name="connsiteX38" fmla="*/ 9623 w 10000"/>
              <a:gd name="connsiteY38" fmla="*/ 1097 h 10000"/>
              <a:gd name="connsiteX39" fmla="*/ 9843 w 10000"/>
              <a:gd name="connsiteY39" fmla="*/ 889 h 10000"/>
              <a:gd name="connsiteX40" fmla="*/ 10000 w 10000"/>
              <a:gd name="connsiteY40" fmla="*/ 837 h 10000"/>
              <a:gd name="connsiteX41" fmla="*/ 9823 w 10000"/>
              <a:gd name="connsiteY41" fmla="*/ 0 h 10000"/>
              <a:gd name="connsiteX42" fmla="*/ 9643 w 10000"/>
              <a:gd name="connsiteY42" fmla="*/ 29 h 10000"/>
              <a:gd name="connsiteX43" fmla="*/ 9422 w 10000"/>
              <a:gd name="connsiteY43" fmla="*/ 259 h 10000"/>
              <a:gd name="connsiteX44" fmla="*/ 9310 w 10000"/>
              <a:gd name="connsiteY44" fmla="*/ 401 h 10000"/>
              <a:gd name="connsiteX45" fmla="*/ 9066 w 10000"/>
              <a:gd name="connsiteY45" fmla="*/ 660 h 10000"/>
              <a:gd name="connsiteX46" fmla="*/ 8777 w 10000"/>
              <a:gd name="connsiteY46" fmla="*/ 889 h 10000"/>
              <a:gd name="connsiteX47" fmla="*/ 8533 w 10000"/>
              <a:gd name="connsiteY47" fmla="*/ 979 h 10000"/>
              <a:gd name="connsiteX48" fmla="*/ 8331 w 10000"/>
              <a:gd name="connsiteY48" fmla="*/ 1126 h 10000"/>
              <a:gd name="connsiteX49" fmla="*/ 8111 w 10000"/>
              <a:gd name="connsiteY49" fmla="*/ 1385 h 10000"/>
              <a:gd name="connsiteX50" fmla="*/ 7887 w 10000"/>
              <a:gd name="connsiteY50" fmla="*/ 1668 h 10000"/>
              <a:gd name="connsiteX51" fmla="*/ 7690 w 10000"/>
              <a:gd name="connsiteY51" fmla="*/ 1957 h 10000"/>
              <a:gd name="connsiteX52" fmla="*/ 7421 w 10000"/>
              <a:gd name="connsiteY52" fmla="*/ 2186 h 10000"/>
              <a:gd name="connsiteX53" fmla="*/ 7221 w 10000"/>
              <a:gd name="connsiteY53" fmla="*/ 2333 h 10000"/>
              <a:gd name="connsiteX54" fmla="*/ 6223 w 10000"/>
              <a:gd name="connsiteY54" fmla="*/ 3141 h 10000"/>
              <a:gd name="connsiteX55" fmla="*/ 5978 w 10000"/>
              <a:gd name="connsiteY55" fmla="*/ 3430 h 10000"/>
              <a:gd name="connsiteX56" fmla="*/ 5822 w 10000"/>
              <a:gd name="connsiteY56" fmla="*/ 3600 h 10000"/>
              <a:gd name="connsiteX57" fmla="*/ 5645 w 10000"/>
              <a:gd name="connsiteY57" fmla="*/ 3630 h 10000"/>
              <a:gd name="connsiteX58" fmla="*/ 5445 w 10000"/>
              <a:gd name="connsiteY58" fmla="*/ 3860 h 10000"/>
              <a:gd name="connsiteX59" fmla="*/ 5068 w 10000"/>
              <a:gd name="connsiteY59" fmla="*/ 4266 h 10000"/>
              <a:gd name="connsiteX60" fmla="*/ 4887 w 10000"/>
              <a:gd name="connsiteY60" fmla="*/ 4319 h 10000"/>
              <a:gd name="connsiteX61" fmla="*/ 4534 w 10000"/>
              <a:gd name="connsiteY61" fmla="*/ 4697 h 10000"/>
              <a:gd name="connsiteX62" fmla="*/ 4334 w 10000"/>
              <a:gd name="connsiteY62" fmla="*/ 4815 h 10000"/>
              <a:gd name="connsiteX63" fmla="*/ 4222 w 10000"/>
              <a:gd name="connsiteY63" fmla="*/ 4985 h 10000"/>
              <a:gd name="connsiteX64" fmla="*/ 4021 w 10000"/>
              <a:gd name="connsiteY64" fmla="*/ 5126 h 10000"/>
              <a:gd name="connsiteX65" fmla="*/ 3845 w 10000"/>
              <a:gd name="connsiteY65" fmla="*/ 5245 h 10000"/>
              <a:gd name="connsiteX66" fmla="*/ 3468 w 10000"/>
              <a:gd name="connsiteY66" fmla="*/ 5645 h 10000"/>
              <a:gd name="connsiteX67" fmla="*/ 3023 w 10000"/>
              <a:gd name="connsiteY67" fmla="*/ 6023 h 10000"/>
              <a:gd name="connsiteX68" fmla="*/ 2843 w 10000"/>
              <a:gd name="connsiteY68" fmla="*/ 6141 h 10000"/>
              <a:gd name="connsiteX69" fmla="*/ 2510 w 10000"/>
              <a:gd name="connsiteY69" fmla="*/ 6452 h 10000"/>
              <a:gd name="connsiteX70" fmla="*/ 2398 w 10000"/>
              <a:gd name="connsiteY70" fmla="*/ 6600 h 10000"/>
              <a:gd name="connsiteX71" fmla="*/ 1913 w 10000"/>
              <a:gd name="connsiteY71" fmla="*/ 7148 h 10000"/>
              <a:gd name="connsiteX72" fmla="*/ 0 w 10000"/>
              <a:gd name="connsiteY72" fmla="*/ 9800 h 10000"/>
              <a:gd name="connsiteX73" fmla="*/ 20 w 10000"/>
              <a:gd name="connsiteY73" fmla="*/ 10000 h 10000"/>
              <a:gd name="connsiteX0" fmla="*/ 20 w 10000"/>
              <a:gd name="connsiteY0" fmla="*/ 10000 h 10000"/>
              <a:gd name="connsiteX1" fmla="*/ 20 w 10000"/>
              <a:gd name="connsiteY1" fmla="*/ 9941 h 10000"/>
              <a:gd name="connsiteX2" fmla="*/ 68 w 10000"/>
              <a:gd name="connsiteY2" fmla="*/ 9882 h 10000"/>
              <a:gd name="connsiteX3" fmla="*/ 177 w 10000"/>
              <a:gd name="connsiteY3" fmla="*/ 9623 h 10000"/>
              <a:gd name="connsiteX4" fmla="*/ 645 w 10000"/>
              <a:gd name="connsiteY4" fmla="*/ 9134 h 10000"/>
              <a:gd name="connsiteX5" fmla="*/ 934 w 10000"/>
              <a:gd name="connsiteY5" fmla="*/ 8703 h 10000"/>
              <a:gd name="connsiteX6" fmla="*/ 1267 w 10000"/>
              <a:gd name="connsiteY6" fmla="*/ 8274 h 10000"/>
              <a:gd name="connsiteX7" fmla="*/ 1487 w 10000"/>
              <a:gd name="connsiteY7" fmla="*/ 8038 h 10000"/>
              <a:gd name="connsiteX8" fmla="*/ 1689 w 10000"/>
              <a:gd name="connsiteY8" fmla="*/ 7896 h 10000"/>
              <a:gd name="connsiteX9" fmla="*/ 1865 w 10000"/>
              <a:gd name="connsiteY9" fmla="*/ 7696 h 10000"/>
              <a:gd name="connsiteX10" fmla="*/ 2066 w 10000"/>
              <a:gd name="connsiteY10" fmla="*/ 7608 h 10000"/>
              <a:gd name="connsiteX11" fmla="*/ 2245 w 10000"/>
              <a:gd name="connsiteY11" fmla="*/ 7348 h 10000"/>
              <a:gd name="connsiteX12" fmla="*/ 2378 w 10000"/>
              <a:gd name="connsiteY12" fmla="*/ 7118 h 10000"/>
              <a:gd name="connsiteX13" fmla="*/ 2667 w 10000"/>
              <a:gd name="connsiteY13" fmla="*/ 7001 h 10000"/>
              <a:gd name="connsiteX14" fmla="*/ 2911 w 10000"/>
              <a:gd name="connsiteY14" fmla="*/ 6742 h 10000"/>
              <a:gd name="connsiteX15" fmla="*/ 3223 w 10000"/>
              <a:gd name="connsiteY15" fmla="*/ 6482 h 10000"/>
              <a:gd name="connsiteX16" fmla="*/ 3488 w 10000"/>
              <a:gd name="connsiteY16" fmla="*/ 6282 h 10000"/>
              <a:gd name="connsiteX17" fmla="*/ 3777 w 10000"/>
              <a:gd name="connsiteY17" fmla="*/ 5935 h 10000"/>
              <a:gd name="connsiteX18" fmla="*/ 4021 w 10000"/>
              <a:gd name="connsiteY18" fmla="*/ 5704 h 10000"/>
              <a:gd name="connsiteX19" fmla="*/ 4378 w 10000"/>
              <a:gd name="connsiteY19" fmla="*/ 5304 h 10000"/>
              <a:gd name="connsiteX20" fmla="*/ 4667 w 10000"/>
              <a:gd name="connsiteY20" fmla="*/ 5074 h 10000"/>
              <a:gd name="connsiteX21" fmla="*/ 4976 w 10000"/>
              <a:gd name="connsiteY21" fmla="*/ 4815 h 10000"/>
              <a:gd name="connsiteX22" fmla="*/ 5377 w 10000"/>
              <a:gd name="connsiteY22" fmla="*/ 4525 h 10000"/>
              <a:gd name="connsiteX23" fmla="*/ 5734 w 10000"/>
              <a:gd name="connsiteY23" fmla="*/ 4149 h 10000"/>
              <a:gd name="connsiteX24" fmla="*/ 5999 w 10000"/>
              <a:gd name="connsiteY24" fmla="*/ 4060 h 10000"/>
              <a:gd name="connsiteX25" fmla="*/ 6355 w 10000"/>
              <a:gd name="connsiteY25" fmla="*/ 3860 h 10000"/>
              <a:gd name="connsiteX26" fmla="*/ 6644 w 10000"/>
              <a:gd name="connsiteY26" fmla="*/ 3571 h 10000"/>
              <a:gd name="connsiteX27" fmla="*/ 6977 w 10000"/>
              <a:gd name="connsiteY27" fmla="*/ 3312 h 10000"/>
              <a:gd name="connsiteX28" fmla="*/ 7377 w 10000"/>
              <a:gd name="connsiteY28" fmla="*/ 2940 h 10000"/>
              <a:gd name="connsiteX29" fmla="*/ 7842 w 10000"/>
              <a:gd name="connsiteY29" fmla="*/ 2534 h 10000"/>
              <a:gd name="connsiteX30" fmla="*/ 7999 w 10000"/>
              <a:gd name="connsiteY30" fmla="*/ 2304 h 10000"/>
              <a:gd name="connsiteX31" fmla="*/ 8311 w 10000"/>
              <a:gd name="connsiteY31" fmla="*/ 2163 h 10000"/>
              <a:gd name="connsiteX32" fmla="*/ 8489 w 10000"/>
              <a:gd name="connsiteY32" fmla="*/ 2133 h 10000"/>
              <a:gd name="connsiteX33" fmla="*/ 8665 w 10000"/>
              <a:gd name="connsiteY33" fmla="*/ 1986 h 10000"/>
              <a:gd name="connsiteX34" fmla="*/ 8821 w 10000"/>
              <a:gd name="connsiteY34" fmla="*/ 1786 h 10000"/>
              <a:gd name="connsiteX35" fmla="*/ 8978 w 10000"/>
              <a:gd name="connsiteY35" fmla="*/ 1614 h 10000"/>
              <a:gd name="connsiteX36" fmla="*/ 9222 w 10000"/>
              <a:gd name="connsiteY36" fmla="*/ 1355 h 10000"/>
              <a:gd name="connsiteX37" fmla="*/ 9466 w 10000"/>
              <a:gd name="connsiteY37" fmla="*/ 1267 h 10000"/>
              <a:gd name="connsiteX38" fmla="*/ 9623 w 10000"/>
              <a:gd name="connsiteY38" fmla="*/ 1097 h 10000"/>
              <a:gd name="connsiteX39" fmla="*/ 9843 w 10000"/>
              <a:gd name="connsiteY39" fmla="*/ 889 h 10000"/>
              <a:gd name="connsiteX40" fmla="*/ 10000 w 10000"/>
              <a:gd name="connsiteY40" fmla="*/ 837 h 10000"/>
              <a:gd name="connsiteX41" fmla="*/ 9823 w 10000"/>
              <a:gd name="connsiteY41" fmla="*/ 0 h 10000"/>
              <a:gd name="connsiteX42" fmla="*/ 9643 w 10000"/>
              <a:gd name="connsiteY42" fmla="*/ 29 h 10000"/>
              <a:gd name="connsiteX43" fmla="*/ 9422 w 10000"/>
              <a:gd name="connsiteY43" fmla="*/ 259 h 10000"/>
              <a:gd name="connsiteX44" fmla="*/ 9310 w 10000"/>
              <a:gd name="connsiteY44" fmla="*/ 401 h 10000"/>
              <a:gd name="connsiteX45" fmla="*/ 9066 w 10000"/>
              <a:gd name="connsiteY45" fmla="*/ 660 h 10000"/>
              <a:gd name="connsiteX46" fmla="*/ 8777 w 10000"/>
              <a:gd name="connsiteY46" fmla="*/ 889 h 10000"/>
              <a:gd name="connsiteX47" fmla="*/ 8533 w 10000"/>
              <a:gd name="connsiteY47" fmla="*/ 979 h 10000"/>
              <a:gd name="connsiteX48" fmla="*/ 8331 w 10000"/>
              <a:gd name="connsiteY48" fmla="*/ 1126 h 10000"/>
              <a:gd name="connsiteX49" fmla="*/ 8111 w 10000"/>
              <a:gd name="connsiteY49" fmla="*/ 1385 h 10000"/>
              <a:gd name="connsiteX50" fmla="*/ 7887 w 10000"/>
              <a:gd name="connsiteY50" fmla="*/ 1668 h 10000"/>
              <a:gd name="connsiteX51" fmla="*/ 7690 w 10000"/>
              <a:gd name="connsiteY51" fmla="*/ 1957 h 10000"/>
              <a:gd name="connsiteX52" fmla="*/ 7421 w 10000"/>
              <a:gd name="connsiteY52" fmla="*/ 2186 h 10000"/>
              <a:gd name="connsiteX53" fmla="*/ 7221 w 10000"/>
              <a:gd name="connsiteY53" fmla="*/ 2333 h 10000"/>
              <a:gd name="connsiteX54" fmla="*/ 6223 w 10000"/>
              <a:gd name="connsiteY54" fmla="*/ 3141 h 10000"/>
              <a:gd name="connsiteX55" fmla="*/ 5978 w 10000"/>
              <a:gd name="connsiteY55" fmla="*/ 3430 h 10000"/>
              <a:gd name="connsiteX56" fmla="*/ 5822 w 10000"/>
              <a:gd name="connsiteY56" fmla="*/ 3600 h 10000"/>
              <a:gd name="connsiteX57" fmla="*/ 5645 w 10000"/>
              <a:gd name="connsiteY57" fmla="*/ 3630 h 10000"/>
              <a:gd name="connsiteX58" fmla="*/ 5445 w 10000"/>
              <a:gd name="connsiteY58" fmla="*/ 3860 h 10000"/>
              <a:gd name="connsiteX59" fmla="*/ 5068 w 10000"/>
              <a:gd name="connsiteY59" fmla="*/ 4266 h 10000"/>
              <a:gd name="connsiteX60" fmla="*/ 4887 w 10000"/>
              <a:gd name="connsiteY60" fmla="*/ 4319 h 10000"/>
              <a:gd name="connsiteX61" fmla="*/ 4534 w 10000"/>
              <a:gd name="connsiteY61" fmla="*/ 4697 h 10000"/>
              <a:gd name="connsiteX62" fmla="*/ 4334 w 10000"/>
              <a:gd name="connsiteY62" fmla="*/ 4815 h 10000"/>
              <a:gd name="connsiteX63" fmla="*/ 4222 w 10000"/>
              <a:gd name="connsiteY63" fmla="*/ 4985 h 10000"/>
              <a:gd name="connsiteX64" fmla="*/ 4021 w 10000"/>
              <a:gd name="connsiteY64" fmla="*/ 5126 h 10000"/>
              <a:gd name="connsiteX65" fmla="*/ 3845 w 10000"/>
              <a:gd name="connsiteY65" fmla="*/ 5245 h 10000"/>
              <a:gd name="connsiteX66" fmla="*/ 3468 w 10000"/>
              <a:gd name="connsiteY66" fmla="*/ 5645 h 10000"/>
              <a:gd name="connsiteX67" fmla="*/ 3023 w 10000"/>
              <a:gd name="connsiteY67" fmla="*/ 6023 h 10000"/>
              <a:gd name="connsiteX68" fmla="*/ 2510 w 10000"/>
              <a:gd name="connsiteY68" fmla="*/ 6452 h 10000"/>
              <a:gd name="connsiteX69" fmla="*/ 2398 w 10000"/>
              <a:gd name="connsiteY69" fmla="*/ 6600 h 10000"/>
              <a:gd name="connsiteX70" fmla="*/ 1913 w 10000"/>
              <a:gd name="connsiteY70" fmla="*/ 7148 h 10000"/>
              <a:gd name="connsiteX71" fmla="*/ 0 w 10000"/>
              <a:gd name="connsiteY71" fmla="*/ 9800 h 10000"/>
              <a:gd name="connsiteX72" fmla="*/ 20 w 10000"/>
              <a:gd name="connsiteY72" fmla="*/ 10000 h 10000"/>
              <a:gd name="connsiteX0" fmla="*/ 20 w 10000"/>
              <a:gd name="connsiteY0" fmla="*/ 10000 h 10000"/>
              <a:gd name="connsiteX1" fmla="*/ 20 w 10000"/>
              <a:gd name="connsiteY1" fmla="*/ 9941 h 10000"/>
              <a:gd name="connsiteX2" fmla="*/ 68 w 10000"/>
              <a:gd name="connsiteY2" fmla="*/ 9882 h 10000"/>
              <a:gd name="connsiteX3" fmla="*/ 177 w 10000"/>
              <a:gd name="connsiteY3" fmla="*/ 9623 h 10000"/>
              <a:gd name="connsiteX4" fmla="*/ 645 w 10000"/>
              <a:gd name="connsiteY4" fmla="*/ 9134 h 10000"/>
              <a:gd name="connsiteX5" fmla="*/ 934 w 10000"/>
              <a:gd name="connsiteY5" fmla="*/ 8703 h 10000"/>
              <a:gd name="connsiteX6" fmla="*/ 1267 w 10000"/>
              <a:gd name="connsiteY6" fmla="*/ 8274 h 10000"/>
              <a:gd name="connsiteX7" fmla="*/ 1487 w 10000"/>
              <a:gd name="connsiteY7" fmla="*/ 8038 h 10000"/>
              <a:gd name="connsiteX8" fmla="*/ 1689 w 10000"/>
              <a:gd name="connsiteY8" fmla="*/ 7896 h 10000"/>
              <a:gd name="connsiteX9" fmla="*/ 1865 w 10000"/>
              <a:gd name="connsiteY9" fmla="*/ 7696 h 10000"/>
              <a:gd name="connsiteX10" fmla="*/ 2066 w 10000"/>
              <a:gd name="connsiteY10" fmla="*/ 7608 h 10000"/>
              <a:gd name="connsiteX11" fmla="*/ 2245 w 10000"/>
              <a:gd name="connsiteY11" fmla="*/ 7348 h 10000"/>
              <a:gd name="connsiteX12" fmla="*/ 2378 w 10000"/>
              <a:gd name="connsiteY12" fmla="*/ 7118 h 10000"/>
              <a:gd name="connsiteX13" fmla="*/ 2667 w 10000"/>
              <a:gd name="connsiteY13" fmla="*/ 7001 h 10000"/>
              <a:gd name="connsiteX14" fmla="*/ 2911 w 10000"/>
              <a:gd name="connsiteY14" fmla="*/ 6742 h 10000"/>
              <a:gd name="connsiteX15" fmla="*/ 3223 w 10000"/>
              <a:gd name="connsiteY15" fmla="*/ 6482 h 10000"/>
              <a:gd name="connsiteX16" fmla="*/ 3488 w 10000"/>
              <a:gd name="connsiteY16" fmla="*/ 6282 h 10000"/>
              <a:gd name="connsiteX17" fmla="*/ 3777 w 10000"/>
              <a:gd name="connsiteY17" fmla="*/ 5935 h 10000"/>
              <a:gd name="connsiteX18" fmla="*/ 4021 w 10000"/>
              <a:gd name="connsiteY18" fmla="*/ 5704 h 10000"/>
              <a:gd name="connsiteX19" fmla="*/ 4378 w 10000"/>
              <a:gd name="connsiteY19" fmla="*/ 5304 h 10000"/>
              <a:gd name="connsiteX20" fmla="*/ 4667 w 10000"/>
              <a:gd name="connsiteY20" fmla="*/ 5074 h 10000"/>
              <a:gd name="connsiteX21" fmla="*/ 4976 w 10000"/>
              <a:gd name="connsiteY21" fmla="*/ 4815 h 10000"/>
              <a:gd name="connsiteX22" fmla="*/ 5377 w 10000"/>
              <a:gd name="connsiteY22" fmla="*/ 4525 h 10000"/>
              <a:gd name="connsiteX23" fmla="*/ 5734 w 10000"/>
              <a:gd name="connsiteY23" fmla="*/ 4149 h 10000"/>
              <a:gd name="connsiteX24" fmla="*/ 5999 w 10000"/>
              <a:gd name="connsiteY24" fmla="*/ 4060 h 10000"/>
              <a:gd name="connsiteX25" fmla="*/ 6355 w 10000"/>
              <a:gd name="connsiteY25" fmla="*/ 3860 h 10000"/>
              <a:gd name="connsiteX26" fmla="*/ 6644 w 10000"/>
              <a:gd name="connsiteY26" fmla="*/ 3571 h 10000"/>
              <a:gd name="connsiteX27" fmla="*/ 6977 w 10000"/>
              <a:gd name="connsiteY27" fmla="*/ 3312 h 10000"/>
              <a:gd name="connsiteX28" fmla="*/ 7377 w 10000"/>
              <a:gd name="connsiteY28" fmla="*/ 2940 h 10000"/>
              <a:gd name="connsiteX29" fmla="*/ 7842 w 10000"/>
              <a:gd name="connsiteY29" fmla="*/ 2534 h 10000"/>
              <a:gd name="connsiteX30" fmla="*/ 7999 w 10000"/>
              <a:gd name="connsiteY30" fmla="*/ 2304 h 10000"/>
              <a:gd name="connsiteX31" fmla="*/ 8311 w 10000"/>
              <a:gd name="connsiteY31" fmla="*/ 2163 h 10000"/>
              <a:gd name="connsiteX32" fmla="*/ 8489 w 10000"/>
              <a:gd name="connsiteY32" fmla="*/ 2133 h 10000"/>
              <a:gd name="connsiteX33" fmla="*/ 8665 w 10000"/>
              <a:gd name="connsiteY33" fmla="*/ 1986 h 10000"/>
              <a:gd name="connsiteX34" fmla="*/ 8821 w 10000"/>
              <a:gd name="connsiteY34" fmla="*/ 1786 h 10000"/>
              <a:gd name="connsiteX35" fmla="*/ 8978 w 10000"/>
              <a:gd name="connsiteY35" fmla="*/ 1614 h 10000"/>
              <a:gd name="connsiteX36" fmla="*/ 9222 w 10000"/>
              <a:gd name="connsiteY36" fmla="*/ 1355 h 10000"/>
              <a:gd name="connsiteX37" fmla="*/ 9466 w 10000"/>
              <a:gd name="connsiteY37" fmla="*/ 1267 h 10000"/>
              <a:gd name="connsiteX38" fmla="*/ 9623 w 10000"/>
              <a:gd name="connsiteY38" fmla="*/ 1097 h 10000"/>
              <a:gd name="connsiteX39" fmla="*/ 9843 w 10000"/>
              <a:gd name="connsiteY39" fmla="*/ 889 h 10000"/>
              <a:gd name="connsiteX40" fmla="*/ 10000 w 10000"/>
              <a:gd name="connsiteY40" fmla="*/ 837 h 10000"/>
              <a:gd name="connsiteX41" fmla="*/ 9823 w 10000"/>
              <a:gd name="connsiteY41" fmla="*/ 0 h 10000"/>
              <a:gd name="connsiteX42" fmla="*/ 9643 w 10000"/>
              <a:gd name="connsiteY42" fmla="*/ 29 h 10000"/>
              <a:gd name="connsiteX43" fmla="*/ 9422 w 10000"/>
              <a:gd name="connsiteY43" fmla="*/ 259 h 10000"/>
              <a:gd name="connsiteX44" fmla="*/ 9310 w 10000"/>
              <a:gd name="connsiteY44" fmla="*/ 401 h 10000"/>
              <a:gd name="connsiteX45" fmla="*/ 9066 w 10000"/>
              <a:gd name="connsiteY45" fmla="*/ 660 h 10000"/>
              <a:gd name="connsiteX46" fmla="*/ 8777 w 10000"/>
              <a:gd name="connsiteY46" fmla="*/ 889 h 10000"/>
              <a:gd name="connsiteX47" fmla="*/ 8533 w 10000"/>
              <a:gd name="connsiteY47" fmla="*/ 979 h 10000"/>
              <a:gd name="connsiteX48" fmla="*/ 8331 w 10000"/>
              <a:gd name="connsiteY48" fmla="*/ 1126 h 10000"/>
              <a:gd name="connsiteX49" fmla="*/ 8111 w 10000"/>
              <a:gd name="connsiteY49" fmla="*/ 1385 h 10000"/>
              <a:gd name="connsiteX50" fmla="*/ 7887 w 10000"/>
              <a:gd name="connsiteY50" fmla="*/ 1668 h 10000"/>
              <a:gd name="connsiteX51" fmla="*/ 7690 w 10000"/>
              <a:gd name="connsiteY51" fmla="*/ 1957 h 10000"/>
              <a:gd name="connsiteX52" fmla="*/ 7421 w 10000"/>
              <a:gd name="connsiteY52" fmla="*/ 2186 h 10000"/>
              <a:gd name="connsiteX53" fmla="*/ 7221 w 10000"/>
              <a:gd name="connsiteY53" fmla="*/ 2333 h 10000"/>
              <a:gd name="connsiteX54" fmla="*/ 6223 w 10000"/>
              <a:gd name="connsiteY54" fmla="*/ 3141 h 10000"/>
              <a:gd name="connsiteX55" fmla="*/ 5978 w 10000"/>
              <a:gd name="connsiteY55" fmla="*/ 3430 h 10000"/>
              <a:gd name="connsiteX56" fmla="*/ 5822 w 10000"/>
              <a:gd name="connsiteY56" fmla="*/ 3600 h 10000"/>
              <a:gd name="connsiteX57" fmla="*/ 5645 w 10000"/>
              <a:gd name="connsiteY57" fmla="*/ 3630 h 10000"/>
              <a:gd name="connsiteX58" fmla="*/ 5445 w 10000"/>
              <a:gd name="connsiteY58" fmla="*/ 3860 h 10000"/>
              <a:gd name="connsiteX59" fmla="*/ 5068 w 10000"/>
              <a:gd name="connsiteY59" fmla="*/ 4266 h 10000"/>
              <a:gd name="connsiteX60" fmla="*/ 4887 w 10000"/>
              <a:gd name="connsiteY60" fmla="*/ 4319 h 10000"/>
              <a:gd name="connsiteX61" fmla="*/ 4534 w 10000"/>
              <a:gd name="connsiteY61" fmla="*/ 4697 h 10000"/>
              <a:gd name="connsiteX62" fmla="*/ 4334 w 10000"/>
              <a:gd name="connsiteY62" fmla="*/ 4815 h 10000"/>
              <a:gd name="connsiteX63" fmla="*/ 4222 w 10000"/>
              <a:gd name="connsiteY63" fmla="*/ 4985 h 10000"/>
              <a:gd name="connsiteX64" fmla="*/ 4021 w 10000"/>
              <a:gd name="connsiteY64" fmla="*/ 5126 h 10000"/>
              <a:gd name="connsiteX65" fmla="*/ 3845 w 10000"/>
              <a:gd name="connsiteY65" fmla="*/ 5245 h 10000"/>
              <a:gd name="connsiteX66" fmla="*/ 3468 w 10000"/>
              <a:gd name="connsiteY66" fmla="*/ 5645 h 10000"/>
              <a:gd name="connsiteX67" fmla="*/ 3023 w 10000"/>
              <a:gd name="connsiteY67" fmla="*/ 6023 h 10000"/>
              <a:gd name="connsiteX68" fmla="*/ 2398 w 10000"/>
              <a:gd name="connsiteY68" fmla="*/ 6600 h 10000"/>
              <a:gd name="connsiteX69" fmla="*/ 1913 w 10000"/>
              <a:gd name="connsiteY69" fmla="*/ 7148 h 10000"/>
              <a:gd name="connsiteX70" fmla="*/ 0 w 10000"/>
              <a:gd name="connsiteY70" fmla="*/ 9800 h 10000"/>
              <a:gd name="connsiteX71" fmla="*/ 20 w 10000"/>
              <a:gd name="connsiteY71" fmla="*/ 10000 h 10000"/>
              <a:gd name="connsiteX0" fmla="*/ 20 w 10000"/>
              <a:gd name="connsiteY0" fmla="*/ 10000 h 10000"/>
              <a:gd name="connsiteX1" fmla="*/ 20 w 10000"/>
              <a:gd name="connsiteY1" fmla="*/ 9941 h 10000"/>
              <a:gd name="connsiteX2" fmla="*/ 68 w 10000"/>
              <a:gd name="connsiteY2" fmla="*/ 9882 h 10000"/>
              <a:gd name="connsiteX3" fmla="*/ 177 w 10000"/>
              <a:gd name="connsiteY3" fmla="*/ 9623 h 10000"/>
              <a:gd name="connsiteX4" fmla="*/ 645 w 10000"/>
              <a:gd name="connsiteY4" fmla="*/ 9134 h 10000"/>
              <a:gd name="connsiteX5" fmla="*/ 934 w 10000"/>
              <a:gd name="connsiteY5" fmla="*/ 8703 h 10000"/>
              <a:gd name="connsiteX6" fmla="*/ 1267 w 10000"/>
              <a:gd name="connsiteY6" fmla="*/ 8274 h 10000"/>
              <a:gd name="connsiteX7" fmla="*/ 1487 w 10000"/>
              <a:gd name="connsiteY7" fmla="*/ 8038 h 10000"/>
              <a:gd name="connsiteX8" fmla="*/ 1689 w 10000"/>
              <a:gd name="connsiteY8" fmla="*/ 7896 h 10000"/>
              <a:gd name="connsiteX9" fmla="*/ 1865 w 10000"/>
              <a:gd name="connsiteY9" fmla="*/ 7696 h 10000"/>
              <a:gd name="connsiteX10" fmla="*/ 2066 w 10000"/>
              <a:gd name="connsiteY10" fmla="*/ 7608 h 10000"/>
              <a:gd name="connsiteX11" fmla="*/ 2245 w 10000"/>
              <a:gd name="connsiteY11" fmla="*/ 7348 h 10000"/>
              <a:gd name="connsiteX12" fmla="*/ 2378 w 10000"/>
              <a:gd name="connsiteY12" fmla="*/ 7118 h 10000"/>
              <a:gd name="connsiteX13" fmla="*/ 2667 w 10000"/>
              <a:gd name="connsiteY13" fmla="*/ 7001 h 10000"/>
              <a:gd name="connsiteX14" fmla="*/ 2911 w 10000"/>
              <a:gd name="connsiteY14" fmla="*/ 6742 h 10000"/>
              <a:gd name="connsiteX15" fmla="*/ 3223 w 10000"/>
              <a:gd name="connsiteY15" fmla="*/ 6482 h 10000"/>
              <a:gd name="connsiteX16" fmla="*/ 3488 w 10000"/>
              <a:gd name="connsiteY16" fmla="*/ 6282 h 10000"/>
              <a:gd name="connsiteX17" fmla="*/ 3777 w 10000"/>
              <a:gd name="connsiteY17" fmla="*/ 5935 h 10000"/>
              <a:gd name="connsiteX18" fmla="*/ 4021 w 10000"/>
              <a:gd name="connsiteY18" fmla="*/ 5704 h 10000"/>
              <a:gd name="connsiteX19" fmla="*/ 4378 w 10000"/>
              <a:gd name="connsiteY19" fmla="*/ 5304 h 10000"/>
              <a:gd name="connsiteX20" fmla="*/ 4667 w 10000"/>
              <a:gd name="connsiteY20" fmla="*/ 5074 h 10000"/>
              <a:gd name="connsiteX21" fmla="*/ 4976 w 10000"/>
              <a:gd name="connsiteY21" fmla="*/ 4815 h 10000"/>
              <a:gd name="connsiteX22" fmla="*/ 5377 w 10000"/>
              <a:gd name="connsiteY22" fmla="*/ 4525 h 10000"/>
              <a:gd name="connsiteX23" fmla="*/ 5734 w 10000"/>
              <a:gd name="connsiteY23" fmla="*/ 4149 h 10000"/>
              <a:gd name="connsiteX24" fmla="*/ 5999 w 10000"/>
              <a:gd name="connsiteY24" fmla="*/ 4060 h 10000"/>
              <a:gd name="connsiteX25" fmla="*/ 6355 w 10000"/>
              <a:gd name="connsiteY25" fmla="*/ 3860 h 10000"/>
              <a:gd name="connsiteX26" fmla="*/ 6644 w 10000"/>
              <a:gd name="connsiteY26" fmla="*/ 3571 h 10000"/>
              <a:gd name="connsiteX27" fmla="*/ 6977 w 10000"/>
              <a:gd name="connsiteY27" fmla="*/ 3312 h 10000"/>
              <a:gd name="connsiteX28" fmla="*/ 7377 w 10000"/>
              <a:gd name="connsiteY28" fmla="*/ 2940 h 10000"/>
              <a:gd name="connsiteX29" fmla="*/ 7842 w 10000"/>
              <a:gd name="connsiteY29" fmla="*/ 2534 h 10000"/>
              <a:gd name="connsiteX30" fmla="*/ 7999 w 10000"/>
              <a:gd name="connsiteY30" fmla="*/ 2304 h 10000"/>
              <a:gd name="connsiteX31" fmla="*/ 8311 w 10000"/>
              <a:gd name="connsiteY31" fmla="*/ 2163 h 10000"/>
              <a:gd name="connsiteX32" fmla="*/ 8489 w 10000"/>
              <a:gd name="connsiteY32" fmla="*/ 2133 h 10000"/>
              <a:gd name="connsiteX33" fmla="*/ 8665 w 10000"/>
              <a:gd name="connsiteY33" fmla="*/ 1986 h 10000"/>
              <a:gd name="connsiteX34" fmla="*/ 8821 w 10000"/>
              <a:gd name="connsiteY34" fmla="*/ 1786 h 10000"/>
              <a:gd name="connsiteX35" fmla="*/ 8978 w 10000"/>
              <a:gd name="connsiteY35" fmla="*/ 1614 h 10000"/>
              <a:gd name="connsiteX36" fmla="*/ 9222 w 10000"/>
              <a:gd name="connsiteY36" fmla="*/ 1355 h 10000"/>
              <a:gd name="connsiteX37" fmla="*/ 9466 w 10000"/>
              <a:gd name="connsiteY37" fmla="*/ 1267 h 10000"/>
              <a:gd name="connsiteX38" fmla="*/ 9623 w 10000"/>
              <a:gd name="connsiteY38" fmla="*/ 1097 h 10000"/>
              <a:gd name="connsiteX39" fmla="*/ 9843 w 10000"/>
              <a:gd name="connsiteY39" fmla="*/ 889 h 10000"/>
              <a:gd name="connsiteX40" fmla="*/ 10000 w 10000"/>
              <a:gd name="connsiteY40" fmla="*/ 837 h 10000"/>
              <a:gd name="connsiteX41" fmla="*/ 9823 w 10000"/>
              <a:gd name="connsiteY41" fmla="*/ 0 h 10000"/>
              <a:gd name="connsiteX42" fmla="*/ 9643 w 10000"/>
              <a:gd name="connsiteY42" fmla="*/ 29 h 10000"/>
              <a:gd name="connsiteX43" fmla="*/ 9422 w 10000"/>
              <a:gd name="connsiteY43" fmla="*/ 259 h 10000"/>
              <a:gd name="connsiteX44" fmla="*/ 9310 w 10000"/>
              <a:gd name="connsiteY44" fmla="*/ 401 h 10000"/>
              <a:gd name="connsiteX45" fmla="*/ 9066 w 10000"/>
              <a:gd name="connsiteY45" fmla="*/ 660 h 10000"/>
              <a:gd name="connsiteX46" fmla="*/ 8777 w 10000"/>
              <a:gd name="connsiteY46" fmla="*/ 889 h 10000"/>
              <a:gd name="connsiteX47" fmla="*/ 8533 w 10000"/>
              <a:gd name="connsiteY47" fmla="*/ 979 h 10000"/>
              <a:gd name="connsiteX48" fmla="*/ 8331 w 10000"/>
              <a:gd name="connsiteY48" fmla="*/ 1126 h 10000"/>
              <a:gd name="connsiteX49" fmla="*/ 8111 w 10000"/>
              <a:gd name="connsiteY49" fmla="*/ 1385 h 10000"/>
              <a:gd name="connsiteX50" fmla="*/ 7887 w 10000"/>
              <a:gd name="connsiteY50" fmla="*/ 1668 h 10000"/>
              <a:gd name="connsiteX51" fmla="*/ 7690 w 10000"/>
              <a:gd name="connsiteY51" fmla="*/ 1957 h 10000"/>
              <a:gd name="connsiteX52" fmla="*/ 7421 w 10000"/>
              <a:gd name="connsiteY52" fmla="*/ 2186 h 10000"/>
              <a:gd name="connsiteX53" fmla="*/ 7221 w 10000"/>
              <a:gd name="connsiteY53" fmla="*/ 2333 h 10000"/>
              <a:gd name="connsiteX54" fmla="*/ 6223 w 10000"/>
              <a:gd name="connsiteY54" fmla="*/ 3141 h 10000"/>
              <a:gd name="connsiteX55" fmla="*/ 5978 w 10000"/>
              <a:gd name="connsiteY55" fmla="*/ 3430 h 10000"/>
              <a:gd name="connsiteX56" fmla="*/ 5822 w 10000"/>
              <a:gd name="connsiteY56" fmla="*/ 3600 h 10000"/>
              <a:gd name="connsiteX57" fmla="*/ 5645 w 10000"/>
              <a:gd name="connsiteY57" fmla="*/ 3630 h 10000"/>
              <a:gd name="connsiteX58" fmla="*/ 5445 w 10000"/>
              <a:gd name="connsiteY58" fmla="*/ 3860 h 10000"/>
              <a:gd name="connsiteX59" fmla="*/ 5068 w 10000"/>
              <a:gd name="connsiteY59" fmla="*/ 4266 h 10000"/>
              <a:gd name="connsiteX60" fmla="*/ 4887 w 10000"/>
              <a:gd name="connsiteY60" fmla="*/ 4319 h 10000"/>
              <a:gd name="connsiteX61" fmla="*/ 4534 w 10000"/>
              <a:gd name="connsiteY61" fmla="*/ 4697 h 10000"/>
              <a:gd name="connsiteX62" fmla="*/ 4334 w 10000"/>
              <a:gd name="connsiteY62" fmla="*/ 4815 h 10000"/>
              <a:gd name="connsiteX63" fmla="*/ 4222 w 10000"/>
              <a:gd name="connsiteY63" fmla="*/ 4985 h 10000"/>
              <a:gd name="connsiteX64" fmla="*/ 4021 w 10000"/>
              <a:gd name="connsiteY64" fmla="*/ 5126 h 10000"/>
              <a:gd name="connsiteX65" fmla="*/ 3845 w 10000"/>
              <a:gd name="connsiteY65" fmla="*/ 5245 h 10000"/>
              <a:gd name="connsiteX66" fmla="*/ 3468 w 10000"/>
              <a:gd name="connsiteY66" fmla="*/ 5645 h 10000"/>
              <a:gd name="connsiteX67" fmla="*/ 3023 w 10000"/>
              <a:gd name="connsiteY67" fmla="*/ 6023 h 10000"/>
              <a:gd name="connsiteX68" fmla="*/ 1913 w 10000"/>
              <a:gd name="connsiteY68" fmla="*/ 7148 h 10000"/>
              <a:gd name="connsiteX69" fmla="*/ 0 w 10000"/>
              <a:gd name="connsiteY69" fmla="*/ 9800 h 10000"/>
              <a:gd name="connsiteX70" fmla="*/ 20 w 10000"/>
              <a:gd name="connsiteY70" fmla="*/ 10000 h 10000"/>
              <a:gd name="connsiteX0" fmla="*/ 20 w 10000"/>
              <a:gd name="connsiteY0" fmla="*/ 10000 h 10000"/>
              <a:gd name="connsiteX1" fmla="*/ 20 w 10000"/>
              <a:gd name="connsiteY1" fmla="*/ 9941 h 10000"/>
              <a:gd name="connsiteX2" fmla="*/ 68 w 10000"/>
              <a:gd name="connsiteY2" fmla="*/ 9882 h 10000"/>
              <a:gd name="connsiteX3" fmla="*/ 177 w 10000"/>
              <a:gd name="connsiteY3" fmla="*/ 9623 h 10000"/>
              <a:gd name="connsiteX4" fmla="*/ 645 w 10000"/>
              <a:gd name="connsiteY4" fmla="*/ 9134 h 10000"/>
              <a:gd name="connsiteX5" fmla="*/ 934 w 10000"/>
              <a:gd name="connsiteY5" fmla="*/ 8703 h 10000"/>
              <a:gd name="connsiteX6" fmla="*/ 1267 w 10000"/>
              <a:gd name="connsiteY6" fmla="*/ 8274 h 10000"/>
              <a:gd name="connsiteX7" fmla="*/ 1487 w 10000"/>
              <a:gd name="connsiteY7" fmla="*/ 8038 h 10000"/>
              <a:gd name="connsiteX8" fmla="*/ 1689 w 10000"/>
              <a:gd name="connsiteY8" fmla="*/ 7896 h 10000"/>
              <a:gd name="connsiteX9" fmla="*/ 1865 w 10000"/>
              <a:gd name="connsiteY9" fmla="*/ 7696 h 10000"/>
              <a:gd name="connsiteX10" fmla="*/ 2066 w 10000"/>
              <a:gd name="connsiteY10" fmla="*/ 7608 h 10000"/>
              <a:gd name="connsiteX11" fmla="*/ 2245 w 10000"/>
              <a:gd name="connsiteY11" fmla="*/ 7348 h 10000"/>
              <a:gd name="connsiteX12" fmla="*/ 2378 w 10000"/>
              <a:gd name="connsiteY12" fmla="*/ 7118 h 10000"/>
              <a:gd name="connsiteX13" fmla="*/ 2667 w 10000"/>
              <a:gd name="connsiteY13" fmla="*/ 7001 h 10000"/>
              <a:gd name="connsiteX14" fmla="*/ 2911 w 10000"/>
              <a:gd name="connsiteY14" fmla="*/ 6742 h 10000"/>
              <a:gd name="connsiteX15" fmla="*/ 3223 w 10000"/>
              <a:gd name="connsiteY15" fmla="*/ 6482 h 10000"/>
              <a:gd name="connsiteX16" fmla="*/ 3488 w 10000"/>
              <a:gd name="connsiteY16" fmla="*/ 6282 h 10000"/>
              <a:gd name="connsiteX17" fmla="*/ 3777 w 10000"/>
              <a:gd name="connsiteY17" fmla="*/ 5935 h 10000"/>
              <a:gd name="connsiteX18" fmla="*/ 4021 w 10000"/>
              <a:gd name="connsiteY18" fmla="*/ 5704 h 10000"/>
              <a:gd name="connsiteX19" fmla="*/ 4378 w 10000"/>
              <a:gd name="connsiteY19" fmla="*/ 5304 h 10000"/>
              <a:gd name="connsiteX20" fmla="*/ 4667 w 10000"/>
              <a:gd name="connsiteY20" fmla="*/ 5074 h 10000"/>
              <a:gd name="connsiteX21" fmla="*/ 4976 w 10000"/>
              <a:gd name="connsiteY21" fmla="*/ 4815 h 10000"/>
              <a:gd name="connsiteX22" fmla="*/ 5377 w 10000"/>
              <a:gd name="connsiteY22" fmla="*/ 4525 h 10000"/>
              <a:gd name="connsiteX23" fmla="*/ 5734 w 10000"/>
              <a:gd name="connsiteY23" fmla="*/ 4149 h 10000"/>
              <a:gd name="connsiteX24" fmla="*/ 5999 w 10000"/>
              <a:gd name="connsiteY24" fmla="*/ 4060 h 10000"/>
              <a:gd name="connsiteX25" fmla="*/ 6355 w 10000"/>
              <a:gd name="connsiteY25" fmla="*/ 3860 h 10000"/>
              <a:gd name="connsiteX26" fmla="*/ 6644 w 10000"/>
              <a:gd name="connsiteY26" fmla="*/ 3571 h 10000"/>
              <a:gd name="connsiteX27" fmla="*/ 6977 w 10000"/>
              <a:gd name="connsiteY27" fmla="*/ 3312 h 10000"/>
              <a:gd name="connsiteX28" fmla="*/ 7377 w 10000"/>
              <a:gd name="connsiteY28" fmla="*/ 2940 h 10000"/>
              <a:gd name="connsiteX29" fmla="*/ 7842 w 10000"/>
              <a:gd name="connsiteY29" fmla="*/ 2534 h 10000"/>
              <a:gd name="connsiteX30" fmla="*/ 7999 w 10000"/>
              <a:gd name="connsiteY30" fmla="*/ 2304 h 10000"/>
              <a:gd name="connsiteX31" fmla="*/ 8311 w 10000"/>
              <a:gd name="connsiteY31" fmla="*/ 2163 h 10000"/>
              <a:gd name="connsiteX32" fmla="*/ 8489 w 10000"/>
              <a:gd name="connsiteY32" fmla="*/ 2133 h 10000"/>
              <a:gd name="connsiteX33" fmla="*/ 8665 w 10000"/>
              <a:gd name="connsiteY33" fmla="*/ 1986 h 10000"/>
              <a:gd name="connsiteX34" fmla="*/ 8821 w 10000"/>
              <a:gd name="connsiteY34" fmla="*/ 1786 h 10000"/>
              <a:gd name="connsiteX35" fmla="*/ 8978 w 10000"/>
              <a:gd name="connsiteY35" fmla="*/ 1614 h 10000"/>
              <a:gd name="connsiteX36" fmla="*/ 9222 w 10000"/>
              <a:gd name="connsiteY36" fmla="*/ 1355 h 10000"/>
              <a:gd name="connsiteX37" fmla="*/ 9466 w 10000"/>
              <a:gd name="connsiteY37" fmla="*/ 1267 h 10000"/>
              <a:gd name="connsiteX38" fmla="*/ 9623 w 10000"/>
              <a:gd name="connsiteY38" fmla="*/ 1097 h 10000"/>
              <a:gd name="connsiteX39" fmla="*/ 9843 w 10000"/>
              <a:gd name="connsiteY39" fmla="*/ 889 h 10000"/>
              <a:gd name="connsiteX40" fmla="*/ 10000 w 10000"/>
              <a:gd name="connsiteY40" fmla="*/ 837 h 10000"/>
              <a:gd name="connsiteX41" fmla="*/ 9823 w 10000"/>
              <a:gd name="connsiteY41" fmla="*/ 0 h 10000"/>
              <a:gd name="connsiteX42" fmla="*/ 9643 w 10000"/>
              <a:gd name="connsiteY42" fmla="*/ 29 h 10000"/>
              <a:gd name="connsiteX43" fmla="*/ 9422 w 10000"/>
              <a:gd name="connsiteY43" fmla="*/ 259 h 10000"/>
              <a:gd name="connsiteX44" fmla="*/ 9310 w 10000"/>
              <a:gd name="connsiteY44" fmla="*/ 401 h 10000"/>
              <a:gd name="connsiteX45" fmla="*/ 9066 w 10000"/>
              <a:gd name="connsiteY45" fmla="*/ 660 h 10000"/>
              <a:gd name="connsiteX46" fmla="*/ 8777 w 10000"/>
              <a:gd name="connsiteY46" fmla="*/ 889 h 10000"/>
              <a:gd name="connsiteX47" fmla="*/ 8533 w 10000"/>
              <a:gd name="connsiteY47" fmla="*/ 979 h 10000"/>
              <a:gd name="connsiteX48" fmla="*/ 8331 w 10000"/>
              <a:gd name="connsiteY48" fmla="*/ 1126 h 10000"/>
              <a:gd name="connsiteX49" fmla="*/ 8111 w 10000"/>
              <a:gd name="connsiteY49" fmla="*/ 1385 h 10000"/>
              <a:gd name="connsiteX50" fmla="*/ 7887 w 10000"/>
              <a:gd name="connsiteY50" fmla="*/ 1668 h 10000"/>
              <a:gd name="connsiteX51" fmla="*/ 7690 w 10000"/>
              <a:gd name="connsiteY51" fmla="*/ 1957 h 10000"/>
              <a:gd name="connsiteX52" fmla="*/ 7421 w 10000"/>
              <a:gd name="connsiteY52" fmla="*/ 2186 h 10000"/>
              <a:gd name="connsiteX53" fmla="*/ 7221 w 10000"/>
              <a:gd name="connsiteY53" fmla="*/ 2333 h 10000"/>
              <a:gd name="connsiteX54" fmla="*/ 6223 w 10000"/>
              <a:gd name="connsiteY54" fmla="*/ 3141 h 10000"/>
              <a:gd name="connsiteX55" fmla="*/ 5978 w 10000"/>
              <a:gd name="connsiteY55" fmla="*/ 3430 h 10000"/>
              <a:gd name="connsiteX56" fmla="*/ 5822 w 10000"/>
              <a:gd name="connsiteY56" fmla="*/ 3600 h 10000"/>
              <a:gd name="connsiteX57" fmla="*/ 5645 w 10000"/>
              <a:gd name="connsiteY57" fmla="*/ 3630 h 10000"/>
              <a:gd name="connsiteX58" fmla="*/ 5445 w 10000"/>
              <a:gd name="connsiteY58" fmla="*/ 3860 h 10000"/>
              <a:gd name="connsiteX59" fmla="*/ 5068 w 10000"/>
              <a:gd name="connsiteY59" fmla="*/ 4266 h 10000"/>
              <a:gd name="connsiteX60" fmla="*/ 4887 w 10000"/>
              <a:gd name="connsiteY60" fmla="*/ 4319 h 10000"/>
              <a:gd name="connsiteX61" fmla="*/ 4534 w 10000"/>
              <a:gd name="connsiteY61" fmla="*/ 4697 h 10000"/>
              <a:gd name="connsiteX62" fmla="*/ 4334 w 10000"/>
              <a:gd name="connsiteY62" fmla="*/ 4815 h 10000"/>
              <a:gd name="connsiteX63" fmla="*/ 4222 w 10000"/>
              <a:gd name="connsiteY63" fmla="*/ 4985 h 10000"/>
              <a:gd name="connsiteX64" fmla="*/ 4021 w 10000"/>
              <a:gd name="connsiteY64" fmla="*/ 5126 h 10000"/>
              <a:gd name="connsiteX65" fmla="*/ 3845 w 10000"/>
              <a:gd name="connsiteY65" fmla="*/ 5245 h 10000"/>
              <a:gd name="connsiteX66" fmla="*/ 3468 w 10000"/>
              <a:gd name="connsiteY66" fmla="*/ 5645 h 10000"/>
              <a:gd name="connsiteX67" fmla="*/ 3023 w 10000"/>
              <a:gd name="connsiteY67" fmla="*/ 6023 h 10000"/>
              <a:gd name="connsiteX68" fmla="*/ 0 w 10000"/>
              <a:gd name="connsiteY68" fmla="*/ 9800 h 10000"/>
              <a:gd name="connsiteX69" fmla="*/ 20 w 10000"/>
              <a:gd name="connsiteY69" fmla="*/ 10000 h 10000"/>
              <a:gd name="connsiteX0" fmla="*/ 20 w 10000"/>
              <a:gd name="connsiteY0" fmla="*/ 10000 h 10000"/>
              <a:gd name="connsiteX1" fmla="*/ 20 w 10000"/>
              <a:gd name="connsiteY1" fmla="*/ 9941 h 10000"/>
              <a:gd name="connsiteX2" fmla="*/ 68 w 10000"/>
              <a:gd name="connsiteY2" fmla="*/ 9882 h 10000"/>
              <a:gd name="connsiteX3" fmla="*/ 177 w 10000"/>
              <a:gd name="connsiteY3" fmla="*/ 9623 h 10000"/>
              <a:gd name="connsiteX4" fmla="*/ 645 w 10000"/>
              <a:gd name="connsiteY4" fmla="*/ 9134 h 10000"/>
              <a:gd name="connsiteX5" fmla="*/ 934 w 10000"/>
              <a:gd name="connsiteY5" fmla="*/ 8703 h 10000"/>
              <a:gd name="connsiteX6" fmla="*/ 1267 w 10000"/>
              <a:gd name="connsiteY6" fmla="*/ 8274 h 10000"/>
              <a:gd name="connsiteX7" fmla="*/ 1487 w 10000"/>
              <a:gd name="connsiteY7" fmla="*/ 8038 h 10000"/>
              <a:gd name="connsiteX8" fmla="*/ 1689 w 10000"/>
              <a:gd name="connsiteY8" fmla="*/ 7896 h 10000"/>
              <a:gd name="connsiteX9" fmla="*/ 1865 w 10000"/>
              <a:gd name="connsiteY9" fmla="*/ 7696 h 10000"/>
              <a:gd name="connsiteX10" fmla="*/ 2066 w 10000"/>
              <a:gd name="connsiteY10" fmla="*/ 7608 h 10000"/>
              <a:gd name="connsiteX11" fmla="*/ 2245 w 10000"/>
              <a:gd name="connsiteY11" fmla="*/ 7348 h 10000"/>
              <a:gd name="connsiteX12" fmla="*/ 2378 w 10000"/>
              <a:gd name="connsiteY12" fmla="*/ 7118 h 10000"/>
              <a:gd name="connsiteX13" fmla="*/ 2667 w 10000"/>
              <a:gd name="connsiteY13" fmla="*/ 7001 h 10000"/>
              <a:gd name="connsiteX14" fmla="*/ 2911 w 10000"/>
              <a:gd name="connsiteY14" fmla="*/ 6742 h 10000"/>
              <a:gd name="connsiteX15" fmla="*/ 3223 w 10000"/>
              <a:gd name="connsiteY15" fmla="*/ 6482 h 10000"/>
              <a:gd name="connsiteX16" fmla="*/ 3488 w 10000"/>
              <a:gd name="connsiteY16" fmla="*/ 6282 h 10000"/>
              <a:gd name="connsiteX17" fmla="*/ 3777 w 10000"/>
              <a:gd name="connsiteY17" fmla="*/ 5935 h 10000"/>
              <a:gd name="connsiteX18" fmla="*/ 4021 w 10000"/>
              <a:gd name="connsiteY18" fmla="*/ 5704 h 10000"/>
              <a:gd name="connsiteX19" fmla="*/ 4378 w 10000"/>
              <a:gd name="connsiteY19" fmla="*/ 5304 h 10000"/>
              <a:gd name="connsiteX20" fmla="*/ 4667 w 10000"/>
              <a:gd name="connsiteY20" fmla="*/ 5074 h 10000"/>
              <a:gd name="connsiteX21" fmla="*/ 4976 w 10000"/>
              <a:gd name="connsiteY21" fmla="*/ 4815 h 10000"/>
              <a:gd name="connsiteX22" fmla="*/ 5377 w 10000"/>
              <a:gd name="connsiteY22" fmla="*/ 4525 h 10000"/>
              <a:gd name="connsiteX23" fmla="*/ 5734 w 10000"/>
              <a:gd name="connsiteY23" fmla="*/ 4149 h 10000"/>
              <a:gd name="connsiteX24" fmla="*/ 5999 w 10000"/>
              <a:gd name="connsiteY24" fmla="*/ 4060 h 10000"/>
              <a:gd name="connsiteX25" fmla="*/ 6355 w 10000"/>
              <a:gd name="connsiteY25" fmla="*/ 3860 h 10000"/>
              <a:gd name="connsiteX26" fmla="*/ 6644 w 10000"/>
              <a:gd name="connsiteY26" fmla="*/ 3571 h 10000"/>
              <a:gd name="connsiteX27" fmla="*/ 6977 w 10000"/>
              <a:gd name="connsiteY27" fmla="*/ 3312 h 10000"/>
              <a:gd name="connsiteX28" fmla="*/ 7377 w 10000"/>
              <a:gd name="connsiteY28" fmla="*/ 2940 h 10000"/>
              <a:gd name="connsiteX29" fmla="*/ 7842 w 10000"/>
              <a:gd name="connsiteY29" fmla="*/ 2534 h 10000"/>
              <a:gd name="connsiteX30" fmla="*/ 7999 w 10000"/>
              <a:gd name="connsiteY30" fmla="*/ 2304 h 10000"/>
              <a:gd name="connsiteX31" fmla="*/ 8311 w 10000"/>
              <a:gd name="connsiteY31" fmla="*/ 2163 h 10000"/>
              <a:gd name="connsiteX32" fmla="*/ 8489 w 10000"/>
              <a:gd name="connsiteY32" fmla="*/ 2133 h 10000"/>
              <a:gd name="connsiteX33" fmla="*/ 8665 w 10000"/>
              <a:gd name="connsiteY33" fmla="*/ 1986 h 10000"/>
              <a:gd name="connsiteX34" fmla="*/ 8821 w 10000"/>
              <a:gd name="connsiteY34" fmla="*/ 1786 h 10000"/>
              <a:gd name="connsiteX35" fmla="*/ 8978 w 10000"/>
              <a:gd name="connsiteY35" fmla="*/ 1614 h 10000"/>
              <a:gd name="connsiteX36" fmla="*/ 9222 w 10000"/>
              <a:gd name="connsiteY36" fmla="*/ 1355 h 10000"/>
              <a:gd name="connsiteX37" fmla="*/ 9466 w 10000"/>
              <a:gd name="connsiteY37" fmla="*/ 1267 h 10000"/>
              <a:gd name="connsiteX38" fmla="*/ 9623 w 10000"/>
              <a:gd name="connsiteY38" fmla="*/ 1097 h 10000"/>
              <a:gd name="connsiteX39" fmla="*/ 9843 w 10000"/>
              <a:gd name="connsiteY39" fmla="*/ 889 h 10000"/>
              <a:gd name="connsiteX40" fmla="*/ 10000 w 10000"/>
              <a:gd name="connsiteY40" fmla="*/ 837 h 10000"/>
              <a:gd name="connsiteX41" fmla="*/ 9823 w 10000"/>
              <a:gd name="connsiteY41" fmla="*/ 0 h 10000"/>
              <a:gd name="connsiteX42" fmla="*/ 9643 w 10000"/>
              <a:gd name="connsiteY42" fmla="*/ 29 h 10000"/>
              <a:gd name="connsiteX43" fmla="*/ 9422 w 10000"/>
              <a:gd name="connsiteY43" fmla="*/ 259 h 10000"/>
              <a:gd name="connsiteX44" fmla="*/ 9310 w 10000"/>
              <a:gd name="connsiteY44" fmla="*/ 401 h 10000"/>
              <a:gd name="connsiteX45" fmla="*/ 9066 w 10000"/>
              <a:gd name="connsiteY45" fmla="*/ 660 h 10000"/>
              <a:gd name="connsiteX46" fmla="*/ 8777 w 10000"/>
              <a:gd name="connsiteY46" fmla="*/ 889 h 10000"/>
              <a:gd name="connsiteX47" fmla="*/ 8533 w 10000"/>
              <a:gd name="connsiteY47" fmla="*/ 979 h 10000"/>
              <a:gd name="connsiteX48" fmla="*/ 8331 w 10000"/>
              <a:gd name="connsiteY48" fmla="*/ 1126 h 10000"/>
              <a:gd name="connsiteX49" fmla="*/ 8111 w 10000"/>
              <a:gd name="connsiteY49" fmla="*/ 1385 h 10000"/>
              <a:gd name="connsiteX50" fmla="*/ 7887 w 10000"/>
              <a:gd name="connsiteY50" fmla="*/ 1668 h 10000"/>
              <a:gd name="connsiteX51" fmla="*/ 7690 w 10000"/>
              <a:gd name="connsiteY51" fmla="*/ 1957 h 10000"/>
              <a:gd name="connsiteX52" fmla="*/ 7421 w 10000"/>
              <a:gd name="connsiteY52" fmla="*/ 2186 h 10000"/>
              <a:gd name="connsiteX53" fmla="*/ 7221 w 10000"/>
              <a:gd name="connsiteY53" fmla="*/ 2333 h 10000"/>
              <a:gd name="connsiteX54" fmla="*/ 6223 w 10000"/>
              <a:gd name="connsiteY54" fmla="*/ 3141 h 10000"/>
              <a:gd name="connsiteX55" fmla="*/ 5978 w 10000"/>
              <a:gd name="connsiteY55" fmla="*/ 3430 h 10000"/>
              <a:gd name="connsiteX56" fmla="*/ 5822 w 10000"/>
              <a:gd name="connsiteY56" fmla="*/ 3600 h 10000"/>
              <a:gd name="connsiteX57" fmla="*/ 5645 w 10000"/>
              <a:gd name="connsiteY57" fmla="*/ 3630 h 10000"/>
              <a:gd name="connsiteX58" fmla="*/ 5445 w 10000"/>
              <a:gd name="connsiteY58" fmla="*/ 3860 h 10000"/>
              <a:gd name="connsiteX59" fmla="*/ 5068 w 10000"/>
              <a:gd name="connsiteY59" fmla="*/ 4266 h 10000"/>
              <a:gd name="connsiteX60" fmla="*/ 4887 w 10000"/>
              <a:gd name="connsiteY60" fmla="*/ 4319 h 10000"/>
              <a:gd name="connsiteX61" fmla="*/ 4534 w 10000"/>
              <a:gd name="connsiteY61" fmla="*/ 4697 h 10000"/>
              <a:gd name="connsiteX62" fmla="*/ 4334 w 10000"/>
              <a:gd name="connsiteY62" fmla="*/ 4815 h 10000"/>
              <a:gd name="connsiteX63" fmla="*/ 4222 w 10000"/>
              <a:gd name="connsiteY63" fmla="*/ 4985 h 10000"/>
              <a:gd name="connsiteX64" fmla="*/ 4021 w 10000"/>
              <a:gd name="connsiteY64" fmla="*/ 5126 h 10000"/>
              <a:gd name="connsiteX65" fmla="*/ 3845 w 10000"/>
              <a:gd name="connsiteY65" fmla="*/ 5245 h 10000"/>
              <a:gd name="connsiteX66" fmla="*/ 3468 w 10000"/>
              <a:gd name="connsiteY66" fmla="*/ 5645 h 10000"/>
              <a:gd name="connsiteX67" fmla="*/ 0 w 10000"/>
              <a:gd name="connsiteY67" fmla="*/ 9800 h 10000"/>
              <a:gd name="connsiteX68" fmla="*/ 20 w 10000"/>
              <a:gd name="connsiteY68" fmla="*/ 10000 h 10000"/>
              <a:gd name="connsiteX0" fmla="*/ 20 w 10000"/>
              <a:gd name="connsiteY0" fmla="*/ 10000 h 10000"/>
              <a:gd name="connsiteX1" fmla="*/ 20 w 10000"/>
              <a:gd name="connsiteY1" fmla="*/ 9941 h 10000"/>
              <a:gd name="connsiteX2" fmla="*/ 68 w 10000"/>
              <a:gd name="connsiteY2" fmla="*/ 9882 h 10000"/>
              <a:gd name="connsiteX3" fmla="*/ 177 w 10000"/>
              <a:gd name="connsiteY3" fmla="*/ 9623 h 10000"/>
              <a:gd name="connsiteX4" fmla="*/ 645 w 10000"/>
              <a:gd name="connsiteY4" fmla="*/ 9134 h 10000"/>
              <a:gd name="connsiteX5" fmla="*/ 934 w 10000"/>
              <a:gd name="connsiteY5" fmla="*/ 8703 h 10000"/>
              <a:gd name="connsiteX6" fmla="*/ 1267 w 10000"/>
              <a:gd name="connsiteY6" fmla="*/ 8274 h 10000"/>
              <a:gd name="connsiteX7" fmla="*/ 1487 w 10000"/>
              <a:gd name="connsiteY7" fmla="*/ 8038 h 10000"/>
              <a:gd name="connsiteX8" fmla="*/ 1689 w 10000"/>
              <a:gd name="connsiteY8" fmla="*/ 7896 h 10000"/>
              <a:gd name="connsiteX9" fmla="*/ 1865 w 10000"/>
              <a:gd name="connsiteY9" fmla="*/ 7696 h 10000"/>
              <a:gd name="connsiteX10" fmla="*/ 2066 w 10000"/>
              <a:gd name="connsiteY10" fmla="*/ 7608 h 10000"/>
              <a:gd name="connsiteX11" fmla="*/ 2245 w 10000"/>
              <a:gd name="connsiteY11" fmla="*/ 7348 h 10000"/>
              <a:gd name="connsiteX12" fmla="*/ 2378 w 10000"/>
              <a:gd name="connsiteY12" fmla="*/ 7118 h 10000"/>
              <a:gd name="connsiteX13" fmla="*/ 2667 w 10000"/>
              <a:gd name="connsiteY13" fmla="*/ 7001 h 10000"/>
              <a:gd name="connsiteX14" fmla="*/ 2911 w 10000"/>
              <a:gd name="connsiteY14" fmla="*/ 6742 h 10000"/>
              <a:gd name="connsiteX15" fmla="*/ 3223 w 10000"/>
              <a:gd name="connsiteY15" fmla="*/ 6482 h 10000"/>
              <a:gd name="connsiteX16" fmla="*/ 3488 w 10000"/>
              <a:gd name="connsiteY16" fmla="*/ 6282 h 10000"/>
              <a:gd name="connsiteX17" fmla="*/ 3777 w 10000"/>
              <a:gd name="connsiteY17" fmla="*/ 5935 h 10000"/>
              <a:gd name="connsiteX18" fmla="*/ 4021 w 10000"/>
              <a:gd name="connsiteY18" fmla="*/ 5704 h 10000"/>
              <a:gd name="connsiteX19" fmla="*/ 4378 w 10000"/>
              <a:gd name="connsiteY19" fmla="*/ 5304 h 10000"/>
              <a:gd name="connsiteX20" fmla="*/ 4667 w 10000"/>
              <a:gd name="connsiteY20" fmla="*/ 5074 h 10000"/>
              <a:gd name="connsiteX21" fmla="*/ 4976 w 10000"/>
              <a:gd name="connsiteY21" fmla="*/ 4815 h 10000"/>
              <a:gd name="connsiteX22" fmla="*/ 5377 w 10000"/>
              <a:gd name="connsiteY22" fmla="*/ 4525 h 10000"/>
              <a:gd name="connsiteX23" fmla="*/ 5734 w 10000"/>
              <a:gd name="connsiteY23" fmla="*/ 4149 h 10000"/>
              <a:gd name="connsiteX24" fmla="*/ 5999 w 10000"/>
              <a:gd name="connsiteY24" fmla="*/ 4060 h 10000"/>
              <a:gd name="connsiteX25" fmla="*/ 6355 w 10000"/>
              <a:gd name="connsiteY25" fmla="*/ 3860 h 10000"/>
              <a:gd name="connsiteX26" fmla="*/ 6644 w 10000"/>
              <a:gd name="connsiteY26" fmla="*/ 3571 h 10000"/>
              <a:gd name="connsiteX27" fmla="*/ 6977 w 10000"/>
              <a:gd name="connsiteY27" fmla="*/ 3312 h 10000"/>
              <a:gd name="connsiteX28" fmla="*/ 7377 w 10000"/>
              <a:gd name="connsiteY28" fmla="*/ 2940 h 10000"/>
              <a:gd name="connsiteX29" fmla="*/ 7842 w 10000"/>
              <a:gd name="connsiteY29" fmla="*/ 2534 h 10000"/>
              <a:gd name="connsiteX30" fmla="*/ 7999 w 10000"/>
              <a:gd name="connsiteY30" fmla="*/ 2304 h 10000"/>
              <a:gd name="connsiteX31" fmla="*/ 8311 w 10000"/>
              <a:gd name="connsiteY31" fmla="*/ 2163 h 10000"/>
              <a:gd name="connsiteX32" fmla="*/ 8489 w 10000"/>
              <a:gd name="connsiteY32" fmla="*/ 2133 h 10000"/>
              <a:gd name="connsiteX33" fmla="*/ 8665 w 10000"/>
              <a:gd name="connsiteY33" fmla="*/ 1986 h 10000"/>
              <a:gd name="connsiteX34" fmla="*/ 8821 w 10000"/>
              <a:gd name="connsiteY34" fmla="*/ 1786 h 10000"/>
              <a:gd name="connsiteX35" fmla="*/ 8978 w 10000"/>
              <a:gd name="connsiteY35" fmla="*/ 1614 h 10000"/>
              <a:gd name="connsiteX36" fmla="*/ 9222 w 10000"/>
              <a:gd name="connsiteY36" fmla="*/ 1355 h 10000"/>
              <a:gd name="connsiteX37" fmla="*/ 9466 w 10000"/>
              <a:gd name="connsiteY37" fmla="*/ 1267 h 10000"/>
              <a:gd name="connsiteX38" fmla="*/ 9623 w 10000"/>
              <a:gd name="connsiteY38" fmla="*/ 1097 h 10000"/>
              <a:gd name="connsiteX39" fmla="*/ 9843 w 10000"/>
              <a:gd name="connsiteY39" fmla="*/ 889 h 10000"/>
              <a:gd name="connsiteX40" fmla="*/ 10000 w 10000"/>
              <a:gd name="connsiteY40" fmla="*/ 837 h 10000"/>
              <a:gd name="connsiteX41" fmla="*/ 9823 w 10000"/>
              <a:gd name="connsiteY41" fmla="*/ 0 h 10000"/>
              <a:gd name="connsiteX42" fmla="*/ 9643 w 10000"/>
              <a:gd name="connsiteY42" fmla="*/ 29 h 10000"/>
              <a:gd name="connsiteX43" fmla="*/ 9422 w 10000"/>
              <a:gd name="connsiteY43" fmla="*/ 259 h 10000"/>
              <a:gd name="connsiteX44" fmla="*/ 9310 w 10000"/>
              <a:gd name="connsiteY44" fmla="*/ 401 h 10000"/>
              <a:gd name="connsiteX45" fmla="*/ 9066 w 10000"/>
              <a:gd name="connsiteY45" fmla="*/ 660 h 10000"/>
              <a:gd name="connsiteX46" fmla="*/ 8777 w 10000"/>
              <a:gd name="connsiteY46" fmla="*/ 889 h 10000"/>
              <a:gd name="connsiteX47" fmla="*/ 8533 w 10000"/>
              <a:gd name="connsiteY47" fmla="*/ 979 h 10000"/>
              <a:gd name="connsiteX48" fmla="*/ 8331 w 10000"/>
              <a:gd name="connsiteY48" fmla="*/ 1126 h 10000"/>
              <a:gd name="connsiteX49" fmla="*/ 8111 w 10000"/>
              <a:gd name="connsiteY49" fmla="*/ 1385 h 10000"/>
              <a:gd name="connsiteX50" fmla="*/ 7887 w 10000"/>
              <a:gd name="connsiteY50" fmla="*/ 1668 h 10000"/>
              <a:gd name="connsiteX51" fmla="*/ 7690 w 10000"/>
              <a:gd name="connsiteY51" fmla="*/ 1957 h 10000"/>
              <a:gd name="connsiteX52" fmla="*/ 7421 w 10000"/>
              <a:gd name="connsiteY52" fmla="*/ 2186 h 10000"/>
              <a:gd name="connsiteX53" fmla="*/ 7221 w 10000"/>
              <a:gd name="connsiteY53" fmla="*/ 2333 h 10000"/>
              <a:gd name="connsiteX54" fmla="*/ 6223 w 10000"/>
              <a:gd name="connsiteY54" fmla="*/ 3141 h 10000"/>
              <a:gd name="connsiteX55" fmla="*/ 5978 w 10000"/>
              <a:gd name="connsiteY55" fmla="*/ 3430 h 10000"/>
              <a:gd name="connsiteX56" fmla="*/ 5822 w 10000"/>
              <a:gd name="connsiteY56" fmla="*/ 3600 h 10000"/>
              <a:gd name="connsiteX57" fmla="*/ 5645 w 10000"/>
              <a:gd name="connsiteY57" fmla="*/ 3630 h 10000"/>
              <a:gd name="connsiteX58" fmla="*/ 5445 w 10000"/>
              <a:gd name="connsiteY58" fmla="*/ 3860 h 10000"/>
              <a:gd name="connsiteX59" fmla="*/ 5068 w 10000"/>
              <a:gd name="connsiteY59" fmla="*/ 4266 h 10000"/>
              <a:gd name="connsiteX60" fmla="*/ 4887 w 10000"/>
              <a:gd name="connsiteY60" fmla="*/ 4319 h 10000"/>
              <a:gd name="connsiteX61" fmla="*/ 4534 w 10000"/>
              <a:gd name="connsiteY61" fmla="*/ 4697 h 10000"/>
              <a:gd name="connsiteX62" fmla="*/ 4334 w 10000"/>
              <a:gd name="connsiteY62" fmla="*/ 4815 h 10000"/>
              <a:gd name="connsiteX63" fmla="*/ 4222 w 10000"/>
              <a:gd name="connsiteY63" fmla="*/ 4985 h 10000"/>
              <a:gd name="connsiteX64" fmla="*/ 4021 w 10000"/>
              <a:gd name="connsiteY64" fmla="*/ 5126 h 10000"/>
              <a:gd name="connsiteX65" fmla="*/ 3845 w 10000"/>
              <a:gd name="connsiteY65" fmla="*/ 5245 h 10000"/>
              <a:gd name="connsiteX66" fmla="*/ 0 w 10000"/>
              <a:gd name="connsiteY66" fmla="*/ 9800 h 10000"/>
              <a:gd name="connsiteX67" fmla="*/ 20 w 10000"/>
              <a:gd name="connsiteY67" fmla="*/ 10000 h 10000"/>
              <a:gd name="connsiteX0" fmla="*/ 20 w 10000"/>
              <a:gd name="connsiteY0" fmla="*/ 10000 h 10000"/>
              <a:gd name="connsiteX1" fmla="*/ 20 w 10000"/>
              <a:gd name="connsiteY1" fmla="*/ 9941 h 10000"/>
              <a:gd name="connsiteX2" fmla="*/ 68 w 10000"/>
              <a:gd name="connsiteY2" fmla="*/ 9882 h 10000"/>
              <a:gd name="connsiteX3" fmla="*/ 177 w 10000"/>
              <a:gd name="connsiteY3" fmla="*/ 9623 h 10000"/>
              <a:gd name="connsiteX4" fmla="*/ 645 w 10000"/>
              <a:gd name="connsiteY4" fmla="*/ 9134 h 10000"/>
              <a:gd name="connsiteX5" fmla="*/ 934 w 10000"/>
              <a:gd name="connsiteY5" fmla="*/ 8703 h 10000"/>
              <a:gd name="connsiteX6" fmla="*/ 1267 w 10000"/>
              <a:gd name="connsiteY6" fmla="*/ 8274 h 10000"/>
              <a:gd name="connsiteX7" fmla="*/ 1487 w 10000"/>
              <a:gd name="connsiteY7" fmla="*/ 8038 h 10000"/>
              <a:gd name="connsiteX8" fmla="*/ 1689 w 10000"/>
              <a:gd name="connsiteY8" fmla="*/ 7896 h 10000"/>
              <a:gd name="connsiteX9" fmla="*/ 1865 w 10000"/>
              <a:gd name="connsiteY9" fmla="*/ 7696 h 10000"/>
              <a:gd name="connsiteX10" fmla="*/ 2066 w 10000"/>
              <a:gd name="connsiteY10" fmla="*/ 7608 h 10000"/>
              <a:gd name="connsiteX11" fmla="*/ 2245 w 10000"/>
              <a:gd name="connsiteY11" fmla="*/ 7348 h 10000"/>
              <a:gd name="connsiteX12" fmla="*/ 2378 w 10000"/>
              <a:gd name="connsiteY12" fmla="*/ 7118 h 10000"/>
              <a:gd name="connsiteX13" fmla="*/ 2667 w 10000"/>
              <a:gd name="connsiteY13" fmla="*/ 7001 h 10000"/>
              <a:gd name="connsiteX14" fmla="*/ 2911 w 10000"/>
              <a:gd name="connsiteY14" fmla="*/ 6742 h 10000"/>
              <a:gd name="connsiteX15" fmla="*/ 3223 w 10000"/>
              <a:gd name="connsiteY15" fmla="*/ 6482 h 10000"/>
              <a:gd name="connsiteX16" fmla="*/ 3488 w 10000"/>
              <a:gd name="connsiteY16" fmla="*/ 6282 h 10000"/>
              <a:gd name="connsiteX17" fmla="*/ 3777 w 10000"/>
              <a:gd name="connsiteY17" fmla="*/ 5935 h 10000"/>
              <a:gd name="connsiteX18" fmla="*/ 4021 w 10000"/>
              <a:gd name="connsiteY18" fmla="*/ 5704 h 10000"/>
              <a:gd name="connsiteX19" fmla="*/ 4378 w 10000"/>
              <a:gd name="connsiteY19" fmla="*/ 5304 h 10000"/>
              <a:gd name="connsiteX20" fmla="*/ 4667 w 10000"/>
              <a:gd name="connsiteY20" fmla="*/ 5074 h 10000"/>
              <a:gd name="connsiteX21" fmla="*/ 4976 w 10000"/>
              <a:gd name="connsiteY21" fmla="*/ 4815 h 10000"/>
              <a:gd name="connsiteX22" fmla="*/ 5377 w 10000"/>
              <a:gd name="connsiteY22" fmla="*/ 4525 h 10000"/>
              <a:gd name="connsiteX23" fmla="*/ 5734 w 10000"/>
              <a:gd name="connsiteY23" fmla="*/ 4149 h 10000"/>
              <a:gd name="connsiteX24" fmla="*/ 5999 w 10000"/>
              <a:gd name="connsiteY24" fmla="*/ 4060 h 10000"/>
              <a:gd name="connsiteX25" fmla="*/ 6355 w 10000"/>
              <a:gd name="connsiteY25" fmla="*/ 3860 h 10000"/>
              <a:gd name="connsiteX26" fmla="*/ 6644 w 10000"/>
              <a:gd name="connsiteY26" fmla="*/ 3571 h 10000"/>
              <a:gd name="connsiteX27" fmla="*/ 6977 w 10000"/>
              <a:gd name="connsiteY27" fmla="*/ 3312 h 10000"/>
              <a:gd name="connsiteX28" fmla="*/ 7377 w 10000"/>
              <a:gd name="connsiteY28" fmla="*/ 2940 h 10000"/>
              <a:gd name="connsiteX29" fmla="*/ 7842 w 10000"/>
              <a:gd name="connsiteY29" fmla="*/ 2534 h 10000"/>
              <a:gd name="connsiteX30" fmla="*/ 7999 w 10000"/>
              <a:gd name="connsiteY30" fmla="*/ 2304 h 10000"/>
              <a:gd name="connsiteX31" fmla="*/ 8311 w 10000"/>
              <a:gd name="connsiteY31" fmla="*/ 2163 h 10000"/>
              <a:gd name="connsiteX32" fmla="*/ 8489 w 10000"/>
              <a:gd name="connsiteY32" fmla="*/ 2133 h 10000"/>
              <a:gd name="connsiteX33" fmla="*/ 8665 w 10000"/>
              <a:gd name="connsiteY33" fmla="*/ 1986 h 10000"/>
              <a:gd name="connsiteX34" fmla="*/ 8821 w 10000"/>
              <a:gd name="connsiteY34" fmla="*/ 1786 h 10000"/>
              <a:gd name="connsiteX35" fmla="*/ 8978 w 10000"/>
              <a:gd name="connsiteY35" fmla="*/ 1614 h 10000"/>
              <a:gd name="connsiteX36" fmla="*/ 9222 w 10000"/>
              <a:gd name="connsiteY36" fmla="*/ 1355 h 10000"/>
              <a:gd name="connsiteX37" fmla="*/ 9466 w 10000"/>
              <a:gd name="connsiteY37" fmla="*/ 1267 h 10000"/>
              <a:gd name="connsiteX38" fmla="*/ 9623 w 10000"/>
              <a:gd name="connsiteY38" fmla="*/ 1097 h 10000"/>
              <a:gd name="connsiteX39" fmla="*/ 9843 w 10000"/>
              <a:gd name="connsiteY39" fmla="*/ 889 h 10000"/>
              <a:gd name="connsiteX40" fmla="*/ 10000 w 10000"/>
              <a:gd name="connsiteY40" fmla="*/ 837 h 10000"/>
              <a:gd name="connsiteX41" fmla="*/ 9823 w 10000"/>
              <a:gd name="connsiteY41" fmla="*/ 0 h 10000"/>
              <a:gd name="connsiteX42" fmla="*/ 9643 w 10000"/>
              <a:gd name="connsiteY42" fmla="*/ 29 h 10000"/>
              <a:gd name="connsiteX43" fmla="*/ 9422 w 10000"/>
              <a:gd name="connsiteY43" fmla="*/ 259 h 10000"/>
              <a:gd name="connsiteX44" fmla="*/ 9310 w 10000"/>
              <a:gd name="connsiteY44" fmla="*/ 401 h 10000"/>
              <a:gd name="connsiteX45" fmla="*/ 9066 w 10000"/>
              <a:gd name="connsiteY45" fmla="*/ 660 h 10000"/>
              <a:gd name="connsiteX46" fmla="*/ 8777 w 10000"/>
              <a:gd name="connsiteY46" fmla="*/ 889 h 10000"/>
              <a:gd name="connsiteX47" fmla="*/ 8533 w 10000"/>
              <a:gd name="connsiteY47" fmla="*/ 979 h 10000"/>
              <a:gd name="connsiteX48" fmla="*/ 8331 w 10000"/>
              <a:gd name="connsiteY48" fmla="*/ 1126 h 10000"/>
              <a:gd name="connsiteX49" fmla="*/ 8111 w 10000"/>
              <a:gd name="connsiteY49" fmla="*/ 1385 h 10000"/>
              <a:gd name="connsiteX50" fmla="*/ 7887 w 10000"/>
              <a:gd name="connsiteY50" fmla="*/ 1668 h 10000"/>
              <a:gd name="connsiteX51" fmla="*/ 7690 w 10000"/>
              <a:gd name="connsiteY51" fmla="*/ 1957 h 10000"/>
              <a:gd name="connsiteX52" fmla="*/ 7421 w 10000"/>
              <a:gd name="connsiteY52" fmla="*/ 2186 h 10000"/>
              <a:gd name="connsiteX53" fmla="*/ 7221 w 10000"/>
              <a:gd name="connsiteY53" fmla="*/ 2333 h 10000"/>
              <a:gd name="connsiteX54" fmla="*/ 6223 w 10000"/>
              <a:gd name="connsiteY54" fmla="*/ 3141 h 10000"/>
              <a:gd name="connsiteX55" fmla="*/ 5978 w 10000"/>
              <a:gd name="connsiteY55" fmla="*/ 3430 h 10000"/>
              <a:gd name="connsiteX56" fmla="*/ 5822 w 10000"/>
              <a:gd name="connsiteY56" fmla="*/ 3600 h 10000"/>
              <a:gd name="connsiteX57" fmla="*/ 5645 w 10000"/>
              <a:gd name="connsiteY57" fmla="*/ 3630 h 10000"/>
              <a:gd name="connsiteX58" fmla="*/ 5445 w 10000"/>
              <a:gd name="connsiteY58" fmla="*/ 3860 h 10000"/>
              <a:gd name="connsiteX59" fmla="*/ 5068 w 10000"/>
              <a:gd name="connsiteY59" fmla="*/ 4266 h 10000"/>
              <a:gd name="connsiteX60" fmla="*/ 4887 w 10000"/>
              <a:gd name="connsiteY60" fmla="*/ 4319 h 10000"/>
              <a:gd name="connsiteX61" fmla="*/ 4534 w 10000"/>
              <a:gd name="connsiteY61" fmla="*/ 4697 h 10000"/>
              <a:gd name="connsiteX62" fmla="*/ 4334 w 10000"/>
              <a:gd name="connsiteY62" fmla="*/ 4815 h 10000"/>
              <a:gd name="connsiteX63" fmla="*/ 4222 w 10000"/>
              <a:gd name="connsiteY63" fmla="*/ 4985 h 10000"/>
              <a:gd name="connsiteX64" fmla="*/ 4021 w 10000"/>
              <a:gd name="connsiteY64" fmla="*/ 5126 h 10000"/>
              <a:gd name="connsiteX65" fmla="*/ 0 w 10000"/>
              <a:gd name="connsiteY65" fmla="*/ 9800 h 10000"/>
              <a:gd name="connsiteX66" fmla="*/ 20 w 10000"/>
              <a:gd name="connsiteY66" fmla="*/ 10000 h 10000"/>
              <a:gd name="connsiteX0" fmla="*/ 20 w 10000"/>
              <a:gd name="connsiteY0" fmla="*/ 10000 h 10000"/>
              <a:gd name="connsiteX1" fmla="*/ 20 w 10000"/>
              <a:gd name="connsiteY1" fmla="*/ 9941 h 10000"/>
              <a:gd name="connsiteX2" fmla="*/ 68 w 10000"/>
              <a:gd name="connsiteY2" fmla="*/ 9882 h 10000"/>
              <a:gd name="connsiteX3" fmla="*/ 177 w 10000"/>
              <a:gd name="connsiteY3" fmla="*/ 9623 h 10000"/>
              <a:gd name="connsiteX4" fmla="*/ 645 w 10000"/>
              <a:gd name="connsiteY4" fmla="*/ 9134 h 10000"/>
              <a:gd name="connsiteX5" fmla="*/ 934 w 10000"/>
              <a:gd name="connsiteY5" fmla="*/ 8703 h 10000"/>
              <a:gd name="connsiteX6" fmla="*/ 1267 w 10000"/>
              <a:gd name="connsiteY6" fmla="*/ 8274 h 10000"/>
              <a:gd name="connsiteX7" fmla="*/ 1487 w 10000"/>
              <a:gd name="connsiteY7" fmla="*/ 8038 h 10000"/>
              <a:gd name="connsiteX8" fmla="*/ 1689 w 10000"/>
              <a:gd name="connsiteY8" fmla="*/ 7896 h 10000"/>
              <a:gd name="connsiteX9" fmla="*/ 1865 w 10000"/>
              <a:gd name="connsiteY9" fmla="*/ 7696 h 10000"/>
              <a:gd name="connsiteX10" fmla="*/ 2066 w 10000"/>
              <a:gd name="connsiteY10" fmla="*/ 7608 h 10000"/>
              <a:gd name="connsiteX11" fmla="*/ 2245 w 10000"/>
              <a:gd name="connsiteY11" fmla="*/ 7348 h 10000"/>
              <a:gd name="connsiteX12" fmla="*/ 2378 w 10000"/>
              <a:gd name="connsiteY12" fmla="*/ 7118 h 10000"/>
              <a:gd name="connsiteX13" fmla="*/ 2667 w 10000"/>
              <a:gd name="connsiteY13" fmla="*/ 7001 h 10000"/>
              <a:gd name="connsiteX14" fmla="*/ 2911 w 10000"/>
              <a:gd name="connsiteY14" fmla="*/ 6742 h 10000"/>
              <a:gd name="connsiteX15" fmla="*/ 3223 w 10000"/>
              <a:gd name="connsiteY15" fmla="*/ 6482 h 10000"/>
              <a:gd name="connsiteX16" fmla="*/ 3488 w 10000"/>
              <a:gd name="connsiteY16" fmla="*/ 6282 h 10000"/>
              <a:gd name="connsiteX17" fmla="*/ 3777 w 10000"/>
              <a:gd name="connsiteY17" fmla="*/ 5935 h 10000"/>
              <a:gd name="connsiteX18" fmla="*/ 4021 w 10000"/>
              <a:gd name="connsiteY18" fmla="*/ 5704 h 10000"/>
              <a:gd name="connsiteX19" fmla="*/ 4378 w 10000"/>
              <a:gd name="connsiteY19" fmla="*/ 5304 h 10000"/>
              <a:gd name="connsiteX20" fmla="*/ 4667 w 10000"/>
              <a:gd name="connsiteY20" fmla="*/ 5074 h 10000"/>
              <a:gd name="connsiteX21" fmla="*/ 4976 w 10000"/>
              <a:gd name="connsiteY21" fmla="*/ 4815 h 10000"/>
              <a:gd name="connsiteX22" fmla="*/ 5377 w 10000"/>
              <a:gd name="connsiteY22" fmla="*/ 4525 h 10000"/>
              <a:gd name="connsiteX23" fmla="*/ 5734 w 10000"/>
              <a:gd name="connsiteY23" fmla="*/ 4149 h 10000"/>
              <a:gd name="connsiteX24" fmla="*/ 5999 w 10000"/>
              <a:gd name="connsiteY24" fmla="*/ 4060 h 10000"/>
              <a:gd name="connsiteX25" fmla="*/ 6355 w 10000"/>
              <a:gd name="connsiteY25" fmla="*/ 3860 h 10000"/>
              <a:gd name="connsiteX26" fmla="*/ 6644 w 10000"/>
              <a:gd name="connsiteY26" fmla="*/ 3571 h 10000"/>
              <a:gd name="connsiteX27" fmla="*/ 6977 w 10000"/>
              <a:gd name="connsiteY27" fmla="*/ 3312 h 10000"/>
              <a:gd name="connsiteX28" fmla="*/ 7377 w 10000"/>
              <a:gd name="connsiteY28" fmla="*/ 2940 h 10000"/>
              <a:gd name="connsiteX29" fmla="*/ 7842 w 10000"/>
              <a:gd name="connsiteY29" fmla="*/ 2534 h 10000"/>
              <a:gd name="connsiteX30" fmla="*/ 7999 w 10000"/>
              <a:gd name="connsiteY30" fmla="*/ 2304 h 10000"/>
              <a:gd name="connsiteX31" fmla="*/ 8311 w 10000"/>
              <a:gd name="connsiteY31" fmla="*/ 2163 h 10000"/>
              <a:gd name="connsiteX32" fmla="*/ 8489 w 10000"/>
              <a:gd name="connsiteY32" fmla="*/ 2133 h 10000"/>
              <a:gd name="connsiteX33" fmla="*/ 8665 w 10000"/>
              <a:gd name="connsiteY33" fmla="*/ 1986 h 10000"/>
              <a:gd name="connsiteX34" fmla="*/ 8821 w 10000"/>
              <a:gd name="connsiteY34" fmla="*/ 1786 h 10000"/>
              <a:gd name="connsiteX35" fmla="*/ 8978 w 10000"/>
              <a:gd name="connsiteY35" fmla="*/ 1614 h 10000"/>
              <a:gd name="connsiteX36" fmla="*/ 9222 w 10000"/>
              <a:gd name="connsiteY36" fmla="*/ 1355 h 10000"/>
              <a:gd name="connsiteX37" fmla="*/ 9466 w 10000"/>
              <a:gd name="connsiteY37" fmla="*/ 1267 h 10000"/>
              <a:gd name="connsiteX38" fmla="*/ 9623 w 10000"/>
              <a:gd name="connsiteY38" fmla="*/ 1097 h 10000"/>
              <a:gd name="connsiteX39" fmla="*/ 9843 w 10000"/>
              <a:gd name="connsiteY39" fmla="*/ 889 h 10000"/>
              <a:gd name="connsiteX40" fmla="*/ 10000 w 10000"/>
              <a:gd name="connsiteY40" fmla="*/ 837 h 10000"/>
              <a:gd name="connsiteX41" fmla="*/ 9823 w 10000"/>
              <a:gd name="connsiteY41" fmla="*/ 0 h 10000"/>
              <a:gd name="connsiteX42" fmla="*/ 9643 w 10000"/>
              <a:gd name="connsiteY42" fmla="*/ 29 h 10000"/>
              <a:gd name="connsiteX43" fmla="*/ 9422 w 10000"/>
              <a:gd name="connsiteY43" fmla="*/ 259 h 10000"/>
              <a:gd name="connsiteX44" fmla="*/ 9310 w 10000"/>
              <a:gd name="connsiteY44" fmla="*/ 401 h 10000"/>
              <a:gd name="connsiteX45" fmla="*/ 9066 w 10000"/>
              <a:gd name="connsiteY45" fmla="*/ 660 h 10000"/>
              <a:gd name="connsiteX46" fmla="*/ 8777 w 10000"/>
              <a:gd name="connsiteY46" fmla="*/ 889 h 10000"/>
              <a:gd name="connsiteX47" fmla="*/ 8533 w 10000"/>
              <a:gd name="connsiteY47" fmla="*/ 979 h 10000"/>
              <a:gd name="connsiteX48" fmla="*/ 8331 w 10000"/>
              <a:gd name="connsiteY48" fmla="*/ 1126 h 10000"/>
              <a:gd name="connsiteX49" fmla="*/ 8111 w 10000"/>
              <a:gd name="connsiteY49" fmla="*/ 1385 h 10000"/>
              <a:gd name="connsiteX50" fmla="*/ 7887 w 10000"/>
              <a:gd name="connsiteY50" fmla="*/ 1668 h 10000"/>
              <a:gd name="connsiteX51" fmla="*/ 7690 w 10000"/>
              <a:gd name="connsiteY51" fmla="*/ 1957 h 10000"/>
              <a:gd name="connsiteX52" fmla="*/ 7421 w 10000"/>
              <a:gd name="connsiteY52" fmla="*/ 2186 h 10000"/>
              <a:gd name="connsiteX53" fmla="*/ 7221 w 10000"/>
              <a:gd name="connsiteY53" fmla="*/ 2333 h 10000"/>
              <a:gd name="connsiteX54" fmla="*/ 6223 w 10000"/>
              <a:gd name="connsiteY54" fmla="*/ 3141 h 10000"/>
              <a:gd name="connsiteX55" fmla="*/ 5978 w 10000"/>
              <a:gd name="connsiteY55" fmla="*/ 3430 h 10000"/>
              <a:gd name="connsiteX56" fmla="*/ 5822 w 10000"/>
              <a:gd name="connsiteY56" fmla="*/ 3600 h 10000"/>
              <a:gd name="connsiteX57" fmla="*/ 5645 w 10000"/>
              <a:gd name="connsiteY57" fmla="*/ 3630 h 10000"/>
              <a:gd name="connsiteX58" fmla="*/ 5445 w 10000"/>
              <a:gd name="connsiteY58" fmla="*/ 3860 h 10000"/>
              <a:gd name="connsiteX59" fmla="*/ 5068 w 10000"/>
              <a:gd name="connsiteY59" fmla="*/ 4266 h 10000"/>
              <a:gd name="connsiteX60" fmla="*/ 4887 w 10000"/>
              <a:gd name="connsiteY60" fmla="*/ 4319 h 10000"/>
              <a:gd name="connsiteX61" fmla="*/ 4534 w 10000"/>
              <a:gd name="connsiteY61" fmla="*/ 4697 h 10000"/>
              <a:gd name="connsiteX62" fmla="*/ 4334 w 10000"/>
              <a:gd name="connsiteY62" fmla="*/ 4815 h 10000"/>
              <a:gd name="connsiteX63" fmla="*/ 4021 w 10000"/>
              <a:gd name="connsiteY63" fmla="*/ 5126 h 10000"/>
              <a:gd name="connsiteX64" fmla="*/ 0 w 10000"/>
              <a:gd name="connsiteY64" fmla="*/ 9800 h 10000"/>
              <a:gd name="connsiteX65" fmla="*/ 20 w 10000"/>
              <a:gd name="connsiteY65" fmla="*/ 10000 h 10000"/>
              <a:gd name="connsiteX0" fmla="*/ 20 w 10000"/>
              <a:gd name="connsiteY0" fmla="*/ 10000 h 10000"/>
              <a:gd name="connsiteX1" fmla="*/ 20 w 10000"/>
              <a:gd name="connsiteY1" fmla="*/ 9941 h 10000"/>
              <a:gd name="connsiteX2" fmla="*/ 68 w 10000"/>
              <a:gd name="connsiteY2" fmla="*/ 9882 h 10000"/>
              <a:gd name="connsiteX3" fmla="*/ 177 w 10000"/>
              <a:gd name="connsiteY3" fmla="*/ 9623 h 10000"/>
              <a:gd name="connsiteX4" fmla="*/ 645 w 10000"/>
              <a:gd name="connsiteY4" fmla="*/ 9134 h 10000"/>
              <a:gd name="connsiteX5" fmla="*/ 934 w 10000"/>
              <a:gd name="connsiteY5" fmla="*/ 8703 h 10000"/>
              <a:gd name="connsiteX6" fmla="*/ 1267 w 10000"/>
              <a:gd name="connsiteY6" fmla="*/ 8274 h 10000"/>
              <a:gd name="connsiteX7" fmla="*/ 1487 w 10000"/>
              <a:gd name="connsiteY7" fmla="*/ 8038 h 10000"/>
              <a:gd name="connsiteX8" fmla="*/ 1689 w 10000"/>
              <a:gd name="connsiteY8" fmla="*/ 7896 h 10000"/>
              <a:gd name="connsiteX9" fmla="*/ 1865 w 10000"/>
              <a:gd name="connsiteY9" fmla="*/ 7696 h 10000"/>
              <a:gd name="connsiteX10" fmla="*/ 2066 w 10000"/>
              <a:gd name="connsiteY10" fmla="*/ 7608 h 10000"/>
              <a:gd name="connsiteX11" fmla="*/ 2245 w 10000"/>
              <a:gd name="connsiteY11" fmla="*/ 7348 h 10000"/>
              <a:gd name="connsiteX12" fmla="*/ 2378 w 10000"/>
              <a:gd name="connsiteY12" fmla="*/ 7118 h 10000"/>
              <a:gd name="connsiteX13" fmla="*/ 2667 w 10000"/>
              <a:gd name="connsiteY13" fmla="*/ 7001 h 10000"/>
              <a:gd name="connsiteX14" fmla="*/ 2911 w 10000"/>
              <a:gd name="connsiteY14" fmla="*/ 6742 h 10000"/>
              <a:gd name="connsiteX15" fmla="*/ 3223 w 10000"/>
              <a:gd name="connsiteY15" fmla="*/ 6482 h 10000"/>
              <a:gd name="connsiteX16" fmla="*/ 3488 w 10000"/>
              <a:gd name="connsiteY16" fmla="*/ 6282 h 10000"/>
              <a:gd name="connsiteX17" fmla="*/ 3777 w 10000"/>
              <a:gd name="connsiteY17" fmla="*/ 5935 h 10000"/>
              <a:gd name="connsiteX18" fmla="*/ 4021 w 10000"/>
              <a:gd name="connsiteY18" fmla="*/ 5704 h 10000"/>
              <a:gd name="connsiteX19" fmla="*/ 4378 w 10000"/>
              <a:gd name="connsiteY19" fmla="*/ 5304 h 10000"/>
              <a:gd name="connsiteX20" fmla="*/ 4667 w 10000"/>
              <a:gd name="connsiteY20" fmla="*/ 5074 h 10000"/>
              <a:gd name="connsiteX21" fmla="*/ 4976 w 10000"/>
              <a:gd name="connsiteY21" fmla="*/ 4815 h 10000"/>
              <a:gd name="connsiteX22" fmla="*/ 5377 w 10000"/>
              <a:gd name="connsiteY22" fmla="*/ 4525 h 10000"/>
              <a:gd name="connsiteX23" fmla="*/ 5734 w 10000"/>
              <a:gd name="connsiteY23" fmla="*/ 4149 h 10000"/>
              <a:gd name="connsiteX24" fmla="*/ 5999 w 10000"/>
              <a:gd name="connsiteY24" fmla="*/ 4060 h 10000"/>
              <a:gd name="connsiteX25" fmla="*/ 6355 w 10000"/>
              <a:gd name="connsiteY25" fmla="*/ 3860 h 10000"/>
              <a:gd name="connsiteX26" fmla="*/ 6644 w 10000"/>
              <a:gd name="connsiteY26" fmla="*/ 3571 h 10000"/>
              <a:gd name="connsiteX27" fmla="*/ 6977 w 10000"/>
              <a:gd name="connsiteY27" fmla="*/ 3312 h 10000"/>
              <a:gd name="connsiteX28" fmla="*/ 7377 w 10000"/>
              <a:gd name="connsiteY28" fmla="*/ 2940 h 10000"/>
              <a:gd name="connsiteX29" fmla="*/ 7842 w 10000"/>
              <a:gd name="connsiteY29" fmla="*/ 2534 h 10000"/>
              <a:gd name="connsiteX30" fmla="*/ 7999 w 10000"/>
              <a:gd name="connsiteY30" fmla="*/ 2304 h 10000"/>
              <a:gd name="connsiteX31" fmla="*/ 8311 w 10000"/>
              <a:gd name="connsiteY31" fmla="*/ 2163 h 10000"/>
              <a:gd name="connsiteX32" fmla="*/ 8489 w 10000"/>
              <a:gd name="connsiteY32" fmla="*/ 2133 h 10000"/>
              <a:gd name="connsiteX33" fmla="*/ 8665 w 10000"/>
              <a:gd name="connsiteY33" fmla="*/ 1986 h 10000"/>
              <a:gd name="connsiteX34" fmla="*/ 8821 w 10000"/>
              <a:gd name="connsiteY34" fmla="*/ 1786 h 10000"/>
              <a:gd name="connsiteX35" fmla="*/ 8978 w 10000"/>
              <a:gd name="connsiteY35" fmla="*/ 1614 h 10000"/>
              <a:gd name="connsiteX36" fmla="*/ 9222 w 10000"/>
              <a:gd name="connsiteY36" fmla="*/ 1355 h 10000"/>
              <a:gd name="connsiteX37" fmla="*/ 9466 w 10000"/>
              <a:gd name="connsiteY37" fmla="*/ 1267 h 10000"/>
              <a:gd name="connsiteX38" fmla="*/ 9623 w 10000"/>
              <a:gd name="connsiteY38" fmla="*/ 1097 h 10000"/>
              <a:gd name="connsiteX39" fmla="*/ 9843 w 10000"/>
              <a:gd name="connsiteY39" fmla="*/ 889 h 10000"/>
              <a:gd name="connsiteX40" fmla="*/ 10000 w 10000"/>
              <a:gd name="connsiteY40" fmla="*/ 837 h 10000"/>
              <a:gd name="connsiteX41" fmla="*/ 9823 w 10000"/>
              <a:gd name="connsiteY41" fmla="*/ 0 h 10000"/>
              <a:gd name="connsiteX42" fmla="*/ 9643 w 10000"/>
              <a:gd name="connsiteY42" fmla="*/ 29 h 10000"/>
              <a:gd name="connsiteX43" fmla="*/ 9422 w 10000"/>
              <a:gd name="connsiteY43" fmla="*/ 259 h 10000"/>
              <a:gd name="connsiteX44" fmla="*/ 9310 w 10000"/>
              <a:gd name="connsiteY44" fmla="*/ 401 h 10000"/>
              <a:gd name="connsiteX45" fmla="*/ 9066 w 10000"/>
              <a:gd name="connsiteY45" fmla="*/ 660 h 10000"/>
              <a:gd name="connsiteX46" fmla="*/ 8777 w 10000"/>
              <a:gd name="connsiteY46" fmla="*/ 889 h 10000"/>
              <a:gd name="connsiteX47" fmla="*/ 8533 w 10000"/>
              <a:gd name="connsiteY47" fmla="*/ 979 h 10000"/>
              <a:gd name="connsiteX48" fmla="*/ 8331 w 10000"/>
              <a:gd name="connsiteY48" fmla="*/ 1126 h 10000"/>
              <a:gd name="connsiteX49" fmla="*/ 8111 w 10000"/>
              <a:gd name="connsiteY49" fmla="*/ 1385 h 10000"/>
              <a:gd name="connsiteX50" fmla="*/ 7887 w 10000"/>
              <a:gd name="connsiteY50" fmla="*/ 1668 h 10000"/>
              <a:gd name="connsiteX51" fmla="*/ 7690 w 10000"/>
              <a:gd name="connsiteY51" fmla="*/ 1957 h 10000"/>
              <a:gd name="connsiteX52" fmla="*/ 7421 w 10000"/>
              <a:gd name="connsiteY52" fmla="*/ 2186 h 10000"/>
              <a:gd name="connsiteX53" fmla="*/ 7221 w 10000"/>
              <a:gd name="connsiteY53" fmla="*/ 2333 h 10000"/>
              <a:gd name="connsiteX54" fmla="*/ 6223 w 10000"/>
              <a:gd name="connsiteY54" fmla="*/ 3141 h 10000"/>
              <a:gd name="connsiteX55" fmla="*/ 5978 w 10000"/>
              <a:gd name="connsiteY55" fmla="*/ 3430 h 10000"/>
              <a:gd name="connsiteX56" fmla="*/ 5822 w 10000"/>
              <a:gd name="connsiteY56" fmla="*/ 3600 h 10000"/>
              <a:gd name="connsiteX57" fmla="*/ 5645 w 10000"/>
              <a:gd name="connsiteY57" fmla="*/ 3630 h 10000"/>
              <a:gd name="connsiteX58" fmla="*/ 5445 w 10000"/>
              <a:gd name="connsiteY58" fmla="*/ 3860 h 10000"/>
              <a:gd name="connsiteX59" fmla="*/ 5068 w 10000"/>
              <a:gd name="connsiteY59" fmla="*/ 4266 h 10000"/>
              <a:gd name="connsiteX60" fmla="*/ 4887 w 10000"/>
              <a:gd name="connsiteY60" fmla="*/ 4319 h 10000"/>
              <a:gd name="connsiteX61" fmla="*/ 4334 w 10000"/>
              <a:gd name="connsiteY61" fmla="*/ 4815 h 10000"/>
              <a:gd name="connsiteX62" fmla="*/ 4021 w 10000"/>
              <a:gd name="connsiteY62" fmla="*/ 5126 h 10000"/>
              <a:gd name="connsiteX63" fmla="*/ 0 w 10000"/>
              <a:gd name="connsiteY63" fmla="*/ 9800 h 10000"/>
              <a:gd name="connsiteX64" fmla="*/ 20 w 10000"/>
              <a:gd name="connsiteY64" fmla="*/ 10000 h 10000"/>
              <a:gd name="connsiteX0" fmla="*/ 20 w 10000"/>
              <a:gd name="connsiteY0" fmla="*/ 10000 h 10000"/>
              <a:gd name="connsiteX1" fmla="*/ 20 w 10000"/>
              <a:gd name="connsiteY1" fmla="*/ 9941 h 10000"/>
              <a:gd name="connsiteX2" fmla="*/ 68 w 10000"/>
              <a:gd name="connsiteY2" fmla="*/ 9882 h 10000"/>
              <a:gd name="connsiteX3" fmla="*/ 177 w 10000"/>
              <a:gd name="connsiteY3" fmla="*/ 9623 h 10000"/>
              <a:gd name="connsiteX4" fmla="*/ 645 w 10000"/>
              <a:gd name="connsiteY4" fmla="*/ 9134 h 10000"/>
              <a:gd name="connsiteX5" fmla="*/ 934 w 10000"/>
              <a:gd name="connsiteY5" fmla="*/ 8703 h 10000"/>
              <a:gd name="connsiteX6" fmla="*/ 1267 w 10000"/>
              <a:gd name="connsiteY6" fmla="*/ 8274 h 10000"/>
              <a:gd name="connsiteX7" fmla="*/ 1487 w 10000"/>
              <a:gd name="connsiteY7" fmla="*/ 8038 h 10000"/>
              <a:gd name="connsiteX8" fmla="*/ 1689 w 10000"/>
              <a:gd name="connsiteY8" fmla="*/ 7896 h 10000"/>
              <a:gd name="connsiteX9" fmla="*/ 1865 w 10000"/>
              <a:gd name="connsiteY9" fmla="*/ 7696 h 10000"/>
              <a:gd name="connsiteX10" fmla="*/ 2066 w 10000"/>
              <a:gd name="connsiteY10" fmla="*/ 7608 h 10000"/>
              <a:gd name="connsiteX11" fmla="*/ 2245 w 10000"/>
              <a:gd name="connsiteY11" fmla="*/ 7348 h 10000"/>
              <a:gd name="connsiteX12" fmla="*/ 2378 w 10000"/>
              <a:gd name="connsiteY12" fmla="*/ 7118 h 10000"/>
              <a:gd name="connsiteX13" fmla="*/ 2667 w 10000"/>
              <a:gd name="connsiteY13" fmla="*/ 7001 h 10000"/>
              <a:gd name="connsiteX14" fmla="*/ 2911 w 10000"/>
              <a:gd name="connsiteY14" fmla="*/ 6742 h 10000"/>
              <a:gd name="connsiteX15" fmla="*/ 3223 w 10000"/>
              <a:gd name="connsiteY15" fmla="*/ 6482 h 10000"/>
              <a:gd name="connsiteX16" fmla="*/ 3488 w 10000"/>
              <a:gd name="connsiteY16" fmla="*/ 6282 h 10000"/>
              <a:gd name="connsiteX17" fmla="*/ 3777 w 10000"/>
              <a:gd name="connsiteY17" fmla="*/ 5935 h 10000"/>
              <a:gd name="connsiteX18" fmla="*/ 4021 w 10000"/>
              <a:gd name="connsiteY18" fmla="*/ 5704 h 10000"/>
              <a:gd name="connsiteX19" fmla="*/ 4378 w 10000"/>
              <a:gd name="connsiteY19" fmla="*/ 5304 h 10000"/>
              <a:gd name="connsiteX20" fmla="*/ 4667 w 10000"/>
              <a:gd name="connsiteY20" fmla="*/ 5074 h 10000"/>
              <a:gd name="connsiteX21" fmla="*/ 4976 w 10000"/>
              <a:gd name="connsiteY21" fmla="*/ 4815 h 10000"/>
              <a:gd name="connsiteX22" fmla="*/ 5377 w 10000"/>
              <a:gd name="connsiteY22" fmla="*/ 4525 h 10000"/>
              <a:gd name="connsiteX23" fmla="*/ 5734 w 10000"/>
              <a:gd name="connsiteY23" fmla="*/ 4149 h 10000"/>
              <a:gd name="connsiteX24" fmla="*/ 5999 w 10000"/>
              <a:gd name="connsiteY24" fmla="*/ 4060 h 10000"/>
              <a:gd name="connsiteX25" fmla="*/ 6355 w 10000"/>
              <a:gd name="connsiteY25" fmla="*/ 3860 h 10000"/>
              <a:gd name="connsiteX26" fmla="*/ 6644 w 10000"/>
              <a:gd name="connsiteY26" fmla="*/ 3571 h 10000"/>
              <a:gd name="connsiteX27" fmla="*/ 6977 w 10000"/>
              <a:gd name="connsiteY27" fmla="*/ 3312 h 10000"/>
              <a:gd name="connsiteX28" fmla="*/ 7377 w 10000"/>
              <a:gd name="connsiteY28" fmla="*/ 2940 h 10000"/>
              <a:gd name="connsiteX29" fmla="*/ 7842 w 10000"/>
              <a:gd name="connsiteY29" fmla="*/ 2534 h 10000"/>
              <a:gd name="connsiteX30" fmla="*/ 7999 w 10000"/>
              <a:gd name="connsiteY30" fmla="*/ 2304 h 10000"/>
              <a:gd name="connsiteX31" fmla="*/ 8311 w 10000"/>
              <a:gd name="connsiteY31" fmla="*/ 2163 h 10000"/>
              <a:gd name="connsiteX32" fmla="*/ 8489 w 10000"/>
              <a:gd name="connsiteY32" fmla="*/ 2133 h 10000"/>
              <a:gd name="connsiteX33" fmla="*/ 8665 w 10000"/>
              <a:gd name="connsiteY33" fmla="*/ 1986 h 10000"/>
              <a:gd name="connsiteX34" fmla="*/ 8821 w 10000"/>
              <a:gd name="connsiteY34" fmla="*/ 1786 h 10000"/>
              <a:gd name="connsiteX35" fmla="*/ 8978 w 10000"/>
              <a:gd name="connsiteY35" fmla="*/ 1614 h 10000"/>
              <a:gd name="connsiteX36" fmla="*/ 9222 w 10000"/>
              <a:gd name="connsiteY36" fmla="*/ 1355 h 10000"/>
              <a:gd name="connsiteX37" fmla="*/ 9466 w 10000"/>
              <a:gd name="connsiteY37" fmla="*/ 1267 h 10000"/>
              <a:gd name="connsiteX38" fmla="*/ 9623 w 10000"/>
              <a:gd name="connsiteY38" fmla="*/ 1097 h 10000"/>
              <a:gd name="connsiteX39" fmla="*/ 9843 w 10000"/>
              <a:gd name="connsiteY39" fmla="*/ 889 h 10000"/>
              <a:gd name="connsiteX40" fmla="*/ 10000 w 10000"/>
              <a:gd name="connsiteY40" fmla="*/ 837 h 10000"/>
              <a:gd name="connsiteX41" fmla="*/ 9823 w 10000"/>
              <a:gd name="connsiteY41" fmla="*/ 0 h 10000"/>
              <a:gd name="connsiteX42" fmla="*/ 9643 w 10000"/>
              <a:gd name="connsiteY42" fmla="*/ 29 h 10000"/>
              <a:gd name="connsiteX43" fmla="*/ 9422 w 10000"/>
              <a:gd name="connsiteY43" fmla="*/ 259 h 10000"/>
              <a:gd name="connsiteX44" fmla="*/ 9310 w 10000"/>
              <a:gd name="connsiteY44" fmla="*/ 401 h 10000"/>
              <a:gd name="connsiteX45" fmla="*/ 9066 w 10000"/>
              <a:gd name="connsiteY45" fmla="*/ 660 h 10000"/>
              <a:gd name="connsiteX46" fmla="*/ 8777 w 10000"/>
              <a:gd name="connsiteY46" fmla="*/ 889 h 10000"/>
              <a:gd name="connsiteX47" fmla="*/ 8533 w 10000"/>
              <a:gd name="connsiteY47" fmla="*/ 979 h 10000"/>
              <a:gd name="connsiteX48" fmla="*/ 8331 w 10000"/>
              <a:gd name="connsiteY48" fmla="*/ 1126 h 10000"/>
              <a:gd name="connsiteX49" fmla="*/ 8111 w 10000"/>
              <a:gd name="connsiteY49" fmla="*/ 1385 h 10000"/>
              <a:gd name="connsiteX50" fmla="*/ 7887 w 10000"/>
              <a:gd name="connsiteY50" fmla="*/ 1668 h 10000"/>
              <a:gd name="connsiteX51" fmla="*/ 7690 w 10000"/>
              <a:gd name="connsiteY51" fmla="*/ 1957 h 10000"/>
              <a:gd name="connsiteX52" fmla="*/ 7421 w 10000"/>
              <a:gd name="connsiteY52" fmla="*/ 2186 h 10000"/>
              <a:gd name="connsiteX53" fmla="*/ 7221 w 10000"/>
              <a:gd name="connsiteY53" fmla="*/ 2333 h 10000"/>
              <a:gd name="connsiteX54" fmla="*/ 6223 w 10000"/>
              <a:gd name="connsiteY54" fmla="*/ 3141 h 10000"/>
              <a:gd name="connsiteX55" fmla="*/ 5978 w 10000"/>
              <a:gd name="connsiteY55" fmla="*/ 3430 h 10000"/>
              <a:gd name="connsiteX56" fmla="*/ 5822 w 10000"/>
              <a:gd name="connsiteY56" fmla="*/ 3600 h 10000"/>
              <a:gd name="connsiteX57" fmla="*/ 5645 w 10000"/>
              <a:gd name="connsiteY57" fmla="*/ 3630 h 10000"/>
              <a:gd name="connsiteX58" fmla="*/ 5445 w 10000"/>
              <a:gd name="connsiteY58" fmla="*/ 3860 h 10000"/>
              <a:gd name="connsiteX59" fmla="*/ 5068 w 10000"/>
              <a:gd name="connsiteY59" fmla="*/ 4266 h 10000"/>
              <a:gd name="connsiteX60" fmla="*/ 4887 w 10000"/>
              <a:gd name="connsiteY60" fmla="*/ 4319 h 10000"/>
              <a:gd name="connsiteX61" fmla="*/ 4021 w 10000"/>
              <a:gd name="connsiteY61" fmla="*/ 5126 h 10000"/>
              <a:gd name="connsiteX62" fmla="*/ 0 w 10000"/>
              <a:gd name="connsiteY62" fmla="*/ 9800 h 10000"/>
              <a:gd name="connsiteX63" fmla="*/ 20 w 10000"/>
              <a:gd name="connsiteY63" fmla="*/ 10000 h 10000"/>
              <a:gd name="connsiteX0" fmla="*/ 20 w 10000"/>
              <a:gd name="connsiteY0" fmla="*/ 10000 h 10000"/>
              <a:gd name="connsiteX1" fmla="*/ 20 w 10000"/>
              <a:gd name="connsiteY1" fmla="*/ 9941 h 10000"/>
              <a:gd name="connsiteX2" fmla="*/ 68 w 10000"/>
              <a:gd name="connsiteY2" fmla="*/ 9882 h 10000"/>
              <a:gd name="connsiteX3" fmla="*/ 177 w 10000"/>
              <a:gd name="connsiteY3" fmla="*/ 9623 h 10000"/>
              <a:gd name="connsiteX4" fmla="*/ 645 w 10000"/>
              <a:gd name="connsiteY4" fmla="*/ 9134 h 10000"/>
              <a:gd name="connsiteX5" fmla="*/ 934 w 10000"/>
              <a:gd name="connsiteY5" fmla="*/ 8703 h 10000"/>
              <a:gd name="connsiteX6" fmla="*/ 1267 w 10000"/>
              <a:gd name="connsiteY6" fmla="*/ 8274 h 10000"/>
              <a:gd name="connsiteX7" fmla="*/ 1487 w 10000"/>
              <a:gd name="connsiteY7" fmla="*/ 8038 h 10000"/>
              <a:gd name="connsiteX8" fmla="*/ 1689 w 10000"/>
              <a:gd name="connsiteY8" fmla="*/ 7896 h 10000"/>
              <a:gd name="connsiteX9" fmla="*/ 1865 w 10000"/>
              <a:gd name="connsiteY9" fmla="*/ 7696 h 10000"/>
              <a:gd name="connsiteX10" fmla="*/ 2066 w 10000"/>
              <a:gd name="connsiteY10" fmla="*/ 7608 h 10000"/>
              <a:gd name="connsiteX11" fmla="*/ 2245 w 10000"/>
              <a:gd name="connsiteY11" fmla="*/ 7348 h 10000"/>
              <a:gd name="connsiteX12" fmla="*/ 2378 w 10000"/>
              <a:gd name="connsiteY12" fmla="*/ 7118 h 10000"/>
              <a:gd name="connsiteX13" fmla="*/ 2667 w 10000"/>
              <a:gd name="connsiteY13" fmla="*/ 7001 h 10000"/>
              <a:gd name="connsiteX14" fmla="*/ 2911 w 10000"/>
              <a:gd name="connsiteY14" fmla="*/ 6742 h 10000"/>
              <a:gd name="connsiteX15" fmla="*/ 3223 w 10000"/>
              <a:gd name="connsiteY15" fmla="*/ 6482 h 10000"/>
              <a:gd name="connsiteX16" fmla="*/ 3488 w 10000"/>
              <a:gd name="connsiteY16" fmla="*/ 6282 h 10000"/>
              <a:gd name="connsiteX17" fmla="*/ 3777 w 10000"/>
              <a:gd name="connsiteY17" fmla="*/ 5935 h 10000"/>
              <a:gd name="connsiteX18" fmla="*/ 4021 w 10000"/>
              <a:gd name="connsiteY18" fmla="*/ 5704 h 10000"/>
              <a:gd name="connsiteX19" fmla="*/ 4378 w 10000"/>
              <a:gd name="connsiteY19" fmla="*/ 5304 h 10000"/>
              <a:gd name="connsiteX20" fmla="*/ 4667 w 10000"/>
              <a:gd name="connsiteY20" fmla="*/ 5074 h 10000"/>
              <a:gd name="connsiteX21" fmla="*/ 4976 w 10000"/>
              <a:gd name="connsiteY21" fmla="*/ 4815 h 10000"/>
              <a:gd name="connsiteX22" fmla="*/ 5377 w 10000"/>
              <a:gd name="connsiteY22" fmla="*/ 4525 h 10000"/>
              <a:gd name="connsiteX23" fmla="*/ 5734 w 10000"/>
              <a:gd name="connsiteY23" fmla="*/ 4149 h 10000"/>
              <a:gd name="connsiteX24" fmla="*/ 5999 w 10000"/>
              <a:gd name="connsiteY24" fmla="*/ 4060 h 10000"/>
              <a:gd name="connsiteX25" fmla="*/ 6355 w 10000"/>
              <a:gd name="connsiteY25" fmla="*/ 3860 h 10000"/>
              <a:gd name="connsiteX26" fmla="*/ 6644 w 10000"/>
              <a:gd name="connsiteY26" fmla="*/ 3571 h 10000"/>
              <a:gd name="connsiteX27" fmla="*/ 6977 w 10000"/>
              <a:gd name="connsiteY27" fmla="*/ 3312 h 10000"/>
              <a:gd name="connsiteX28" fmla="*/ 7377 w 10000"/>
              <a:gd name="connsiteY28" fmla="*/ 2940 h 10000"/>
              <a:gd name="connsiteX29" fmla="*/ 7842 w 10000"/>
              <a:gd name="connsiteY29" fmla="*/ 2534 h 10000"/>
              <a:gd name="connsiteX30" fmla="*/ 7999 w 10000"/>
              <a:gd name="connsiteY30" fmla="*/ 2304 h 10000"/>
              <a:gd name="connsiteX31" fmla="*/ 8311 w 10000"/>
              <a:gd name="connsiteY31" fmla="*/ 2163 h 10000"/>
              <a:gd name="connsiteX32" fmla="*/ 8489 w 10000"/>
              <a:gd name="connsiteY32" fmla="*/ 2133 h 10000"/>
              <a:gd name="connsiteX33" fmla="*/ 8665 w 10000"/>
              <a:gd name="connsiteY33" fmla="*/ 1986 h 10000"/>
              <a:gd name="connsiteX34" fmla="*/ 8821 w 10000"/>
              <a:gd name="connsiteY34" fmla="*/ 1786 h 10000"/>
              <a:gd name="connsiteX35" fmla="*/ 8978 w 10000"/>
              <a:gd name="connsiteY35" fmla="*/ 1614 h 10000"/>
              <a:gd name="connsiteX36" fmla="*/ 9222 w 10000"/>
              <a:gd name="connsiteY36" fmla="*/ 1355 h 10000"/>
              <a:gd name="connsiteX37" fmla="*/ 9466 w 10000"/>
              <a:gd name="connsiteY37" fmla="*/ 1267 h 10000"/>
              <a:gd name="connsiteX38" fmla="*/ 9623 w 10000"/>
              <a:gd name="connsiteY38" fmla="*/ 1097 h 10000"/>
              <a:gd name="connsiteX39" fmla="*/ 9843 w 10000"/>
              <a:gd name="connsiteY39" fmla="*/ 889 h 10000"/>
              <a:gd name="connsiteX40" fmla="*/ 10000 w 10000"/>
              <a:gd name="connsiteY40" fmla="*/ 837 h 10000"/>
              <a:gd name="connsiteX41" fmla="*/ 9823 w 10000"/>
              <a:gd name="connsiteY41" fmla="*/ 0 h 10000"/>
              <a:gd name="connsiteX42" fmla="*/ 9643 w 10000"/>
              <a:gd name="connsiteY42" fmla="*/ 29 h 10000"/>
              <a:gd name="connsiteX43" fmla="*/ 9422 w 10000"/>
              <a:gd name="connsiteY43" fmla="*/ 259 h 10000"/>
              <a:gd name="connsiteX44" fmla="*/ 9310 w 10000"/>
              <a:gd name="connsiteY44" fmla="*/ 401 h 10000"/>
              <a:gd name="connsiteX45" fmla="*/ 9066 w 10000"/>
              <a:gd name="connsiteY45" fmla="*/ 660 h 10000"/>
              <a:gd name="connsiteX46" fmla="*/ 8777 w 10000"/>
              <a:gd name="connsiteY46" fmla="*/ 889 h 10000"/>
              <a:gd name="connsiteX47" fmla="*/ 8533 w 10000"/>
              <a:gd name="connsiteY47" fmla="*/ 979 h 10000"/>
              <a:gd name="connsiteX48" fmla="*/ 8331 w 10000"/>
              <a:gd name="connsiteY48" fmla="*/ 1126 h 10000"/>
              <a:gd name="connsiteX49" fmla="*/ 8111 w 10000"/>
              <a:gd name="connsiteY49" fmla="*/ 1385 h 10000"/>
              <a:gd name="connsiteX50" fmla="*/ 7887 w 10000"/>
              <a:gd name="connsiteY50" fmla="*/ 1668 h 10000"/>
              <a:gd name="connsiteX51" fmla="*/ 7690 w 10000"/>
              <a:gd name="connsiteY51" fmla="*/ 1957 h 10000"/>
              <a:gd name="connsiteX52" fmla="*/ 7421 w 10000"/>
              <a:gd name="connsiteY52" fmla="*/ 2186 h 10000"/>
              <a:gd name="connsiteX53" fmla="*/ 7221 w 10000"/>
              <a:gd name="connsiteY53" fmla="*/ 2333 h 10000"/>
              <a:gd name="connsiteX54" fmla="*/ 6223 w 10000"/>
              <a:gd name="connsiteY54" fmla="*/ 3141 h 10000"/>
              <a:gd name="connsiteX55" fmla="*/ 5978 w 10000"/>
              <a:gd name="connsiteY55" fmla="*/ 3430 h 10000"/>
              <a:gd name="connsiteX56" fmla="*/ 5822 w 10000"/>
              <a:gd name="connsiteY56" fmla="*/ 3600 h 10000"/>
              <a:gd name="connsiteX57" fmla="*/ 5645 w 10000"/>
              <a:gd name="connsiteY57" fmla="*/ 3630 h 10000"/>
              <a:gd name="connsiteX58" fmla="*/ 5445 w 10000"/>
              <a:gd name="connsiteY58" fmla="*/ 3860 h 10000"/>
              <a:gd name="connsiteX59" fmla="*/ 5068 w 10000"/>
              <a:gd name="connsiteY59" fmla="*/ 4266 h 10000"/>
              <a:gd name="connsiteX60" fmla="*/ 4887 w 10000"/>
              <a:gd name="connsiteY60" fmla="*/ 4319 h 10000"/>
              <a:gd name="connsiteX61" fmla="*/ 0 w 10000"/>
              <a:gd name="connsiteY61" fmla="*/ 9800 h 10000"/>
              <a:gd name="connsiteX62" fmla="*/ 20 w 10000"/>
              <a:gd name="connsiteY62" fmla="*/ 10000 h 10000"/>
              <a:gd name="connsiteX0" fmla="*/ 20 w 10000"/>
              <a:gd name="connsiteY0" fmla="*/ 10000 h 10000"/>
              <a:gd name="connsiteX1" fmla="*/ 20 w 10000"/>
              <a:gd name="connsiteY1" fmla="*/ 9941 h 10000"/>
              <a:gd name="connsiteX2" fmla="*/ 68 w 10000"/>
              <a:gd name="connsiteY2" fmla="*/ 9882 h 10000"/>
              <a:gd name="connsiteX3" fmla="*/ 177 w 10000"/>
              <a:gd name="connsiteY3" fmla="*/ 9623 h 10000"/>
              <a:gd name="connsiteX4" fmla="*/ 645 w 10000"/>
              <a:gd name="connsiteY4" fmla="*/ 9134 h 10000"/>
              <a:gd name="connsiteX5" fmla="*/ 934 w 10000"/>
              <a:gd name="connsiteY5" fmla="*/ 8703 h 10000"/>
              <a:gd name="connsiteX6" fmla="*/ 1267 w 10000"/>
              <a:gd name="connsiteY6" fmla="*/ 8274 h 10000"/>
              <a:gd name="connsiteX7" fmla="*/ 1487 w 10000"/>
              <a:gd name="connsiteY7" fmla="*/ 8038 h 10000"/>
              <a:gd name="connsiteX8" fmla="*/ 1689 w 10000"/>
              <a:gd name="connsiteY8" fmla="*/ 7896 h 10000"/>
              <a:gd name="connsiteX9" fmla="*/ 1865 w 10000"/>
              <a:gd name="connsiteY9" fmla="*/ 7696 h 10000"/>
              <a:gd name="connsiteX10" fmla="*/ 2066 w 10000"/>
              <a:gd name="connsiteY10" fmla="*/ 7608 h 10000"/>
              <a:gd name="connsiteX11" fmla="*/ 2245 w 10000"/>
              <a:gd name="connsiteY11" fmla="*/ 7348 h 10000"/>
              <a:gd name="connsiteX12" fmla="*/ 2378 w 10000"/>
              <a:gd name="connsiteY12" fmla="*/ 7118 h 10000"/>
              <a:gd name="connsiteX13" fmla="*/ 2667 w 10000"/>
              <a:gd name="connsiteY13" fmla="*/ 7001 h 10000"/>
              <a:gd name="connsiteX14" fmla="*/ 2911 w 10000"/>
              <a:gd name="connsiteY14" fmla="*/ 6742 h 10000"/>
              <a:gd name="connsiteX15" fmla="*/ 3223 w 10000"/>
              <a:gd name="connsiteY15" fmla="*/ 6482 h 10000"/>
              <a:gd name="connsiteX16" fmla="*/ 3488 w 10000"/>
              <a:gd name="connsiteY16" fmla="*/ 6282 h 10000"/>
              <a:gd name="connsiteX17" fmla="*/ 3777 w 10000"/>
              <a:gd name="connsiteY17" fmla="*/ 5935 h 10000"/>
              <a:gd name="connsiteX18" fmla="*/ 4021 w 10000"/>
              <a:gd name="connsiteY18" fmla="*/ 5704 h 10000"/>
              <a:gd name="connsiteX19" fmla="*/ 4378 w 10000"/>
              <a:gd name="connsiteY19" fmla="*/ 5304 h 10000"/>
              <a:gd name="connsiteX20" fmla="*/ 4667 w 10000"/>
              <a:gd name="connsiteY20" fmla="*/ 5074 h 10000"/>
              <a:gd name="connsiteX21" fmla="*/ 4976 w 10000"/>
              <a:gd name="connsiteY21" fmla="*/ 4815 h 10000"/>
              <a:gd name="connsiteX22" fmla="*/ 5377 w 10000"/>
              <a:gd name="connsiteY22" fmla="*/ 4525 h 10000"/>
              <a:gd name="connsiteX23" fmla="*/ 5734 w 10000"/>
              <a:gd name="connsiteY23" fmla="*/ 4149 h 10000"/>
              <a:gd name="connsiteX24" fmla="*/ 5999 w 10000"/>
              <a:gd name="connsiteY24" fmla="*/ 4060 h 10000"/>
              <a:gd name="connsiteX25" fmla="*/ 6355 w 10000"/>
              <a:gd name="connsiteY25" fmla="*/ 3860 h 10000"/>
              <a:gd name="connsiteX26" fmla="*/ 6644 w 10000"/>
              <a:gd name="connsiteY26" fmla="*/ 3571 h 10000"/>
              <a:gd name="connsiteX27" fmla="*/ 6977 w 10000"/>
              <a:gd name="connsiteY27" fmla="*/ 3312 h 10000"/>
              <a:gd name="connsiteX28" fmla="*/ 7377 w 10000"/>
              <a:gd name="connsiteY28" fmla="*/ 2940 h 10000"/>
              <a:gd name="connsiteX29" fmla="*/ 7842 w 10000"/>
              <a:gd name="connsiteY29" fmla="*/ 2534 h 10000"/>
              <a:gd name="connsiteX30" fmla="*/ 7999 w 10000"/>
              <a:gd name="connsiteY30" fmla="*/ 2304 h 10000"/>
              <a:gd name="connsiteX31" fmla="*/ 8311 w 10000"/>
              <a:gd name="connsiteY31" fmla="*/ 2163 h 10000"/>
              <a:gd name="connsiteX32" fmla="*/ 8489 w 10000"/>
              <a:gd name="connsiteY32" fmla="*/ 2133 h 10000"/>
              <a:gd name="connsiteX33" fmla="*/ 8665 w 10000"/>
              <a:gd name="connsiteY33" fmla="*/ 1986 h 10000"/>
              <a:gd name="connsiteX34" fmla="*/ 8821 w 10000"/>
              <a:gd name="connsiteY34" fmla="*/ 1786 h 10000"/>
              <a:gd name="connsiteX35" fmla="*/ 8978 w 10000"/>
              <a:gd name="connsiteY35" fmla="*/ 1614 h 10000"/>
              <a:gd name="connsiteX36" fmla="*/ 9222 w 10000"/>
              <a:gd name="connsiteY36" fmla="*/ 1355 h 10000"/>
              <a:gd name="connsiteX37" fmla="*/ 9466 w 10000"/>
              <a:gd name="connsiteY37" fmla="*/ 1267 h 10000"/>
              <a:gd name="connsiteX38" fmla="*/ 9623 w 10000"/>
              <a:gd name="connsiteY38" fmla="*/ 1097 h 10000"/>
              <a:gd name="connsiteX39" fmla="*/ 9843 w 10000"/>
              <a:gd name="connsiteY39" fmla="*/ 889 h 10000"/>
              <a:gd name="connsiteX40" fmla="*/ 10000 w 10000"/>
              <a:gd name="connsiteY40" fmla="*/ 837 h 10000"/>
              <a:gd name="connsiteX41" fmla="*/ 9823 w 10000"/>
              <a:gd name="connsiteY41" fmla="*/ 0 h 10000"/>
              <a:gd name="connsiteX42" fmla="*/ 9643 w 10000"/>
              <a:gd name="connsiteY42" fmla="*/ 29 h 10000"/>
              <a:gd name="connsiteX43" fmla="*/ 9422 w 10000"/>
              <a:gd name="connsiteY43" fmla="*/ 259 h 10000"/>
              <a:gd name="connsiteX44" fmla="*/ 9310 w 10000"/>
              <a:gd name="connsiteY44" fmla="*/ 401 h 10000"/>
              <a:gd name="connsiteX45" fmla="*/ 9066 w 10000"/>
              <a:gd name="connsiteY45" fmla="*/ 660 h 10000"/>
              <a:gd name="connsiteX46" fmla="*/ 8777 w 10000"/>
              <a:gd name="connsiteY46" fmla="*/ 889 h 10000"/>
              <a:gd name="connsiteX47" fmla="*/ 8533 w 10000"/>
              <a:gd name="connsiteY47" fmla="*/ 979 h 10000"/>
              <a:gd name="connsiteX48" fmla="*/ 8331 w 10000"/>
              <a:gd name="connsiteY48" fmla="*/ 1126 h 10000"/>
              <a:gd name="connsiteX49" fmla="*/ 8111 w 10000"/>
              <a:gd name="connsiteY49" fmla="*/ 1385 h 10000"/>
              <a:gd name="connsiteX50" fmla="*/ 7887 w 10000"/>
              <a:gd name="connsiteY50" fmla="*/ 1668 h 10000"/>
              <a:gd name="connsiteX51" fmla="*/ 7690 w 10000"/>
              <a:gd name="connsiteY51" fmla="*/ 1957 h 10000"/>
              <a:gd name="connsiteX52" fmla="*/ 7421 w 10000"/>
              <a:gd name="connsiteY52" fmla="*/ 2186 h 10000"/>
              <a:gd name="connsiteX53" fmla="*/ 7221 w 10000"/>
              <a:gd name="connsiteY53" fmla="*/ 2333 h 10000"/>
              <a:gd name="connsiteX54" fmla="*/ 6223 w 10000"/>
              <a:gd name="connsiteY54" fmla="*/ 3141 h 10000"/>
              <a:gd name="connsiteX55" fmla="*/ 5978 w 10000"/>
              <a:gd name="connsiteY55" fmla="*/ 3430 h 10000"/>
              <a:gd name="connsiteX56" fmla="*/ 5822 w 10000"/>
              <a:gd name="connsiteY56" fmla="*/ 3600 h 10000"/>
              <a:gd name="connsiteX57" fmla="*/ 5645 w 10000"/>
              <a:gd name="connsiteY57" fmla="*/ 3630 h 10000"/>
              <a:gd name="connsiteX58" fmla="*/ 5445 w 10000"/>
              <a:gd name="connsiteY58" fmla="*/ 3860 h 10000"/>
              <a:gd name="connsiteX59" fmla="*/ 5068 w 10000"/>
              <a:gd name="connsiteY59" fmla="*/ 4266 h 10000"/>
              <a:gd name="connsiteX60" fmla="*/ 0 w 10000"/>
              <a:gd name="connsiteY60" fmla="*/ 9800 h 10000"/>
              <a:gd name="connsiteX61" fmla="*/ 20 w 10000"/>
              <a:gd name="connsiteY61" fmla="*/ 10000 h 10000"/>
              <a:gd name="connsiteX0" fmla="*/ 20 w 10000"/>
              <a:gd name="connsiteY0" fmla="*/ 10000 h 10000"/>
              <a:gd name="connsiteX1" fmla="*/ 20 w 10000"/>
              <a:gd name="connsiteY1" fmla="*/ 9941 h 10000"/>
              <a:gd name="connsiteX2" fmla="*/ 68 w 10000"/>
              <a:gd name="connsiteY2" fmla="*/ 9882 h 10000"/>
              <a:gd name="connsiteX3" fmla="*/ 177 w 10000"/>
              <a:gd name="connsiteY3" fmla="*/ 9623 h 10000"/>
              <a:gd name="connsiteX4" fmla="*/ 645 w 10000"/>
              <a:gd name="connsiteY4" fmla="*/ 9134 h 10000"/>
              <a:gd name="connsiteX5" fmla="*/ 934 w 10000"/>
              <a:gd name="connsiteY5" fmla="*/ 8703 h 10000"/>
              <a:gd name="connsiteX6" fmla="*/ 1267 w 10000"/>
              <a:gd name="connsiteY6" fmla="*/ 8274 h 10000"/>
              <a:gd name="connsiteX7" fmla="*/ 1487 w 10000"/>
              <a:gd name="connsiteY7" fmla="*/ 8038 h 10000"/>
              <a:gd name="connsiteX8" fmla="*/ 1689 w 10000"/>
              <a:gd name="connsiteY8" fmla="*/ 7896 h 10000"/>
              <a:gd name="connsiteX9" fmla="*/ 1865 w 10000"/>
              <a:gd name="connsiteY9" fmla="*/ 7696 h 10000"/>
              <a:gd name="connsiteX10" fmla="*/ 2066 w 10000"/>
              <a:gd name="connsiteY10" fmla="*/ 7608 h 10000"/>
              <a:gd name="connsiteX11" fmla="*/ 2245 w 10000"/>
              <a:gd name="connsiteY11" fmla="*/ 7348 h 10000"/>
              <a:gd name="connsiteX12" fmla="*/ 2378 w 10000"/>
              <a:gd name="connsiteY12" fmla="*/ 7118 h 10000"/>
              <a:gd name="connsiteX13" fmla="*/ 2667 w 10000"/>
              <a:gd name="connsiteY13" fmla="*/ 7001 h 10000"/>
              <a:gd name="connsiteX14" fmla="*/ 2911 w 10000"/>
              <a:gd name="connsiteY14" fmla="*/ 6742 h 10000"/>
              <a:gd name="connsiteX15" fmla="*/ 3223 w 10000"/>
              <a:gd name="connsiteY15" fmla="*/ 6482 h 10000"/>
              <a:gd name="connsiteX16" fmla="*/ 3488 w 10000"/>
              <a:gd name="connsiteY16" fmla="*/ 6282 h 10000"/>
              <a:gd name="connsiteX17" fmla="*/ 3777 w 10000"/>
              <a:gd name="connsiteY17" fmla="*/ 5935 h 10000"/>
              <a:gd name="connsiteX18" fmla="*/ 4021 w 10000"/>
              <a:gd name="connsiteY18" fmla="*/ 5704 h 10000"/>
              <a:gd name="connsiteX19" fmla="*/ 4378 w 10000"/>
              <a:gd name="connsiteY19" fmla="*/ 5304 h 10000"/>
              <a:gd name="connsiteX20" fmla="*/ 4667 w 10000"/>
              <a:gd name="connsiteY20" fmla="*/ 5074 h 10000"/>
              <a:gd name="connsiteX21" fmla="*/ 4976 w 10000"/>
              <a:gd name="connsiteY21" fmla="*/ 4815 h 10000"/>
              <a:gd name="connsiteX22" fmla="*/ 5377 w 10000"/>
              <a:gd name="connsiteY22" fmla="*/ 4525 h 10000"/>
              <a:gd name="connsiteX23" fmla="*/ 5734 w 10000"/>
              <a:gd name="connsiteY23" fmla="*/ 4149 h 10000"/>
              <a:gd name="connsiteX24" fmla="*/ 5999 w 10000"/>
              <a:gd name="connsiteY24" fmla="*/ 4060 h 10000"/>
              <a:gd name="connsiteX25" fmla="*/ 6355 w 10000"/>
              <a:gd name="connsiteY25" fmla="*/ 3860 h 10000"/>
              <a:gd name="connsiteX26" fmla="*/ 6644 w 10000"/>
              <a:gd name="connsiteY26" fmla="*/ 3571 h 10000"/>
              <a:gd name="connsiteX27" fmla="*/ 6977 w 10000"/>
              <a:gd name="connsiteY27" fmla="*/ 3312 h 10000"/>
              <a:gd name="connsiteX28" fmla="*/ 7377 w 10000"/>
              <a:gd name="connsiteY28" fmla="*/ 2940 h 10000"/>
              <a:gd name="connsiteX29" fmla="*/ 7842 w 10000"/>
              <a:gd name="connsiteY29" fmla="*/ 2534 h 10000"/>
              <a:gd name="connsiteX30" fmla="*/ 7999 w 10000"/>
              <a:gd name="connsiteY30" fmla="*/ 2304 h 10000"/>
              <a:gd name="connsiteX31" fmla="*/ 8311 w 10000"/>
              <a:gd name="connsiteY31" fmla="*/ 2163 h 10000"/>
              <a:gd name="connsiteX32" fmla="*/ 8489 w 10000"/>
              <a:gd name="connsiteY32" fmla="*/ 2133 h 10000"/>
              <a:gd name="connsiteX33" fmla="*/ 8665 w 10000"/>
              <a:gd name="connsiteY33" fmla="*/ 1986 h 10000"/>
              <a:gd name="connsiteX34" fmla="*/ 8821 w 10000"/>
              <a:gd name="connsiteY34" fmla="*/ 1786 h 10000"/>
              <a:gd name="connsiteX35" fmla="*/ 8978 w 10000"/>
              <a:gd name="connsiteY35" fmla="*/ 1614 h 10000"/>
              <a:gd name="connsiteX36" fmla="*/ 9222 w 10000"/>
              <a:gd name="connsiteY36" fmla="*/ 1355 h 10000"/>
              <a:gd name="connsiteX37" fmla="*/ 9466 w 10000"/>
              <a:gd name="connsiteY37" fmla="*/ 1267 h 10000"/>
              <a:gd name="connsiteX38" fmla="*/ 9623 w 10000"/>
              <a:gd name="connsiteY38" fmla="*/ 1097 h 10000"/>
              <a:gd name="connsiteX39" fmla="*/ 9843 w 10000"/>
              <a:gd name="connsiteY39" fmla="*/ 889 h 10000"/>
              <a:gd name="connsiteX40" fmla="*/ 10000 w 10000"/>
              <a:gd name="connsiteY40" fmla="*/ 837 h 10000"/>
              <a:gd name="connsiteX41" fmla="*/ 9823 w 10000"/>
              <a:gd name="connsiteY41" fmla="*/ 0 h 10000"/>
              <a:gd name="connsiteX42" fmla="*/ 9643 w 10000"/>
              <a:gd name="connsiteY42" fmla="*/ 29 h 10000"/>
              <a:gd name="connsiteX43" fmla="*/ 9422 w 10000"/>
              <a:gd name="connsiteY43" fmla="*/ 259 h 10000"/>
              <a:gd name="connsiteX44" fmla="*/ 9310 w 10000"/>
              <a:gd name="connsiteY44" fmla="*/ 401 h 10000"/>
              <a:gd name="connsiteX45" fmla="*/ 9066 w 10000"/>
              <a:gd name="connsiteY45" fmla="*/ 660 h 10000"/>
              <a:gd name="connsiteX46" fmla="*/ 8777 w 10000"/>
              <a:gd name="connsiteY46" fmla="*/ 889 h 10000"/>
              <a:gd name="connsiteX47" fmla="*/ 8533 w 10000"/>
              <a:gd name="connsiteY47" fmla="*/ 979 h 10000"/>
              <a:gd name="connsiteX48" fmla="*/ 8331 w 10000"/>
              <a:gd name="connsiteY48" fmla="*/ 1126 h 10000"/>
              <a:gd name="connsiteX49" fmla="*/ 8111 w 10000"/>
              <a:gd name="connsiteY49" fmla="*/ 1385 h 10000"/>
              <a:gd name="connsiteX50" fmla="*/ 7887 w 10000"/>
              <a:gd name="connsiteY50" fmla="*/ 1668 h 10000"/>
              <a:gd name="connsiteX51" fmla="*/ 7690 w 10000"/>
              <a:gd name="connsiteY51" fmla="*/ 1957 h 10000"/>
              <a:gd name="connsiteX52" fmla="*/ 7421 w 10000"/>
              <a:gd name="connsiteY52" fmla="*/ 2186 h 10000"/>
              <a:gd name="connsiteX53" fmla="*/ 7221 w 10000"/>
              <a:gd name="connsiteY53" fmla="*/ 2333 h 10000"/>
              <a:gd name="connsiteX54" fmla="*/ 6223 w 10000"/>
              <a:gd name="connsiteY54" fmla="*/ 3141 h 10000"/>
              <a:gd name="connsiteX55" fmla="*/ 5978 w 10000"/>
              <a:gd name="connsiteY55" fmla="*/ 3430 h 10000"/>
              <a:gd name="connsiteX56" fmla="*/ 5822 w 10000"/>
              <a:gd name="connsiteY56" fmla="*/ 3600 h 10000"/>
              <a:gd name="connsiteX57" fmla="*/ 5645 w 10000"/>
              <a:gd name="connsiteY57" fmla="*/ 3630 h 10000"/>
              <a:gd name="connsiteX58" fmla="*/ 5445 w 10000"/>
              <a:gd name="connsiteY58" fmla="*/ 3860 h 10000"/>
              <a:gd name="connsiteX59" fmla="*/ 0 w 10000"/>
              <a:gd name="connsiteY59" fmla="*/ 9800 h 10000"/>
              <a:gd name="connsiteX60" fmla="*/ 20 w 10000"/>
              <a:gd name="connsiteY60" fmla="*/ 10000 h 10000"/>
              <a:gd name="connsiteX0" fmla="*/ 20 w 10000"/>
              <a:gd name="connsiteY0" fmla="*/ 10000 h 10000"/>
              <a:gd name="connsiteX1" fmla="*/ 20 w 10000"/>
              <a:gd name="connsiteY1" fmla="*/ 9941 h 10000"/>
              <a:gd name="connsiteX2" fmla="*/ 68 w 10000"/>
              <a:gd name="connsiteY2" fmla="*/ 9882 h 10000"/>
              <a:gd name="connsiteX3" fmla="*/ 177 w 10000"/>
              <a:gd name="connsiteY3" fmla="*/ 9623 h 10000"/>
              <a:gd name="connsiteX4" fmla="*/ 645 w 10000"/>
              <a:gd name="connsiteY4" fmla="*/ 9134 h 10000"/>
              <a:gd name="connsiteX5" fmla="*/ 934 w 10000"/>
              <a:gd name="connsiteY5" fmla="*/ 8703 h 10000"/>
              <a:gd name="connsiteX6" fmla="*/ 1267 w 10000"/>
              <a:gd name="connsiteY6" fmla="*/ 8274 h 10000"/>
              <a:gd name="connsiteX7" fmla="*/ 1487 w 10000"/>
              <a:gd name="connsiteY7" fmla="*/ 8038 h 10000"/>
              <a:gd name="connsiteX8" fmla="*/ 1689 w 10000"/>
              <a:gd name="connsiteY8" fmla="*/ 7896 h 10000"/>
              <a:gd name="connsiteX9" fmla="*/ 1865 w 10000"/>
              <a:gd name="connsiteY9" fmla="*/ 7696 h 10000"/>
              <a:gd name="connsiteX10" fmla="*/ 2066 w 10000"/>
              <a:gd name="connsiteY10" fmla="*/ 7608 h 10000"/>
              <a:gd name="connsiteX11" fmla="*/ 2245 w 10000"/>
              <a:gd name="connsiteY11" fmla="*/ 7348 h 10000"/>
              <a:gd name="connsiteX12" fmla="*/ 2378 w 10000"/>
              <a:gd name="connsiteY12" fmla="*/ 7118 h 10000"/>
              <a:gd name="connsiteX13" fmla="*/ 2667 w 10000"/>
              <a:gd name="connsiteY13" fmla="*/ 7001 h 10000"/>
              <a:gd name="connsiteX14" fmla="*/ 2911 w 10000"/>
              <a:gd name="connsiteY14" fmla="*/ 6742 h 10000"/>
              <a:gd name="connsiteX15" fmla="*/ 3223 w 10000"/>
              <a:gd name="connsiteY15" fmla="*/ 6482 h 10000"/>
              <a:gd name="connsiteX16" fmla="*/ 3488 w 10000"/>
              <a:gd name="connsiteY16" fmla="*/ 6282 h 10000"/>
              <a:gd name="connsiteX17" fmla="*/ 3777 w 10000"/>
              <a:gd name="connsiteY17" fmla="*/ 5935 h 10000"/>
              <a:gd name="connsiteX18" fmla="*/ 4021 w 10000"/>
              <a:gd name="connsiteY18" fmla="*/ 5704 h 10000"/>
              <a:gd name="connsiteX19" fmla="*/ 4378 w 10000"/>
              <a:gd name="connsiteY19" fmla="*/ 5304 h 10000"/>
              <a:gd name="connsiteX20" fmla="*/ 4667 w 10000"/>
              <a:gd name="connsiteY20" fmla="*/ 5074 h 10000"/>
              <a:gd name="connsiteX21" fmla="*/ 4976 w 10000"/>
              <a:gd name="connsiteY21" fmla="*/ 4815 h 10000"/>
              <a:gd name="connsiteX22" fmla="*/ 5377 w 10000"/>
              <a:gd name="connsiteY22" fmla="*/ 4525 h 10000"/>
              <a:gd name="connsiteX23" fmla="*/ 5734 w 10000"/>
              <a:gd name="connsiteY23" fmla="*/ 4149 h 10000"/>
              <a:gd name="connsiteX24" fmla="*/ 5999 w 10000"/>
              <a:gd name="connsiteY24" fmla="*/ 4060 h 10000"/>
              <a:gd name="connsiteX25" fmla="*/ 6355 w 10000"/>
              <a:gd name="connsiteY25" fmla="*/ 3860 h 10000"/>
              <a:gd name="connsiteX26" fmla="*/ 6644 w 10000"/>
              <a:gd name="connsiteY26" fmla="*/ 3571 h 10000"/>
              <a:gd name="connsiteX27" fmla="*/ 6977 w 10000"/>
              <a:gd name="connsiteY27" fmla="*/ 3312 h 10000"/>
              <a:gd name="connsiteX28" fmla="*/ 7377 w 10000"/>
              <a:gd name="connsiteY28" fmla="*/ 2940 h 10000"/>
              <a:gd name="connsiteX29" fmla="*/ 7842 w 10000"/>
              <a:gd name="connsiteY29" fmla="*/ 2534 h 10000"/>
              <a:gd name="connsiteX30" fmla="*/ 7999 w 10000"/>
              <a:gd name="connsiteY30" fmla="*/ 2304 h 10000"/>
              <a:gd name="connsiteX31" fmla="*/ 8311 w 10000"/>
              <a:gd name="connsiteY31" fmla="*/ 2163 h 10000"/>
              <a:gd name="connsiteX32" fmla="*/ 8489 w 10000"/>
              <a:gd name="connsiteY32" fmla="*/ 2133 h 10000"/>
              <a:gd name="connsiteX33" fmla="*/ 8665 w 10000"/>
              <a:gd name="connsiteY33" fmla="*/ 1986 h 10000"/>
              <a:gd name="connsiteX34" fmla="*/ 8821 w 10000"/>
              <a:gd name="connsiteY34" fmla="*/ 1786 h 10000"/>
              <a:gd name="connsiteX35" fmla="*/ 8978 w 10000"/>
              <a:gd name="connsiteY35" fmla="*/ 1614 h 10000"/>
              <a:gd name="connsiteX36" fmla="*/ 9222 w 10000"/>
              <a:gd name="connsiteY36" fmla="*/ 1355 h 10000"/>
              <a:gd name="connsiteX37" fmla="*/ 9466 w 10000"/>
              <a:gd name="connsiteY37" fmla="*/ 1267 h 10000"/>
              <a:gd name="connsiteX38" fmla="*/ 9623 w 10000"/>
              <a:gd name="connsiteY38" fmla="*/ 1097 h 10000"/>
              <a:gd name="connsiteX39" fmla="*/ 9843 w 10000"/>
              <a:gd name="connsiteY39" fmla="*/ 889 h 10000"/>
              <a:gd name="connsiteX40" fmla="*/ 10000 w 10000"/>
              <a:gd name="connsiteY40" fmla="*/ 837 h 10000"/>
              <a:gd name="connsiteX41" fmla="*/ 9823 w 10000"/>
              <a:gd name="connsiteY41" fmla="*/ 0 h 10000"/>
              <a:gd name="connsiteX42" fmla="*/ 9643 w 10000"/>
              <a:gd name="connsiteY42" fmla="*/ 29 h 10000"/>
              <a:gd name="connsiteX43" fmla="*/ 9422 w 10000"/>
              <a:gd name="connsiteY43" fmla="*/ 259 h 10000"/>
              <a:gd name="connsiteX44" fmla="*/ 9310 w 10000"/>
              <a:gd name="connsiteY44" fmla="*/ 401 h 10000"/>
              <a:gd name="connsiteX45" fmla="*/ 9066 w 10000"/>
              <a:gd name="connsiteY45" fmla="*/ 660 h 10000"/>
              <a:gd name="connsiteX46" fmla="*/ 8777 w 10000"/>
              <a:gd name="connsiteY46" fmla="*/ 889 h 10000"/>
              <a:gd name="connsiteX47" fmla="*/ 8533 w 10000"/>
              <a:gd name="connsiteY47" fmla="*/ 979 h 10000"/>
              <a:gd name="connsiteX48" fmla="*/ 8331 w 10000"/>
              <a:gd name="connsiteY48" fmla="*/ 1126 h 10000"/>
              <a:gd name="connsiteX49" fmla="*/ 8111 w 10000"/>
              <a:gd name="connsiteY49" fmla="*/ 1385 h 10000"/>
              <a:gd name="connsiteX50" fmla="*/ 7887 w 10000"/>
              <a:gd name="connsiteY50" fmla="*/ 1668 h 10000"/>
              <a:gd name="connsiteX51" fmla="*/ 7690 w 10000"/>
              <a:gd name="connsiteY51" fmla="*/ 1957 h 10000"/>
              <a:gd name="connsiteX52" fmla="*/ 7421 w 10000"/>
              <a:gd name="connsiteY52" fmla="*/ 2186 h 10000"/>
              <a:gd name="connsiteX53" fmla="*/ 7221 w 10000"/>
              <a:gd name="connsiteY53" fmla="*/ 2333 h 10000"/>
              <a:gd name="connsiteX54" fmla="*/ 6223 w 10000"/>
              <a:gd name="connsiteY54" fmla="*/ 3141 h 10000"/>
              <a:gd name="connsiteX55" fmla="*/ 5978 w 10000"/>
              <a:gd name="connsiteY55" fmla="*/ 3430 h 10000"/>
              <a:gd name="connsiteX56" fmla="*/ 5822 w 10000"/>
              <a:gd name="connsiteY56" fmla="*/ 3600 h 10000"/>
              <a:gd name="connsiteX57" fmla="*/ 5645 w 10000"/>
              <a:gd name="connsiteY57" fmla="*/ 3630 h 10000"/>
              <a:gd name="connsiteX58" fmla="*/ 0 w 10000"/>
              <a:gd name="connsiteY58" fmla="*/ 9800 h 10000"/>
              <a:gd name="connsiteX59" fmla="*/ 20 w 10000"/>
              <a:gd name="connsiteY59" fmla="*/ 10000 h 10000"/>
              <a:gd name="connsiteX0" fmla="*/ 20 w 10000"/>
              <a:gd name="connsiteY0" fmla="*/ 10000 h 10000"/>
              <a:gd name="connsiteX1" fmla="*/ 20 w 10000"/>
              <a:gd name="connsiteY1" fmla="*/ 9941 h 10000"/>
              <a:gd name="connsiteX2" fmla="*/ 68 w 10000"/>
              <a:gd name="connsiteY2" fmla="*/ 9882 h 10000"/>
              <a:gd name="connsiteX3" fmla="*/ 177 w 10000"/>
              <a:gd name="connsiteY3" fmla="*/ 9623 h 10000"/>
              <a:gd name="connsiteX4" fmla="*/ 645 w 10000"/>
              <a:gd name="connsiteY4" fmla="*/ 9134 h 10000"/>
              <a:gd name="connsiteX5" fmla="*/ 934 w 10000"/>
              <a:gd name="connsiteY5" fmla="*/ 8703 h 10000"/>
              <a:gd name="connsiteX6" fmla="*/ 1267 w 10000"/>
              <a:gd name="connsiteY6" fmla="*/ 8274 h 10000"/>
              <a:gd name="connsiteX7" fmla="*/ 1487 w 10000"/>
              <a:gd name="connsiteY7" fmla="*/ 8038 h 10000"/>
              <a:gd name="connsiteX8" fmla="*/ 1689 w 10000"/>
              <a:gd name="connsiteY8" fmla="*/ 7896 h 10000"/>
              <a:gd name="connsiteX9" fmla="*/ 1865 w 10000"/>
              <a:gd name="connsiteY9" fmla="*/ 7696 h 10000"/>
              <a:gd name="connsiteX10" fmla="*/ 2066 w 10000"/>
              <a:gd name="connsiteY10" fmla="*/ 7608 h 10000"/>
              <a:gd name="connsiteX11" fmla="*/ 2245 w 10000"/>
              <a:gd name="connsiteY11" fmla="*/ 7348 h 10000"/>
              <a:gd name="connsiteX12" fmla="*/ 2378 w 10000"/>
              <a:gd name="connsiteY12" fmla="*/ 7118 h 10000"/>
              <a:gd name="connsiteX13" fmla="*/ 2667 w 10000"/>
              <a:gd name="connsiteY13" fmla="*/ 7001 h 10000"/>
              <a:gd name="connsiteX14" fmla="*/ 2911 w 10000"/>
              <a:gd name="connsiteY14" fmla="*/ 6742 h 10000"/>
              <a:gd name="connsiteX15" fmla="*/ 3223 w 10000"/>
              <a:gd name="connsiteY15" fmla="*/ 6482 h 10000"/>
              <a:gd name="connsiteX16" fmla="*/ 3488 w 10000"/>
              <a:gd name="connsiteY16" fmla="*/ 6282 h 10000"/>
              <a:gd name="connsiteX17" fmla="*/ 3777 w 10000"/>
              <a:gd name="connsiteY17" fmla="*/ 5935 h 10000"/>
              <a:gd name="connsiteX18" fmla="*/ 4021 w 10000"/>
              <a:gd name="connsiteY18" fmla="*/ 5704 h 10000"/>
              <a:gd name="connsiteX19" fmla="*/ 4378 w 10000"/>
              <a:gd name="connsiteY19" fmla="*/ 5304 h 10000"/>
              <a:gd name="connsiteX20" fmla="*/ 4667 w 10000"/>
              <a:gd name="connsiteY20" fmla="*/ 5074 h 10000"/>
              <a:gd name="connsiteX21" fmla="*/ 4976 w 10000"/>
              <a:gd name="connsiteY21" fmla="*/ 4815 h 10000"/>
              <a:gd name="connsiteX22" fmla="*/ 5377 w 10000"/>
              <a:gd name="connsiteY22" fmla="*/ 4525 h 10000"/>
              <a:gd name="connsiteX23" fmla="*/ 5734 w 10000"/>
              <a:gd name="connsiteY23" fmla="*/ 4149 h 10000"/>
              <a:gd name="connsiteX24" fmla="*/ 5999 w 10000"/>
              <a:gd name="connsiteY24" fmla="*/ 4060 h 10000"/>
              <a:gd name="connsiteX25" fmla="*/ 6355 w 10000"/>
              <a:gd name="connsiteY25" fmla="*/ 3860 h 10000"/>
              <a:gd name="connsiteX26" fmla="*/ 6644 w 10000"/>
              <a:gd name="connsiteY26" fmla="*/ 3571 h 10000"/>
              <a:gd name="connsiteX27" fmla="*/ 6977 w 10000"/>
              <a:gd name="connsiteY27" fmla="*/ 3312 h 10000"/>
              <a:gd name="connsiteX28" fmla="*/ 7377 w 10000"/>
              <a:gd name="connsiteY28" fmla="*/ 2940 h 10000"/>
              <a:gd name="connsiteX29" fmla="*/ 7842 w 10000"/>
              <a:gd name="connsiteY29" fmla="*/ 2534 h 10000"/>
              <a:gd name="connsiteX30" fmla="*/ 7999 w 10000"/>
              <a:gd name="connsiteY30" fmla="*/ 2304 h 10000"/>
              <a:gd name="connsiteX31" fmla="*/ 8311 w 10000"/>
              <a:gd name="connsiteY31" fmla="*/ 2163 h 10000"/>
              <a:gd name="connsiteX32" fmla="*/ 8489 w 10000"/>
              <a:gd name="connsiteY32" fmla="*/ 2133 h 10000"/>
              <a:gd name="connsiteX33" fmla="*/ 8665 w 10000"/>
              <a:gd name="connsiteY33" fmla="*/ 1986 h 10000"/>
              <a:gd name="connsiteX34" fmla="*/ 8821 w 10000"/>
              <a:gd name="connsiteY34" fmla="*/ 1786 h 10000"/>
              <a:gd name="connsiteX35" fmla="*/ 8978 w 10000"/>
              <a:gd name="connsiteY35" fmla="*/ 1614 h 10000"/>
              <a:gd name="connsiteX36" fmla="*/ 9222 w 10000"/>
              <a:gd name="connsiteY36" fmla="*/ 1355 h 10000"/>
              <a:gd name="connsiteX37" fmla="*/ 9466 w 10000"/>
              <a:gd name="connsiteY37" fmla="*/ 1267 h 10000"/>
              <a:gd name="connsiteX38" fmla="*/ 9623 w 10000"/>
              <a:gd name="connsiteY38" fmla="*/ 1097 h 10000"/>
              <a:gd name="connsiteX39" fmla="*/ 9843 w 10000"/>
              <a:gd name="connsiteY39" fmla="*/ 889 h 10000"/>
              <a:gd name="connsiteX40" fmla="*/ 10000 w 10000"/>
              <a:gd name="connsiteY40" fmla="*/ 837 h 10000"/>
              <a:gd name="connsiteX41" fmla="*/ 9823 w 10000"/>
              <a:gd name="connsiteY41" fmla="*/ 0 h 10000"/>
              <a:gd name="connsiteX42" fmla="*/ 9643 w 10000"/>
              <a:gd name="connsiteY42" fmla="*/ 29 h 10000"/>
              <a:gd name="connsiteX43" fmla="*/ 9422 w 10000"/>
              <a:gd name="connsiteY43" fmla="*/ 259 h 10000"/>
              <a:gd name="connsiteX44" fmla="*/ 9310 w 10000"/>
              <a:gd name="connsiteY44" fmla="*/ 401 h 10000"/>
              <a:gd name="connsiteX45" fmla="*/ 9066 w 10000"/>
              <a:gd name="connsiteY45" fmla="*/ 660 h 10000"/>
              <a:gd name="connsiteX46" fmla="*/ 8777 w 10000"/>
              <a:gd name="connsiteY46" fmla="*/ 889 h 10000"/>
              <a:gd name="connsiteX47" fmla="*/ 8533 w 10000"/>
              <a:gd name="connsiteY47" fmla="*/ 979 h 10000"/>
              <a:gd name="connsiteX48" fmla="*/ 8331 w 10000"/>
              <a:gd name="connsiteY48" fmla="*/ 1126 h 10000"/>
              <a:gd name="connsiteX49" fmla="*/ 8111 w 10000"/>
              <a:gd name="connsiteY49" fmla="*/ 1385 h 10000"/>
              <a:gd name="connsiteX50" fmla="*/ 7887 w 10000"/>
              <a:gd name="connsiteY50" fmla="*/ 1668 h 10000"/>
              <a:gd name="connsiteX51" fmla="*/ 7690 w 10000"/>
              <a:gd name="connsiteY51" fmla="*/ 1957 h 10000"/>
              <a:gd name="connsiteX52" fmla="*/ 7421 w 10000"/>
              <a:gd name="connsiteY52" fmla="*/ 2186 h 10000"/>
              <a:gd name="connsiteX53" fmla="*/ 7221 w 10000"/>
              <a:gd name="connsiteY53" fmla="*/ 2333 h 10000"/>
              <a:gd name="connsiteX54" fmla="*/ 6223 w 10000"/>
              <a:gd name="connsiteY54" fmla="*/ 3141 h 10000"/>
              <a:gd name="connsiteX55" fmla="*/ 5978 w 10000"/>
              <a:gd name="connsiteY55" fmla="*/ 3430 h 10000"/>
              <a:gd name="connsiteX56" fmla="*/ 5822 w 10000"/>
              <a:gd name="connsiteY56" fmla="*/ 3600 h 10000"/>
              <a:gd name="connsiteX57" fmla="*/ 0 w 10000"/>
              <a:gd name="connsiteY57" fmla="*/ 9800 h 10000"/>
              <a:gd name="connsiteX58" fmla="*/ 20 w 10000"/>
              <a:gd name="connsiteY58" fmla="*/ 10000 h 10000"/>
              <a:gd name="connsiteX0" fmla="*/ 20 w 10000"/>
              <a:gd name="connsiteY0" fmla="*/ 10000 h 10000"/>
              <a:gd name="connsiteX1" fmla="*/ 20 w 10000"/>
              <a:gd name="connsiteY1" fmla="*/ 9941 h 10000"/>
              <a:gd name="connsiteX2" fmla="*/ 68 w 10000"/>
              <a:gd name="connsiteY2" fmla="*/ 9882 h 10000"/>
              <a:gd name="connsiteX3" fmla="*/ 177 w 10000"/>
              <a:gd name="connsiteY3" fmla="*/ 9623 h 10000"/>
              <a:gd name="connsiteX4" fmla="*/ 645 w 10000"/>
              <a:gd name="connsiteY4" fmla="*/ 9134 h 10000"/>
              <a:gd name="connsiteX5" fmla="*/ 934 w 10000"/>
              <a:gd name="connsiteY5" fmla="*/ 8703 h 10000"/>
              <a:gd name="connsiteX6" fmla="*/ 1267 w 10000"/>
              <a:gd name="connsiteY6" fmla="*/ 8274 h 10000"/>
              <a:gd name="connsiteX7" fmla="*/ 1487 w 10000"/>
              <a:gd name="connsiteY7" fmla="*/ 8038 h 10000"/>
              <a:gd name="connsiteX8" fmla="*/ 1689 w 10000"/>
              <a:gd name="connsiteY8" fmla="*/ 7896 h 10000"/>
              <a:gd name="connsiteX9" fmla="*/ 1865 w 10000"/>
              <a:gd name="connsiteY9" fmla="*/ 7696 h 10000"/>
              <a:gd name="connsiteX10" fmla="*/ 2066 w 10000"/>
              <a:gd name="connsiteY10" fmla="*/ 7608 h 10000"/>
              <a:gd name="connsiteX11" fmla="*/ 2245 w 10000"/>
              <a:gd name="connsiteY11" fmla="*/ 7348 h 10000"/>
              <a:gd name="connsiteX12" fmla="*/ 2378 w 10000"/>
              <a:gd name="connsiteY12" fmla="*/ 7118 h 10000"/>
              <a:gd name="connsiteX13" fmla="*/ 2667 w 10000"/>
              <a:gd name="connsiteY13" fmla="*/ 7001 h 10000"/>
              <a:gd name="connsiteX14" fmla="*/ 2911 w 10000"/>
              <a:gd name="connsiteY14" fmla="*/ 6742 h 10000"/>
              <a:gd name="connsiteX15" fmla="*/ 3223 w 10000"/>
              <a:gd name="connsiteY15" fmla="*/ 6482 h 10000"/>
              <a:gd name="connsiteX16" fmla="*/ 3488 w 10000"/>
              <a:gd name="connsiteY16" fmla="*/ 6282 h 10000"/>
              <a:gd name="connsiteX17" fmla="*/ 3777 w 10000"/>
              <a:gd name="connsiteY17" fmla="*/ 5935 h 10000"/>
              <a:gd name="connsiteX18" fmla="*/ 4021 w 10000"/>
              <a:gd name="connsiteY18" fmla="*/ 5704 h 10000"/>
              <a:gd name="connsiteX19" fmla="*/ 4378 w 10000"/>
              <a:gd name="connsiteY19" fmla="*/ 5304 h 10000"/>
              <a:gd name="connsiteX20" fmla="*/ 4667 w 10000"/>
              <a:gd name="connsiteY20" fmla="*/ 5074 h 10000"/>
              <a:gd name="connsiteX21" fmla="*/ 4976 w 10000"/>
              <a:gd name="connsiteY21" fmla="*/ 4815 h 10000"/>
              <a:gd name="connsiteX22" fmla="*/ 5377 w 10000"/>
              <a:gd name="connsiteY22" fmla="*/ 4525 h 10000"/>
              <a:gd name="connsiteX23" fmla="*/ 5734 w 10000"/>
              <a:gd name="connsiteY23" fmla="*/ 4149 h 10000"/>
              <a:gd name="connsiteX24" fmla="*/ 5999 w 10000"/>
              <a:gd name="connsiteY24" fmla="*/ 4060 h 10000"/>
              <a:gd name="connsiteX25" fmla="*/ 6355 w 10000"/>
              <a:gd name="connsiteY25" fmla="*/ 3860 h 10000"/>
              <a:gd name="connsiteX26" fmla="*/ 6644 w 10000"/>
              <a:gd name="connsiteY26" fmla="*/ 3571 h 10000"/>
              <a:gd name="connsiteX27" fmla="*/ 6977 w 10000"/>
              <a:gd name="connsiteY27" fmla="*/ 3312 h 10000"/>
              <a:gd name="connsiteX28" fmla="*/ 7377 w 10000"/>
              <a:gd name="connsiteY28" fmla="*/ 2940 h 10000"/>
              <a:gd name="connsiteX29" fmla="*/ 7842 w 10000"/>
              <a:gd name="connsiteY29" fmla="*/ 2534 h 10000"/>
              <a:gd name="connsiteX30" fmla="*/ 7999 w 10000"/>
              <a:gd name="connsiteY30" fmla="*/ 2304 h 10000"/>
              <a:gd name="connsiteX31" fmla="*/ 8311 w 10000"/>
              <a:gd name="connsiteY31" fmla="*/ 2163 h 10000"/>
              <a:gd name="connsiteX32" fmla="*/ 8489 w 10000"/>
              <a:gd name="connsiteY32" fmla="*/ 2133 h 10000"/>
              <a:gd name="connsiteX33" fmla="*/ 8665 w 10000"/>
              <a:gd name="connsiteY33" fmla="*/ 1986 h 10000"/>
              <a:gd name="connsiteX34" fmla="*/ 8821 w 10000"/>
              <a:gd name="connsiteY34" fmla="*/ 1786 h 10000"/>
              <a:gd name="connsiteX35" fmla="*/ 8978 w 10000"/>
              <a:gd name="connsiteY35" fmla="*/ 1614 h 10000"/>
              <a:gd name="connsiteX36" fmla="*/ 9222 w 10000"/>
              <a:gd name="connsiteY36" fmla="*/ 1355 h 10000"/>
              <a:gd name="connsiteX37" fmla="*/ 9466 w 10000"/>
              <a:gd name="connsiteY37" fmla="*/ 1267 h 10000"/>
              <a:gd name="connsiteX38" fmla="*/ 9623 w 10000"/>
              <a:gd name="connsiteY38" fmla="*/ 1097 h 10000"/>
              <a:gd name="connsiteX39" fmla="*/ 9843 w 10000"/>
              <a:gd name="connsiteY39" fmla="*/ 889 h 10000"/>
              <a:gd name="connsiteX40" fmla="*/ 10000 w 10000"/>
              <a:gd name="connsiteY40" fmla="*/ 837 h 10000"/>
              <a:gd name="connsiteX41" fmla="*/ 9823 w 10000"/>
              <a:gd name="connsiteY41" fmla="*/ 0 h 10000"/>
              <a:gd name="connsiteX42" fmla="*/ 9643 w 10000"/>
              <a:gd name="connsiteY42" fmla="*/ 29 h 10000"/>
              <a:gd name="connsiteX43" fmla="*/ 9422 w 10000"/>
              <a:gd name="connsiteY43" fmla="*/ 259 h 10000"/>
              <a:gd name="connsiteX44" fmla="*/ 9310 w 10000"/>
              <a:gd name="connsiteY44" fmla="*/ 401 h 10000"/>
              <a:gd name="connsiteX45" fmla="*/ 9066 w 10000"/>
              <a:gd name="connsiteY45" fmla="*/ 660 h 10000"/>
              <a:gd name="connsiteX46" fmla="*/ 8777 w 10000"/>
              <a:gd name="connsiteY46" fmla="*/ 889 h 10000"/>
              <a:gd name="connsiteX47" fmla="*/ 8533 w 10000"/>
              <a:gd name="connsiteY47" fmla="*/ 979 h 10000"/>
              <a:gd name="connsiteX48" fmla="*/ 8331 w 10000"/>
              <a:gd name="connsiteY48" fmla="*/ 1126 h 10000"/>
              <a:gd name="connsiteX49" fmla="*/ 8111 w 10000"/>
              <a:gd name="connsiteY49" fmla="*/ 1385 h 10000"/>
              <a:gd name="connsiteX50" fmla="*/ 7887 w 10000"/>
              <a:gd name="connsiteY50" fmla="*/ 1668 h 10000"/>
              <a:gd name="connsiteX51" fmla="*/ 7690 w 10000"/>
              <a:gd name="connsiteY51" fmla="*/ 1957 h 10000"/>
              <a:gd name="connsiteX52" fmla="*/ 7421 w 10000"/>
              <a:gd name="connsiteY52" fmla="*/ 2186 h 10000"/>
              <a:gd name="connsiteX53" fmla="*/ 7221 w 10000"/>
              <a:gd name="connsiteY53" fmla="*/ 2333 h 10000"/>
              <a:gd name="connsiteX54" fmla="*/ 6223 w 10000"/>
              <a:gd name="connsiteY54" fmla="*/ 3141 h 10000"/>
              <a:gd name="connsiteX55" fmla="*/ 5978 w 10000"/>
              <a:gd name="connsiteY55" fmla="*/ 3430 h 10000"/>
              <a:gd name="connsiteX56" fmla="*/ 0 w 10000"/>
              <a:gd name="connsiteY56" fmla="*/ 9800 h 10000"/>
              <a:gd name="connsiteX57" fmla="*/ 20 w 10000"/>
              <a:gd name="connsiteY57" fmla="*/ 10000 h 10000"/>
              <a:gd name="connsiteX0" fmla="*/ 20 w 10000"/>
              <a:gd name="connsiteY0" fmla="*/ 10000 h 10000"/>
              <a:gd name="connsiteX1" fmla="*/ 20 w 10000"/>
              <a:gd name="connsiteY1" fmla="*/ 9941 h 10000"/>
              <a:gd name="connsiteX2" fmla="*/ 68 w 10000"/>
              <a:gd name="connsiteY2" fmla="*/ 9882 h 10000"/>
              <a:gd name="connsiteX3" fmla="*/ 177 w 10000"/>
              <a:gd name="connsiteY3" fmla="*/ 9623 h 10000"/>
              <a:gd name="connsiteX4" fmla="*/ 645 w 10000"/>
              <a:gd name="connsiteY4" fmla="*/ 9134 h 10000"/>
              <a:gd name="connsiteX5" fmla="*/ 934 w 10000"/>
              <a:gd name="connsiteY5" fmla="*/ 8703 h 10000"/>
              <a:gd name="connsiteX6" fmla="*/ 1267 w 10000"/>
              <a:gd name="connsiteY6" fmla="*/ 8274 h 10000"/>
              <a:gd name="connsiteX7" fmla="*/ 1487 w 10000"/>
              <a:gd name="connsiteY7" fmla="*/ 8038 h 10000"/>
              <a:gd name="connsiteX8" fmla="*/ 1689 w 10000"/>
              <a:gd name="connsiteY8" fmla="*/ 7896 h 10000"/>
              <a:gd name="connsiteX9" fmla="*/ 1865 w 10000"/>
              <a:gd name="connsiteY9" fmla="*/ 7696 h 10000"/>
              <a:gd name="connsiteX10" fmla="*/ 2066 w 10000"/>
              <a:gd name="connsiteY10" fmla="*/ 7608 h 10000"/>
              <a:gd name="connsiteX11" fmla="*/ 2245 w 10000"/>
              <a:gd name="connsiteY11" fmla="*/ 7348 h 10000"/>
              <a:gd name="connsiteX12" fmla="*/ 2378 w 10000"/>
              <a:gd name="connsiteY12" fmla="*/ 7118 h 10000"/>
              <a:gd name="connsiteX13" fmla="*/ 2667 w 10000"/>
              <a:gd name="connsiteY13" fmla="*/ 7001 h 10000"/>
              <a:gd name="connsiteX14" fmla="*/ 2911 w 10000"/>
              <a:gd name="connsiteY14" fmla="*/ 6742 h 10000"/>
              <a:gd name="connsiteX15" fmla="*/ 3223 w 10000"/>
              <a:gd name="connsiteY15" fmla="*/ 6482 h 10000"/>
              <a:gd name="connsiteX16" fmla="*/ 3488 w 10000"/>
              <a:gd name="connsiteY16" fmla="*/ 6282 h 10000"/>
              <a:gd name="connsiteX17" fmla="*/ 3777 w 10000"/>
              <a:gd name="connsiteY17" fmla="*/ 5935 h 10000"/>
              <a:gd name="connsiteX18" fmla="*/ 4021 w 10000"/>
              <a:gd name="connsiteY18" fmla="*/ 5704 h 10000"/>
              <a:gd name="connsiteX19" fmla="*/ 4378 w 10000"/>
              <a:gd name="connsiteY19" fmla="*/ 5304 h 10000"/>
              <a:gd name="connsiteX20" fmla="*/ 4667 w 10000"/>
              <a:gd name="connsiteY20" fmla="*/ 5074 h 10000"/>
              <a:gd name="connsiteX21" fmla="*/ 4976 w 10000"/>
              <a:gd name="connsiteY21" fmla="*/ 4815 h 10000"/>
              <a:gd name="connsiteX22" fmla="*/ 5377 w 10000"/>
              <a:gd name="connsiteY22" fmla="*/ 4525 h 10000"/>
              <a:gd name="connsiteX23" fmla="*/ 5734 w 10000"/>
              <a:gd name="connsiteY23" fmla="*/ 4149 h 10000"/>
              <a:gd name="connsiteX24" fmla="*/ 5999 w 10000"/>
              <a:gd name="connsiteY24" fmla="*/ 4060 h 10000"/>
              <a:gd name="connsiteX25" fmla="*/ 6355 w 10000"/>
              <a:gd name="connsiteY25" fmla="*/ 3860 h 10000"/>
              <a:gd name="connsiteX26" fmla="*/ 6644 w 10000"/>
              <a:gd name="connsiteY26" fmla="*/ 3571 h 10000"/>
              <a:gd name="connsiteX27" fmla="*/ 6977 w 10000"/>
              <a:gd name="connsiteY27" fmla="*/ 3312 h 10000"/>
              <a:gd name="connsiteX28" fmla="*/ 7377 w 10000"/>
              <a:gd name="connsiteY28" fmla="*/ 2940 h 10000"/>
              <a:gd name="connsiteX29" fmla="*/ 7842 w 10000"/>
              <a:gd name="connsiteY29" fmla="*/ 2534 h 10000"/>
              <a:gd name="connsiteX30" fmla="*/ 7999 w 10000"/>
              <a:gd name="connsiteY30" fmla="*/ 2304 h 10000"/>
              <a:gd name="connsiteX31" fmla="*/ 8311 w 10000"/>
              <a:gd name="connsiteY31" fmla="*/ 2163 h 10000"/>
              <a:gd name="connsiteX32" fmla="*/ 8489 w 10000"/>
              <a:gd name="connsiteY32" fmla="*/ 2133 h 10000"/>
              <a:gd name="connsiteX33" fmla="*/ 8665 w 10000"/>
              <a:gd name="connsiteY33" fmla="*/ 1986 h 10000"/>
              <a:gd name="connsiteX34" fmla="*/ 8821 w 10000"/>
              <a:gd name="connsiteY34" fmla="*/ 1786 h 10000"/>
              <a:gd name="connsiteX35" fmla="*/ 8978 w 10000"/>
              <a:gd name="connsiteY35" fmla="*/ 1614 h 10000"/>
              <a:gd name="connsiteX36" fmla="*/ 9222 w 10000"/>
              <a:gd name="connsiteY36" fmla="*/ 1355 h 10000"/>
              <a:gd name="connsiteX37" fmla="*/ 9466 w 10000"/>
              <a:gd name="connsiteY37" fmla="*/ 1267 h 10000"/>
              <a:gd name="connsiteX38" fmla="*/ 9623 w 10000"/>
              <a:gd name="connsiteY38" fmla="*/ 1097 h 10000"/>
              <a:gd name="connsiteX39" fmla="*/ 9843 w 10000"/>
              <a:gd name="connsiteY39" fmla="*/ 889 h 10000"/>
              <a:gd name="connsiteX40" fmla="*/ 10000 w 10000"/>
              <a:gd name="connsiteY40" fmla="*/ 837 h 10000"/>
              <a:gd name="connsiteX41" fmla="*/ 9823 w 10000"/>
              <a:gd name="connsiteY41" fmla="*/ 0 h 10000"/>
              <a:gd name="connsiteX42" fmla="*/ 9643 w 10000"/>
              <a:gd name="connsiteY42" fmla="*/ 29 h 10000"/>
              <a:gd name="connsiteX43" fmla="*/ 9422 w 10000"/>
              <a:gd name="connsiteY43" fmla="*/ 259 h 10000"/>
              <a:gd name="connsiteX44" fmla="*/ 9310 w 10000"/>
              <a:gd name="connsiteY44" fmla="*/ 401 h 10000"/>
              <a:gd name="connsiteX45" fmla="*/ 9066 w 10000"/>
              <a:gd name="connsiteY45" fmla="*/ 660 h 10000"/>
              <a:gd name="connsiteX46" fmla="*/ 8777 w 10000"/>
              <a:gd name="connsiteY46" fmla="*/ 889 h 10000"/>
              <a:gd name="connsiteX47" fmla="*/ 8533 w 10000"/>
              <a:gd name="connsiteY47" fmla="*/ 979 h 10000"/>
              <a:gd name="connsiteX48" fmla="*/ 8331 w 10000"/>
              <a:gd name="connsiteY48" fmla="*/ 1126 h 10000"/>
              <a:gd name="connsiteX49" fmla="*/ 8111 w 10000"/>
              <a:gd name="connsiteY49" fmla="*/ 1385 h 10000"/>
              <a:gd name="connsiteX50" fmla="*/ 7887 w 10000"/>
              <a:gd name="connsiteY50" fmla="*/ 1668 h 10000"/>
              <a:gd name="connsiteX51" fmla="*/ 7690 w 10000"/>
              <a:gd name="connsiteY51" fmla="*/ 1957 h 10000"/>
              <a:gd name="connsiteX52" fmla="*/ 7421 w 10000"/>
              <a:gd name="connsiteY52" fmla="*/ 2186 h 10000"/>
              <a:gd name="connsiteX53" fmla="*/ 7221 w 10000"/>
              <a:gd name="connsiteY53" fmla="*/ 2333 h 10000"/>
              <a:gd name="connsiteX54" fmla="*/ 6223 w 10000"/>
              <a:gd name="connsiteY54" fmla="*/ 3141 h 10000"/>
              <a:gd name="connsiteX55" fmla="*/ 0 w 10000"/>
              <a:gd name="connsiteY55" fmla="*/ 9800 h 10000"/>
              <a:gd name="connsiteX56" fmla="*/ 20 w 10000"/>
              <a:gd name="connsiteY56" fmla="*/ 10000 h 10000"/>
              <a:gd name="connsiteX0" fmla="*/ 20 w 10000"/>
              <a:gd name="connsiteY0" fmla="*/ 10000 h 10000"/>
              <a:gd name="connsiteX1" fmla="*/ 20 w 10000"/>
              <a:gd name="connsiteY1" fmla="*/ 9941 h 10000"/>
              <a:gd name="connsiteX2" fmla="*/ 68 w 10000"/>
              <a:gd name="connsiteY2" fmla="*/ 9882 h 10000"/>
              <a:gd name="connsiteX3" fmla="*/ 177 w 10000"/>
              <a:gd name="connsiteY3" fmla="*/ 9623 h 10000"/>
              <a:gd name="connsiteX4" fmla="*/ 645 w 10000"/>
              <a:gd name="connsiteY4" fmla="*/ 9134 h 10000"/>
              <a:gd name="connsiteX5" fmla="*/ 934 w 10000"/>
              <a:gd name="connsiteY5" fmla="*/ 8703 h 10000"/>
              <a:gd name="connsiteX6" fmla="*/ 1267 w 10000"/>
              <a:gd name="connsiteY6" fmla="*/ 8274 h 10000"/>
              <a:gd name="connsiteX7" fmla="*/ 1487 w 10000"/>
              <a:gd name="connsiteY7" fmla="*/ 8038 h 10000"/>
              <a:gd name="connsiteX8" fmla="*/ 1689 w 10000"/>
              <a:gd name="connsiteY8" fmla="*/ 7896 h 10000"/>
              <a:gd name="connsiteX9" fmla="*/ 1865 w 10000"/>
              <a:gd name="connsiteY9" fmla="*/ 7696 h 10000"/>
              <a:gd name="connsiteX10" fmla="*/ 2066 w 10000"/>
              <a:gd name="connsiteY10" fmla="*/ 7608 h 10000"/>
              <a:gd name="connsiteX11" fmla="*/ 2245 w 10000"/>
              <a:gd name="connsiteY11" fmla="*/ 7348 h 10000"/>
              <a:gd name="connsiteX12" fmla="*/ 2378 w 10000"/>
              <a:gd name="connsiteY12" fmla="*/ 7118 h 10000"/>
              <a:gd name="connsiteX13" fmla="*/ 2667 w 10000"/>
              <a:gd name="connsiteY13" fmla="*/ 7001 h 10000"/>
              <a:gd name="connsiteX14" fmla="*/ 2911 w 10000"/>
              <a:gd name="connsiteY14" fmla="*/ 6742 h 10000"/>
              <a:gd name="connsiteX15" fmla="*/ 3223 w 10000"/>
              <a:gd name="connsiteY15" fmla="*/ 6482 h 10000"/>
              <a:gd name="connsiteX16" fmla="*/ 3488 w 10000"/>
              <a:gd name="connsiteY16" fmla="*/ 6282 h 10000"/>
              <a:gd name="connsiteX17" fmla="*/ 3777 w 10000"/>
              <a:gd name="connsiteY17" fmla="*/ 5935 h 10000"/>
              <a:gd name="connsiteX18" fmla="*/ 4021 w 10000"/>
              <a:gd name="connsiteY18" fmla="*/ 5704 h 10000"/>
              <a:gd name="connsiteX19" fmla="*/ 4378 w 10000"/>
              <a:gd name="connsiteY19" fmla="*/ 5304 h 10000"/>
              <a:gd name="connsiteX20" fmla="*/ 4667 w 10000"/>
              <a:gd name="connsiteY20" fmla="*/ 5074 h 10000"/>
              <a:gd name="connsiteX21" fmla="*/ 4976 w 10000"/>
              <a:gd name="connsiteY21" fmla="*/ 4815 h 10000"/>
              <a:gd name="connsiteX22" fmla="*/ 5377 w 10000"/>
              <a:gd name="connsiteY22" fmla="*/ 4525 h 10000"/>
              <a:gd name="connsiteX23" fmla="*/ 5734 w 10000"/>
              <a:gd name="connsiteY23" fmla="*/ 4149 h 10000"/>
              <a:gd name="connsiteX24" fmla="*/ 5999 w 10000"/>
              <a:gd name="connsiteY24" fmla="*/ 4060 h 10000"/>
              <a:gd name="connsiteX25" fmla="*/ 6355 w 10000"/>
              <a:gd name="connsiteY25" fmla="*/ 3860 h 10000"/>
              <a:gd name="connsiteX26" fmla="*/ 6644 w 10000"/>
              <a:gd name="connsiteY26" fmla="*/ 3571 h 10000"/>
              <a:gd name="connsiteX27" fmla="*/ 6977 w 10000"/>
              <a:gd name="connsiteY27" fmla="*/ 3312 h 10000"/>
              <a:gd name="connsiteX28" fmla="*/ 7377 w 10000"/>
              <a:gd name="connsiteY28" fmla="*/ 2940 h 10000"/>
              <a:gd name="connsiteX29" fmla="*/ 7842 w 10000"/>
              <a:gd name="connsiteY29" fmla="*/ 2534 h 10000"/>
              <a:gd name="connsiteX30" fmla="*/ 7999 w 10000"/>
              <a:gd name="connsiteY30" fmla="*/ 2304 h 10000"/>
              <a:gd name="connsiteX31" fmla="*/ 8311 w 10000"/>
              <a:gd name="connsiteY31" fmla="*/ 2163 h 10000"/>
              <a:gd name="connsiteX32" fmla="*/ 8489 w 10000"/>
              <a:gd name="connsiteY32" fmla="*/ 2133 h 10000"/>
              <a:gd name="connsiteX33" fmla="*/ 8665 w 10000"/>
              <a:gd name="connsiteY33" fmla="*/ 1986 h 10000"/>
              <a:gd name="connsiteX34" fmla="*/ 8821 w 10000"/>
              <a:gd name="connsiteY34" fmla="*/ 1786 h 10000"/>
              <a:gd name="connsiteX35" fmla="*/ 8978 w 10000"/>
              <a:gd name="connsiteY35" fmla="*/ 1614 h 10000"/>
              <a:gd name="connsiteX36" fmla="*/ 9222 w 10000"/>
              <a:gd name="connsiteY36" fmla="*/ 1355 h 10000"/>
              <a:gd name="connsiteX37" fmla="*/ 9466 w 10000"/>
              <a:gd name="connsiteY37" fmla="*/ 1267 h 10000"/>
              <a:gd name="connsiteX38" fmla="*/ 9623 w 10000"/>
              <a:gd name="connsiteY38" fmla="*/ 1097 h 10000"/>
              <a:gd name="connsiteX39" fmla="*/ 9843 w 10000"/>
              <a:gd name="connsiteY39" fmla="*/ 889 h 10000"/>
              <a:gd name="connsiteX40" fmla="*/ 10000 w 10000"/>
              <a:gd name="connsiteY40" fmla="*/ 837 h 10000"/>
              <a:gd name="connsiteX41" fmla="*/ 9823 w 10000"/>
              <a:gd name="connsiteY41" fmla="*/ 0 h 10000"/>
              <a:gd name="connsiteX42" fmla="*/ 9643 w 10000"/>
              <a:gd name="connsiteY42" fmla="*/ 29 h 10000"/>
              <a:gd name="connsiteX43" fmla="*/ 9422 w 10000"/>
              <a:gd name="connsiteY43" fmla="*/ 259 h 10000"/>
              <a:gd name="connsiteX44" fmla="*/ 9310 w 10000"/>
              <a:gd name="connsiteY44" fmla="*/ 401 h 10000"/>
              <a:gd name="connsiteX45" fmla="*/ 9066 w 10000"/>
              <a:gd name="connsiteY45" fmla="*/ 660 h 10000"/>
              <a:gd name="connsiteX46" fmla="*/ 8777 w 10000"/>
              <a:gd name="connsiteY46" fmla="*/ 889 h 10000"/>
              <a:gd name="connsiteX47" fmla="*/ 8533 w 10000"/>
              <a:gd name="connsiteY47" fmla="*/ 979 h 10000"/>
              <a:gd name="connsiteX48" fmla="*/ 8331 w 10000"/>
              <a:gd name="connsiteY48" fmla="*/ 1126 h 10000"/>
              <a:gd name="connsiteX49" fmla="*/ 8111 w 10000"/>
              <a:gd name="connsiteY49" fmla="*/ 1385 h 10000"/>
              <a:gd name="connsiteX50" fmla="*/ 7887 w 10000"/>
              <a:gd name="connsiteY50" fmla="*/ 1668 h 10000"/>
              <a:gd name="connsiteX51" fmla="*/ 7690 w 10000"/>
              <a:gd name="connsiteY51" fmla="*/ 1957 h 10000"/>
              <a:gd name="connsiteX52" fmla="*/ 7421 w 10000"/>
              <a:gd name="connsiteY52" fmla="*/ 2186 h 10000"/>
              <a:gd name="connsiteX53" fmla="*/ 7221 w 10000"/>
              <a:gd name="connsiteY53" fmla="*/ 2333 h 10000"/>
              <a:gd name="connsiteX54" fmla="*/ 0 w 10000"/>
              <a:gd name="connsiteY54" fmla="*/ 9800 h 10000"/>
              <a:gd name="connsiteX55" fmla="*/ 20 w 10000"/>
              <a:gd name="connsiteY55" fmla="*/ 10000 h 10000"/>
              <a:gd name="connsiteX0" fmla="*/ 20 w 10000"/>
              <a:gd name="connsiteY0" fmla="*/ 10000 h 10000"/>
              <a:gd name="connsiteX1" fmla="*/ 20 w 10000"/>
              <a:gd name="connsiteY1" fmla="*/ 9941 h 10000"/>
              <a:gd name="connsiteX2" fmla="*/ 68 w 10000"/>
              <a:gd name="connsiteY2" fmla="*/ 9882 h 10000"/>
              <a:gd name="connsiteX3" fmla="*/ 177 w 10000"/>
              <a:gd name="connsiteY3" fmla="*/ 9623 h 10000"/>
              <a:gd name="connsiteX4" fmla="*/ 645 w 10000"/>
              <a:gd name="connsiteY4" fmla="*/ 9134 h 10000"/>
              <a:gd name="connsiteX5" fmla="*/ 934 w 10000"/>
              <a:gd name="connsiteY5" fmla="*/ 8703 h 10000"/>
              <a:gd name="connsiteX6" fmla="*/ 1267 w 10000"/>
              <a:gd name="connsiteY6" fmla="*/ 8274 h 10000"/>
              <a:gd name="connsiteX7" fmla="*/ 1487 w 10000"/>
              <a:gd name="connsiteY7" fmla="*/ 8038 h 10000"/>
              <a:gd name="connsiteX8" fmla="*/ 1689 w 10000"/>
              <a:gd name="connsiteY8" fmla="*/ 7896 h 10000"/>
              <a:gd name="connsiteX9" fmla="*/ 1865 w 10000"/>
              <a:gd name="connsiteY9" fmla="*/ 7696 h 10000"/>
              <a:gd name="connsiteX10" fmla="*/ 2066 w 10000"/>
              <a:gd name="connsiteY10" fmla="*/ 7608 h 10000"/>
              <a:gd name="connsiteX11" fmla="*/ 2245 w 10000"/>
              <a:gd name="connsiteY11" fmla="*/ 7348 h 10000"/>
              <a:gd name="connsiteX12" fmla="*/ 2378 w 10000"/>
              <a:gd name="connsiteY12" fmla="*/ 7118 h 10000"/>
              <a:gd name="connsiteX13" fmla="*/ 2667 w 10000"/>
              <a:gd name="connsiteY13" fmla="*/ 7001 h 10000"/>
              <a:gd name="connsiteX14" fmla="*/ 2911 w 10000"/>
              <a:gd name="connsiteY14" fmla="*/ 6742 h 10000"/>
              <a:gd name="connsiteX15" fmla="*/ 3223 w 10000"/>
              <a:gd name="connsiteY15" fmla="*/ 6482 h 10000"/>
              <a:gd name="connsiteX16" fmla="*/ 3488 w 10000"/>
              <a:gd name="connsiteY16" fmla="*/ 6282 h 10000"/>
              <a:gd name="connsiteX17" fmla="*/ 3777 w 10000"/>
              <a:gd name="connsiteY17" fmla="*/ 5935 h 10000"/>
              <a:gd name="connsiteX18" fmla="*/ 4021 w 10000"/>
              <a:gd name="connsiteY18" fmla="*/ 5704 h 10000"/>
              <a:gd name="connsiteX19" fmla="*/ 4378 w 10000"/>
              <a:gd name="connsiteY19" fmla="*/ 5304 h 10000"/>
              <a:gd name="connsiteX20" fmla="*/ 4667 w 10000"/>
              <a:gd name="connsiteY20" fmla="*/ 5074 h 10000"/>
              <a:gd name="connsiteX21" fmla="*/ 4976 w 10000"/>
              <a:gd name="connsiteY21" fmla="*/ 4815 h 10000"/>
              <a:gd name="connsiteX22" fmla="*/ 5377 w 10000"/>
              <a:gd name="connsiteY22" fmla="*/ 4525 h 10000"/>
              <a:gd name="connsiteX23" fmla="*/ 5734 w 10000"/>
              <a:gd name="connsiteY23" fmla="*/ 4149 h 10000"/>
              <a:gd name="connsiteX24" fmla="*/ 5999 w 10000"/>
              <a:gd name="connsiteY24" fmla="*/ 4060 h 10000"/>
              <a:gd name="connsiteX25" fmla="*/ 6355 w 10000"/>
              <a:gd name="connsiteY25" fmla="*/ 3860 h 10000"/>
              <a:gd name="connsiteX26" fmla="*/ 6644 w 10000"/>
              <a:gd name="connsiteY26" fmla="*/ 3571 h 10000"/>
              <a:gd name="connsiteX27" fmla="*/ 6977 w 10000"/>
              <a:gd name="connsiteY27" fmla="*/ 3312 h 10000"/>
              <a:gd name="connsiteX28" fmla="*/ 7377 w 10000"/>
              <a:gd name="connsiteY28" fmla="*/ 2940 h 10000"/>
              <a:gd name="connsiteX29" fmla="*/ 7842 w 10000"/>
              <a:gd name="connsiteY29" fmla="*/ 2534 h 10000"/>
              <a:gd name="connsiteX30" fmla="*/ 7999 w 10000"/>
              <a:gd name="connsiteY30" fmla="*/ 2304 h 10000"/>
              <a:gd name="connsiteX31" fmla="*/ 8311 w 10000"/>
              <a:gd name="connsiteY31" fmla="*/ 2163 h 10000"/>
              <a:gd name="connsiteX32" fmla="*/ 8489 w 10000"/>
              <a:gd name="connsiteY32" fmla="*/ 2133 h 10000"/>
              <a:gd name="connsiteX33" fmla="*/ 8665 w 10000"/>
              <a:gd name="connsiteY33" fmla="*/ 1986 h 10000"/>
              <a:gd name="connsiteX34" fmla="*/ 8821 w 10000"/>
              <a:gd name="connsiteY34" fmla="*/ 1786 h 10000"/>
              <a:gd name="connsiteX35" fmla="*/ 8978 w 10000"/>
              <a:gd name="connsiteY35" fmla="*/ 1614 h 10000"/>
              <a:gd name="connsiteX36" fmla="*/ 9222 w 10000"/>
              <a:gd name="connsiteY36" fmla="*/ 1355 h 10000"/>
              <a:gd name="connsiteX37" fmla="*/ 9466 w 10000"/>
              <a:gd name="connsiteY37" fmla="*/ 1267 h 10000"/>
              <a:gd name="connsiteX38" fmla="*/ 9623 w 10000"/>
              <a:gd name="connsiteY38" fmla="*/ 1097 h 10000"/>
              <a:gd name="connsiteX39" fmla="*/ 9843 w 10000"/>
              <a:gd name="connsiteY39" fmla="*/ 889 h 10000"/>
              <a:gd name="connsiteX40" fmla="*/ 10000 w 10000"/>
              <a:gd name="connsiteY40" fmla="*/ 837 h 10000"/>
              <a:gd name="connsiteX41" fmla="*/ 9823 w 10000"/>
              <a:gd name="connsiteY41" fmla="*/ 0 h 10000"/>
              <a:gd name="connsiteX42" fmla="*/ 9643 w 10000"/>
              <a:gd name="connsiteY42" fmla="*/ 29 h 10000"/>
              <a:gd name="connsiteX43" fmla="*/ 9422 w 10000"/>
              <a:gd name="connsiteY43" fmla="*/ 259 h 10000"/>
              <a:gd name="connsiteX44" fmla="*/ 9310 w 10000"/>
              <a:gd name="connsiteY44" fmla="*/ 401 h 10000"/>
              <a:gd name="connsiteX45" fmla="*/ 9066 w 10000"/>
              <a:gd name="connsiteY45" fmla="*/ 660 h 10000"/>
              <a:gd name="connsiteX46" fmla="*/ 8777 w 10000"/>
              <a:gd name="connsiteY46" fmla="*/ 889 h 10000"/>
              <a:gd name="connsiteX47" fmla="*/ 8533 w 10000"/>
              <a:gd name="connsiteY47" fmla="*/ 979 h 10000"/>
              <a:gd name="connsiteX48" fmla="*/ 8331 w 10000"/>
              <a:gd name="connsiteY48" fmla="*/ 1126 h 10000"/>
              <a:gd name="connsiteX49" fmla="*/ 8111 w 10000"/>
              <a:gd name="connsiteY49" fmla="*/ 1385 h 10000"/>
              <a:gd name="connsiteX50" fmla="*/ 7887 w 10000"/>
              <a:gd name="connsiteY50" fmla="*/ 1668 h 10000"/>
              <a:gd name="connsiteX51" fmla="*/ 7690 w 10000"/>
              <a:gd name="connsiteY51" fmla="*/ 1957 h 10000"/>
              <a:gd name="connsiteX52" fmla="*/ 7421 w 10000"/>
              <a:gd name="connsiteY52" fmla="*/ 2186 h 10000"/>
              <a:gd name="connsiteX53" fmla="*/ 0 w 10000"/>
              <a:gd name="connsiteY53" fmla="*/ 9800 h 10000"/>
              <a:gd name="connsiteX54" fmla="*/ 20 w 10000"/>
              <a:gd name="connsiteY54" fmla="*/ 10000 h 10000"/>
              <a:gd name="connsiteX0" fmla="*/ 20 w 10000"/>
              <a:gd name="connsiteY0" fmla="*/ 10000 h 10000"/>
              <a:gd name="connsiteX1" fmla="*/ 20 w 10000"/>
              <a:gd name="connsiteY1" fmla="*/ 9941 h 10000"/>
              <a:gd name="connsiteX2" fmla="*/ 68 w 10000"/>
              <a:gd name="connsiteY2" fmla="*/ 9882 h 10000"/>
              <a:gd name="connsiteX3" fmla="*/ 177 w 10000"/>
              <a:gd name="connsiteY3" fmla="*/ 9623 h 10000"/>
              <a:gd name="connsiteX4" fmla="*/ 645 w 10000"/>
              <a:gd name="connsiteY4" fmla="*/ 9134 h 10000"/>
              <a:gd name="connsiteX5" fmla="*/ 934 w 10000"/>
              <a:gd name="connsiteY5" fmla="*/ 8703 h 10000"/>
              <a:gd name="connsiteX6" fmla="*/ 1267 w 10000"/>
              <a:gd name="connsiteY6" fmla="*/ 8274 h 10000"/>
              <a:gd name="connsiteX7" fmla="*/ 1487 w 10000"/>
              <a:gd name="connsiteY7" fmla="*/ 8038 h 10000"/>
              <a:gd name="connsiteX8" fmla="*/ 1689 w 10000"/>
              <a:gd name="connsiteY8" fmla="*/ 7896 h 10000"/>
              <a:gd name="connsiteX9" fmla="*/ 1865 w 10000"/>
              <a:gd name="connsiteY9" fmla="*/ 7696 h 10000"/>
              <a:gd name="connsiteX10" fmla="*/ 2066 w 10000"/>
              <a:gd name="connsiteY10" fmla="*/ 7608 h 10000"/>
              <a:gd name="connsiteX11" fmla="*/ 2245 w 10000"/>
              <a:gd name="connsiteY11" fmla="*/ 7348 h 10000"/>
              <a:gd name="connsiteX12" fmla="*/ 2378 w 10000"/>
              <a:gd name="connsiteY12" fmla="*/ 7118 h 10000"/>
              <a:gd name="connsiteX13" fmla="*/ 2667 w 10000"/>
              <a:gd name="connsiteY13" fmla="*/ 7001 h 10000"/>
              <a:gd name="connsiteX14" fmla="*/ 2911 w 10000"/>
              <a:gd name="connsiteY14" fmla="*/ 6742 h 10000"/>
              <a:gd name="connsiteX15" fmla="*/ 3223 w 10000"/>
              <a:gd name="connsiteY15" fmla="*/ 6482 h 10000"/>
              <a:gd name="connsiteX16" fmla="*/ 3488 w 10000"/>
              <a:gd name="connsiteY16" fmla="*/ 6282 h 10000"/>
              <a:gd name="connsiteX17" fmla="*/ 3777 w 10000"/>
              <a:gd name="connsiteY17" fmla="*/ 5935 h 10000"/>
              <a:gd name="connsiteX18" fmla="*/ 4021 w 10000"/>
              <a:gd name="connsiteY18" fmla="*/ 5704 h 10000"/>
              <a:gd name="connsiteX19" fmla="*/ 4378 w 10000"/>
              <a:gd name="connsiteY19" fmla="*/ 5304 h 10000"/>
              <a:gd name="connsiteX20" fmla="*/ 4667 w 10000"/>
              <a:gd name="connsiteY20" fmla="*/ 5074 h 10000"/>
              <a:gd name="connsiteX21" fmla="*/ 4976 w 10000"/>
              <a:gd name="connsiteY21" fmla="*/ 4815 h 10000"/>
              <a:gd name="connsiteX22" fmla="*/ 5377 w 10000"/>
              <a:gd name="connsiteY22" fmla="*/ 4525 h 10000"/>
              <a:gd name="connsiteX23" fmla="*/ 5734 w 10000"/>
              <a:gd name="connsiteY23" fmla="*/ 4149 h 10000"/>
              <a:gd name="connsiteX24" fmla="*/ 5999 w 10000"/>
              <a:gd name="connsiteY24" fmla="*/ 4060 h 10000"/>
              <a:gd name="connsiteX25" fmla="*/ 6355 w 10000"/>
              <a:gd name="connsiteY25" fmla="*/ 3860 h 10000"/>
              <a:gd name="connsiteX26" fmla="*/ 6644 w 10000"/>
              <a:gd name="connsiteY26" fmla="*/ 3571 h 10000"/>
              <a:gd name="connsiteX27" fmla="*/ 6977 w 10000"/>
              <a:gd name="connsiteY27" fmla="*/ 3312 h 10000"/>
              <a:gd name="connsiteX28" fmla="*/ 7377 w 10000"/>
              <a:gd name="connsiteY28" fmla="*/ 2940 h 10000"/>
              <a:gd name="connsiteX29" fmla="*/ 7842 w 10000"/>
              <a:gd name="connsiteY29" fmla="*/ 2534 h 10000"/>
              <a:gd name="connsiteX30" fmla="*/ 7999 w 10000"/>
              <a:gd name="connsiteY30" fmla="*/ 2304 h 10000"/>
              <a:gd name="connsiteX31" fmla="*/ 8311 w 10000"/>
              <a:gd name="connsiteY31" fmla="*/ 2163 h 10000"/>
              <a:gd name="connsiteX32" fmla="*/ 8489 w 10000"/>
              <a:gd name="connsiteY32" fmla="*/ 2133 h 10000"/>
              <a:gd name="connsiteX33" fmla="*/ 8665 w 10000"/>
              <a:gd name="connsiteY33" fmla="*/ 1986 h 10000"/>
              <a:gd name="connsiteX34" fmla="*/ 8821 w 10000"/>
              <a:gd name="connsiteY34" fmla="*/ 1786 h 10000"/>
              <a:gd name="connsiteX35" fmla="*/ 8978 w 10000"/>
              <a:gd name="connsiteY35" fmla="*/ 1614 h 10000"/>
              <a:gd name="connsiteX36" fmla="*/ 9222 w 10000"/>
              <a:gd name="connsiteY36" fmla="*/ 1355 h 10000"/>
              <a:gd name="connsiteX37" fmla="*/ 9466 w 10000"/>
              <a:gd name="connsiteY37" fmla="*/ 1267 h 10000"/>
              <a:gd name="connsiteX38" fmla="*/ 9623 w 10000"/>
              <a:gd name="connsiteY38" fmla="*/ 1097 h 10000"/>
              <a:gd name="connsiteX39" fmla="*/ 9843 w 10000"/>
              <a:gd name="connsiteY39" fmla="*/ 889 h 10000"/>
              <a:gd name="connsiteX40" fmla="*/ 10000 w 10000"/>
              <a:gd name="connsiteY40" fmla="*/ 837 h 10000"/>
              <a:gd name="connsiteX41" fmla="*/ 9823 w 10000"/>
              <a:gd name="connsiteY41" fmla="*/ 0 h 10000"/>
              <a:gd name="connsiteX42" fmla="*/ 9643 w 10000"/>
              <a:gd name="connsiteY42" fmla="*/ 29 h 10000"/>
              <a:gd name="connsiteX43" fmla="*/ 9422 w 10000"/>
              <a:gd name="connsiteY43" fmla="*/ 259 h 10000"/>
              <a:gd name="connsiteX44" fmla="*/ 9310 w 10000"/>
              <a:gd name="connsiteY44" fmla="*/ 401 h 10000"/>
              <a:gd name="connsiteX45" fmla="*/ 9066 w 10000"/>
              <a:gd name="connsiteY45" fmla="*/ 660 h 10000"/>
              <a:gd name="connsiteX46" fmla="*/ 8777 w 10000"/>
              <a:gd name="connsiteY46" fmla="*/ 889 h 10000"/>
              <a:gd name="connsiteX47" fmla="*/ 8533 w 10000"/>
              <a:gd name="connsiteY47" fmla="*/ 979 h 10000"/>
              <a:gd name="connsiteX48" fmla="*/ 8331 w 10000"/>
              <a:gd name="connsiteY48" fmla="*/ 1126 h 10000"/>
              <a:gd name="connsiteX49" fmla="*/ 8111 w 10000"/>
              <a:gd name="connsiteY49" fmla="*/ 1385 h 10000"/>
              <a:gd name="connsiteX50" fmla="*/ 7887 w 10000"/>
              <a:gd name="connsiteY50" fmla="*/ 1668 h 10000"/>
              <a:gd name="connsiteX51" fmla="*/ 7690 w 10000"/>
              <a:gd name="connsiteY51" fmla="*/ 1957 h 10000"/>
              <a:gd name="connsiteX52" fmla="*/ 0 w 10000"/>
              <a:gd name="connsiteY52" fmla="*/ 9800 h 10000"/>
              <a:gd name="connsiteX53" fmla="*/ 20 w 10000"/>
              <a:gd name="connsiteY53" fmla="*/ 10000 h 10000"/>
              <a:gd name="connsiteX0" fmla="*/ 20 w 10000"/>
              <a:gd name="connsiteY0" fmla="*/ 10000 h 10000"/>
              <a:gd name="connsiteX1" fmla="*/ 20 w 10000"/>
              <a:gd name="connsiteY1" fmla="*/ 9941 h 10000"/>
              <a:gd name="connsiteX2" fmla="*/ 68 w 10000"/>
              <a:gd name="connsiteY2" fmla="*/ 9882 h 10000"/>
              <a:gd name="connsiteX3" fmla="*/ 177 w 10000"/>
              <a:gd name="connsiteY3" fmla="*/ 9623 h 10000"/>
              <a:gd name="connsiteX4" fmla="*/ 645 w 10000"/>
              <a:gd name="connsiteY4" fmla="*/ 9134 h 10000"/>
              <a:gd name="connsiteX5" fmla="*/ 934 w 10000"/>
              <a:gd name="connsiteY5" fmla="*/ 8703 h 10000"/>
              <a:gd name="connsiteX6" fmla="*/ 1267 w 10000"/>
              <a:gd name="connsiteY6" fmla="*/ 8274 h 10000"/>
              <a:gd name="connsiteX7" fmla="*/ 1487 w 10000"/>
              <a:gd name="connsiteY7" fmla="*/ 8038 h 10000"/>
              <a:gd name="connsiteX8" fmla="*/ 1689 w 10000"/>
              <a:gd name="connsiteY8" fmla="*/ 7896 h 10000"/>
              <a:gd name="connsiteX9" fmla="*/ 1865 w 10000"/>
              <a:gd name="connsiteY9" fmla="*/ 7696 h 10000"/>
              <a:gd name="connsiteX10" fmla="*/ 2066 w 10000"/>
              <a:gd name="connsiteY10" fmla="*/ 7608 h 10000"/>
              <a:gd name="connsiteX11" fmla="*/ 2245 w 10000"/>
              <a:gd name="connsiteY11" fmla="*/ 7348 h 10000"/>
              <a:gd name="connsiteX12" fmla="*/ 2378 w 10000"/>
              <a:gd name="connsiteY12" fmla="*/ 7118 h 10000"/>
              <a:gd name="connsiteX13" fmla="*/ 2667 w 10000"/>
              <a:gd name="connsiteY13" fmla="*/ 7001 h 10000"/>
              <a:gd name="connsiteX14" fmla="*/ 2911 w 10000"/>
              <a:gd name="connsiteY14" fmla="*/ 6742 h 10000"/>
              <a:gd name="connsiteX15" fmla="*/ 3223 w 10000"/>
              <a:gd name="connsiteY15" fmla="*/ 6482 h 10000"/>
              <a:gd name="connsiteX16" fmla="*/ 3488 w 10000"/>
              <a:gd name="connsiteY16" fmla="*/ 6282 h 10000"/>
              <a:gd name="connsiteX17" fmla="*/ 3777 w 10000"/>
              <a:gd name="connsiteY17" fmla="*/ 5935 h 10000"/>
              <a:gd name="connsiteX18" fmla="*/ 4021 w 10000"/>
              <a:gd name="connsiteY18" fmla="*/ 5704 h 10000"/>
              <a:gd name="connsiteX19" fmla="*/ 4378 w 10000"/>
              <a:gd name="connsiteY19" fmla="*/ 5304 h 10000"/>
              <a:gd name="connsiteX20" fmla="*/ 4667 w 10000"/>
              <a:gd name="connsiteY20" fmla="*/ 5074 h 10000"/>
              <a:gd name="connsiteX21" fmla="*/ 4976 w 10000"/>
              <a:gd name="connsiteY21" fmla="*/ 4815 h 10000"/>
              <a:gd name="connsiteX22" fmla="*/ 5377 w 10000"/>
              <a:gd name="connsiteY22" fmla="*/ 4525 h 10000"/>
              <a:gd name="connsiteX23" fmla="*/ 5734 w 10000"/>
              <a:gd name="connsiteY23" fmla="*/ 4149 h 10000"/>
              <a:gd name="connsiteX24" fmla="*/ 5999 w 10000"/>
              <a:gd name="connsiteY24" fmla="*/ 4060 h 10000"/>
              <a:gd name="connsiteX25" fmla="*/ 6355 w 10000"/>
              <a:gd name="connsiteY25" fmla="*/ 3860 h 10000"/>
              <a:gd name="connsiteX26" fmla="*/ 6644 w 10000"/>
              <a:gd name="connsiteY26" fmla="*/ 3571 h 10000"/>
              <a:gd name="connsiteX27" fmla="*/ 6977 w 10000"/>
              <a:gd name="connsiteY27" fmla="*/ 3312 h 10000"/>
              <a:gd name="connsiteX28" fmla="*/ 7377 w 10000"/>
              <a:gd name="connsiteY28" fmla="*/ 2940 h 10000"/>
              <a:gd name="connsiteX29" fmla="*/ 7842 w 10000"/>
              <a:gd name="connsiteY29" fmla="*/ 2534 h 10000"/>
              <a:gd name="connsiteX30" fmla="*/ 7999 w 10000"/>
              <a:gd name="connsiteY30" fmla="*/ 2304 h 10000"/>
              <a:gd name="connsiteX31" fmla="*/ 8311 w 10000"/>
              <a:gd name="connsiteY31" fmla="*/ 2163 h 10000"/>
              <a:gd name="connsiteX32" fmla="*/ 8489 w 10000"/>
              <a:gd name="connsiteY32" fmla="*/ 2133 h 10000"/>
              <a:gd name="connsiteX33" fmla="*/ 8665 w 10000"/>
              <a:gd name="connsiteY33" fmla="*/ 1986 h 10000"/>
              <a:gd name="connsiteX34" fmla="*/ 8821 w 10000"/>
              <a:gd name="connsiteY34" fmla="*/ 1786 h 10000"/>
              <a:gd name="connsiteX35" fmla="*/ 8978 w 10000"/>
              <a:gd name="connsiteY35" fmla="*/ 1614 h 10000"/>
              <a:gd name="connsiteX36" fmla="*/ 9222 w 10000"/>
              <a:gd name="connsiteY36" fmla="*/ 1355 h 10000"/>
              <a:gd name="connsiteX37" fmla="*/ 9466 w 10000"/>
              <a:gd name="connsiteY37" fmla="*/ 1267 h 10000"/>
              <a:gd name="connsiteX38" fmla="*/ 9623 w 10000"/>
              <a:gd name="connsiteY38" fmla="*/ 1097 h 10000"/>
              <a:gd name="connsiteX39" fmla="*/ 9843 w 10000"/>
              <a:gd name="connsiteY39" fmla="*/ 889 h 10000"/>
              <a:gd name="connsiteX40" fmla="*/ 10000 w 10000"/>
              <a:gd name="connsiteY40" fmla="*/ 837 h 10000"/>
              <a:gd name="connsiteX41" fmla="*/ 9823 w 10000"/>
              <a:gd name="connsiteY41" fmla="*/ 0 h 10000"/>
              <a:gd name="connsiteX42" fmla="*/ 9643 w 10000"/>
              <a:gd name="connsiteY42" fmla="*/ 29 h 10000"/>
              <a:gd name="connsiteX43" fmla="*/ 9422 w 10000"/>
              <a:gd name="connsiteY43" fmla="*/ 259 h 10000"/>
              <a:gd name="connsiteX44" fmla="*/ 9310 w 10000"/>
              <a:gd name="connsiteY44" fmla="*/ 401 h 10000"/>
              <a:gd name="connsiteX45" fmla="*/ 9066 w 10000"/>
              <a:gd name="connsiteY45" fmla="*/ 660 h 10000"/>
              <a:gd name="connsiteX46" fmla="*/ 8777 w 10000"/>
              <a:gd name="connsiteY46" fmla="*/ 889 h 10000"/>
              <a:gd name="connsiteX47" fmla="*/ 8533 w 10000"/>
              <a:gd name="connsiteY47" fmla="*/ 979 h 10000"/>
              <a:gd name="connsiteX48" fmla="*/ 8331 w 10000"/>
              <a:gd name="connsiteY48" fmla="*/ 1126 h 10000"/>
              <a:gd name="connsiteX49" fmla="*/ 8111 w 10000"/>
              <a:gd name="connsiteY49" fmla="*/ 1385 h 10000"/>
              <a:gd name="connsiteX50" fmla="*/ 7887 w 10000"/>
              <a:gd name="connsiteY50" fmla="*/ 1668 h 10000"/>
              <a:gd name="connsiteX51" fmla="*/ 0 w 10000"/>
              <a:gd name="connsiteY51" fmla="*/ 9800 h 10000"/>
              <a:gd name="connsiteX52" fmla="*/ 20 w 10000"/>
              <a:gd name="connsiteY52" fmla="*/ 10000 h 10000"/>
              <a:gd name="connsiteX0" fmla="*/ 20 w 10000"/>
              <a:gd name="connsiteY0" fmla="*/ 10000 h 10000"/>
              <a:gd name="connsiteX1" fmla="*/ 20 w 10000"/>
              <a:gd name="connsiteY1" fmla="*/ 9941 h 10000"/>
              <a:gd name="connsiteX2" fmla="*/ 68 w 10000"/>
              <a:gd name="connsiteY2" fmla="*/ 9882 h 10000"/>
              <a:gd name="connsiteX3" fmla="*/ 177 w 10000"/>
              <a:gd name="connsiteY3" fmla="*/ 9623 h 10000"/>
              <a:gd name="connsiteX4" fmla="*/ 645 w 10000"/>
              <a:gd name="connsiteY4" fmla="*/ 9134 h 10000"/>
              <a:gd name="connsiteX5" fmla="*/ 934 w 10000"/>
              <a:gd name="connsiteY5" fmla="*/ 8703 h 10000"/>
              <a:gd name="connsiteX6" fmla="*/ 1267 w 10000"/>
              <a:gd name="connsiteY6" fmla="*/ 8274 h 10000"/>
              <a:gd name="connsiteX7" fmla="*/ 1487 w 10000"/>
              <a:gd name="connsiteY7" fmla="*/ 8038 h 10000"/>
              <a:gd name="connsiteX8" fmla="*/ 1689 w 10000"/>
              <a:gd name="connsiteY8" fmla="*/ 7896 h 10000"/>
              <a:gd name="connsiteX9" fmla="*/ 1865 w 10000"/>
              <a:gd name="connsiteY9" fmla="*/ 7696 h 10000"/>
              <a:gd name="connsiteX10" fmla="*/ 2066 w 10000"/>
              <a:gd name="connsiteY10" fmla="*/ 7608 h 10000"/>
              <a:gd name="connsiteX11" fmla="*/ 2245 w 10000"/>
              <a:gd name="connsiteY11" fmla="*/ 7348 h 10000"/>
              <a:gd name="connsiteX12" fmla="*/ 2378 w 10000"/>
              <a:gd name="connsiteY12" fmla="*/ 7118 h 10000"/>
              <a:gd name="connsiteX13" fmla="*/ 2667 w 10000"/>
              <a:gd name="connsiteY13" fmla="*/ 7001 h 10000"/>
              <a:gd name="connsiteX14" fmla="*/ 2911 w 10000"/>
              <a:gd name="connsiteY14" fmla="*/ 6742 h 10000"/>
              <a:gd name="connsiteX15" fmla="*/ 3223 w 10000"/>
              <a:gd name="connsiteY15" fmla="*/ 6482 h 10000"/>
              <a:gd name="connsiteX16" fmla="*/ 3488 w 10000"/>
              <a:gd name="connsiteY16" fmla="*/ 6282 h 10000"/>
              <a:gd name="connsiteX17" fmla="*/ 3777 w 10000"/>
              <a:gd name="connsiteY17" fmla="*/ 5935 h 10000"/>
              <a:gd name="connsiteX18" fmla="*/ 4021 w 10000"/>
              <a:gd name="connsiteY18" fmla="*/ 5704 h 10000"/>
              <a:gd name="connsiteX19" fmla="*/ 4378 w 10000"/>
              <a:gd name="connsiteY19" fmla="*/ 5304 h 10000"/>
              <a:gd name="connsiteX20" fmla="*/ 4667 w 10000"/>
              <a:gd name="connsiteY20" fmla="*/ 5074 h 10000"/>
              <a:gd name="connsiteX21" fmla="*/ 4976 w 10000"/>
              <a:gd name="connsiteY21" fmla="*/ 4815 h 10000"/>
              <a:gd name="connsiteX22" fmla="*/ 5377 w 10000"/>
              <a:gd name="connsiteY22" fmla="*/ 4525 h 10000"/>
              <a:gd name="connsiteX23" fmla="*/ 5734 w 10000"/>
              <a:gd name="connsiteY23" fmla="*/ 4149 h 10000"/>
              <a:gd name="connsiteX24" fmla="*/ 5999 w 10000"/>
              <a:gd name="connsiteY24" fmla="*/ 4060 h 10000"/>
              <a:gd name="connsiteX25" fmla="*/ 6355 w 10000"/>
              <a:gd name="connsiteY25" fmla="*/ 3860 h 10000"/>
              <a:gd name="connsiteX26" fmla="*/ 6644 w 10000"/>
              <a:gd name="connsiteY26" fmla="*/ 3571 h 10000"/>
              <a:gd name="connsiteX27" fmla="*/ 6977 w 10000"/>
              <a:gd name="connsiteY27" fmla="*/ 3312 h 10000"/>
              <a:gd name="connsiteX28" fmla="*/ 7377 w 10000"/>
              <a:gd name="connsiteY28" fmla="*/ 2940 h 10000"/>
              <a:gd name="connsiteX29" fmla="*/ 7842 w 10000"/>
              <a:gd name="connsiteY29" fmla="*/ 2534 h 10000"/>
              <a:gd name="connsiteX30" fmla="*/ 7999 w 10000"/>
              <a:gd name="connsiteY30" fmla="*/ 2304 h 10000"/>
              <a:gd name="connsiteX31" fmla="*/ 8311 w 10000"/>
              <a:gd name="connsiteY31" fmla="*/ 2163 h 10000"/>
              <a:gd name="connsiteX32" fmla="*/ 8489 w 10000"/>
              <a:gd name="connsiteY32" fmla="*/ 2133 h 10000"/>
              <a:gd name="connsiteX33" fmla="*/ 8665 w 10000"/>
              <a:gd name="connsiteY33" fmla="*/ 1986 h 10000"/>
              <a:gd name="connsiteX34" fmla="*/ 8821 w 10000"/>
              <a:gd name="connsiteY34" fmla="*/ 1786 h 10000"/>
              <a:gd name="connsiteX35" fmla="*/ 8978 w 10000"/>
              <a:gd name="connsiteY35" fmla="*/ 1614 h 10000"/>
              <a:gd name="connsiteX36" fmla="*/ 9222 w 10000"/>
              <a:gd name="connsiteY36" fmla="*/ 1355 h 10000"/>
              <a:gd name="connsiteX37" fmla="*/ 9466 w 10000"/>
              <a:gd name="connsiteY37" fmla="*/ 1267 h 10000"/>
              <a:gd name="connsiteX38" fmla="*/ 9623 w 10000"/>
              <a:gd name="connsiteY38" fmla="*/ 1097 h 10000"/>
              <a:gd name="connsiteX39" fmla="*/ 9843 w 10000"/>
              <a:gd name="connsiteY39" fmla="*/ 889 h 10000"/>
              <a:gd name="connsiteX40" fmla="*/ 10000 w 10000"/>
              <a:gd name="connsiteY40" fmla="*/ 837 h 10000"/>
              <a:gd name="connsiteX41" fmla="*/ 9823 w 10000"/>
              <a:gd name="connsiteY41" fmla="*/ 0 h 10000"/>
              <a:gd name="connsiteX42" fmla="*/ 9643 w 10000"/>
              <a:gd name="connsiteY42" fmla="*/ 29 h 10000"/>
              <a:gd name="connsiteX43" fmla="*/ 9422 w 10000"/>
              <a:gd name="connsiteY43" fmla="*/ 259 h 10000"/>
              <a:gd name="connsiteX44" fmla="*/ 9310 w 10000"/>
              <a:gd name="connsiteY44" fmla="*/ 401 h 10000"/>
              <a:gd name="connsiteX45" fmla="*/ 9066 w 10000"/>
              <a:gd name="connsiteY45" fmla="*/ 660 h 10000"/>
              <a:gd name="connsiteX46" fmla="*/ 8777 w 10000"/>
              <a:gd name="connsiteY46" fmla="*/ 889 h 10000"/>
              <a:gd name="connsiteX47" fmla="*/ 8533 w 10000"/>
              <a:gd name="connsiteY47" fmla="*/ 979 h 10000"/>
              <a:gd name="connsiteX48" fmla="*/ 8331 w 10000"/>
              <a:gd name="connsiteY48" fmla="*/ 1126 h 10000"/>
              <a:gd name="connsiteX49" fmla="*/ 8111 w 10000"/>
              <a:gd name="connsiteY49" fmla="*/ 1385 h 10000"/>
              <a:gd name="connsiteX50" fmla="*/ 0 w 10000"/>
              <a:gd name="connsiteY50" fmla="*/ 9800 h 10000"/>
              <a:gd name="connsiteX51" fmla="*/ 20 w 10000"/>
              <a:gd name="connsiteY51" fmla="*/ 10000 h 10000"/>
              <a:gd name="connsiteX0" fmla="*/ 20 w 10000"/>
              <a:gd name="connsiteY0" fmla="*/ 10000 h 10000"/>
              <a:gd name="connsiteX1" fmla="*/ 20 w 10000"/>
              <a:gd name="connsiteY1" fmla="*/ 9941 h 10000"/>
              <a:gd name="connsiteX2" fmla="*/ 68 w 10000"/>
              <a:gd name="connsiteY2" fmla="*/ 9882 h 10000"/>
              <a:gd name="connsiteX3" fmla="*/ 177 w 10000"/>
              <a:gd name="connsiteY3" fmla="*/ 9623 h 10000"/>
              <a:gd name="connsiteX4" fmla="*/ 645 w 10000"/>
              <a:gd name="connsiteY4" fmla="*/ 9134 h 10000"/>
              <a:gd name="connsiteX5" fmla="*/ 934 w 10000"/>
              <a:gd name="connsiteY5" fmla="*/ 8703 h 10000"/>
              <a:gd name="connsiteX6" fmla="*/ 1267 w 10000"/>
              <a:gd name="connsiteY6" fmla="*/ 8274 h 10000"/>
              <a:gd name="connsiteX7" fmla="*/ 1487 w 10000"/>
              <a:gd name="connsiteY7" fmla="*/ 8038 h 10000"/>
              <a:gd name="connsiteX8" fmla="*/ 1689 w 10000"/>
              <a:gd name="connsiteY8" fmla="*/ 7896 h 10000"/>
              <a:gd name="connsiteX9" fmla="*/ 1865 w 10000"/>
              <a:gd name="connsiteY9" fmla="*/ 7696 h 10000"/>
              <a:gd name="connsiteX10" fmla="*/ 2066 w 10000"/>
              <a:gd name="connsiteY10" fmla="*/ 7608 h 10000"/>
              <a:gd name="connsiteX11" fmla="*/ 2245 w 10000"/>
              <a:gd name="connsiteY11" fmla="*/ 7348 h 10000"/>
              <a:gd name="connsiteX12" fmla="*/ 2378 w 10000"/>
              <a:gd name="connsiteY12" fmla="*/ 7118 h 10000"/>
              <a:gd name="connsiteX13" fmla="*/ 2667 w 10000"/>
              <a:gd name="connsiteY13" fmla="*/ 7001 h 10000"/>
              <a:gd name="connsiteX14" fmla="*/ 2911 w 10000"/>
              <a:gd name="connsiteY14" fmla="*/ 6742 h 10000"/>
              <a:gd name="connsiteX15" fmla="*/ 3223 w 10000"/>
              <a:gd name="connsiteY15" fmla="*/ 6482 h 10000"/>
              <a:gd name="connsiteX16" fmla="*/ 3488 w 10000"/>
              <a:gd name="connsiteY16" fmla="*/ 6282 h 10000"/>
              <a:gd name="connsiteX17" fmla="*/ 3777 w 10000"/>
              <a:gd name="connsiteY17" fmla="*/ 5935 h 10000"/>
              <a:gd name="connsiteX18" fmla="*/ 4021 w 10000"/>
              <a:gd name="connsiteY18" fmla="*/ 5704 h 10000"/>
              <a:gd name="connsiteX19" fmla="*/ 4378 w 10000"/>
              <a:gd name="connsiteY19" fmla="*/ 5304 h 10000"/>
              <a:gd name="connsiteX20" fmla="*/ 4667 w 10000"/>
              <a:gd name="connsiteY20" fmla="*/ 5074 h 10000"/>
              <a:gd name="connsiteX21" fmla="*/ 4976 w 10000"/>
              <a:gd name="connsiteY21" fmla="*/ 4815 h 10000"/>
              <a:gd name="connsiteX22" fmla="*/ 5377 w 10000"/>
              <a:gd name="connsiteY22" fmla="*/ 4525 h 10000"/>
              <a:gd name="connsiteX23" fmla="*/ 5734 w 10000"/>
              <a:gd name="connsiteY23" fmla="*/ 4149 h 10000"/>
              <a:gd name="connsiteX24" fmla="*/ 5999 w 10000"/>
              <a:gd name="connsiteY24" fmla="*/ 4060 h 10000"/>
              <a:gd name="connsiteX25" fmla="*/ 6355 w 10000"/>
              <a:gd name="connsiteY25" fmla="*/ 3860 h 10000"/>
              <a:gd name="connsiteX26" fmla="*/ 6644 w 10000"/>
              <a:gd name="connsiteY26" fmla="*/ 3571 h 10000"/>
              <a:gd name="connsiteX27" fmla="*/ 6977 w 10000"/>
              <a:gd name="connsiteY27" fmla="*/ 3312 h 10000"/>
              <a:gd name="connsiteX28" fmla="*/ 7377 w 10000"/>
              <a:gd name="connsiteY28" fmla="*/ 2940 h 10000"/>
              <a:gd name="connsiteX29" fmla="*/ 7842 w 10000"/>
              <a:gd name="connsiteY29" fmla="*/ 2534 h 10000"/>
              <a:gd name="connsiteX30" fmla="*/ 7999 w 10000"/>
              <a:gd name="connsiteY30" fmla="*/ 2304 h 10000"/>
              <a:gd name="connsiteX31" fmla="*/ 8311 w 10000"/>
              <a:gd name="connsiteY31" fmla="*/ 2163 h 10000"/>
              <a:gd name="connsiteX32" fmla="*/ 8489 w 10000"/>
              <a:gd name="connsiteY32" fmla="*/ 2133 h 10000"/>
              <a:gd name="connsiteX33" fmla="*/ 8665 w 10000"/>
              <a:gd name="connsiteY33" fmla="*/ 1986 h 10000"/>
              <a:gd name="connsiteX34" fmla="*/ 8821 w 10000"/>
              <a:gd name="connsiteY34" fmla="*/ 1786 h 10000"/>
              <a:gd name="connsiteX35" fmla="*/ 8978 w 10000"/>
              <a:gd name="connsiteY35" fmla="*/ 1614 h 10000"/>
              <a:gd name="connsiteX36" fmla="*/ 9222 w 10000"/>
              <a:gd name="connsiteY36" fmla="*/ 1355 h 10000"/>
              <a:gd name="connsiteX37" fmla="*/ 9466 w 10000"/>
              <a:gd name="connsiteY37" fmla="*/ 1267 h 10000"/>
              <a:gd name="connsiteX38" fmla="*/ 9623 w 10000"/>
              <a:gd name="connsiteY38" fmla="*/ 1097 h 10000"/>
              <a:gd name="connsiteX39" fmla="*/ 9843 w 10000"/>
              <a:gd name="connsiteY39" fmla="*/ 889 h 10000"/>
              <a:gd name="connsiteX40" fmla="*/ 10000 w 10000"/>
              <a:gd name="connsiteY40" fmla="*/ 837 h 10000"/>
              <a:gd name="connsiteX41" fmla="*/ 9823 w 10000"/>
              <a:gd name="connsiteY41" fmla="*/ 0 h 10000"/>
              <a:gd name="connsiteX42" fmla="*/ 9643 w 10000"/>
              <a:gd name="connsiteY42" fmla="*/ 29 h 10000"/>
              <a:gd name="connsiteX43" fmla="*/ 9422 w 10000"/>
              <a:gd name="connsiteY43" fmla="*/ 259 h 10000"/>
              <a:gd name="connsiteX44" fmla="*/ 9310 w 10000"/>
              <a:gd name="connsiteY44" fmla="*/ 401 h 10000"/>
              <a:gd name="connsiteX45" fmla="*/ 9066 w 10000"/>
              <a:gd name="connsiteY45" fmla="*/ 660 h 10000"/>
              <a:gd name="connsiteX46" fmla="*/ 8777 w 10000"/>
              <a:gd name="connsiteY46" fmla="*/ 889 h 10000"/>
              <a:gd name="connsiteX47" fmla="*/ 8533 w 10000"/>
              <a:gd name="connsiteY47" fmla="*/ 979 h 10000"/>
              <a:gd name="connsiteX48" fmla="*/ 8331 w 10000"/>
              <a:gd name="connsiteY48" fmla="*/ 1126 h 10000"/>
              <a:gd name="connsiteX49" fmla="*/ 0 w 10000"/>
              <a:gd name="connsiteY49" fmla="*/ 9800 h 10000"/>
              <a:gd name="connsiteX50" fmla="*/ 20 w 10000"/>
              <a:gd name="connsiteY50" fmla="*/ 10000 h 10000"/>
              <a:gd name="connsiteX0" fmla="*/ 20 w 10000"/>
              <a:gd name="connsiteY0" fmla="*/ 10000 h 10000"/>
              <a:gd name="connsiteX1" fmla="*/ 20 w 10000"/>
              <a:gd name="connsiteY1" fmla="*/ 9941 h 10000"/>
              <a:gd name="connsiteX2" fmla="*/ 68 w 10000"/>
              <a:gd name="connsiteY2" fmla="*/ 9882 h 10000"/>
              <a:gd name="connsiteX3" fmla="*/ 177 w 10000"/>
              <a:gd name="connsiteY3" fmla="*/ 9623 h 10000"/>
              <a:gd name="connsiteX4" fmla="*/ 645 w 10000"/>
              <a:gd name="connsiteY4" fmla="*/ 9134 h 10000"/>
              <a:gd name="connsiteX5" fmla="*/ 934 w 10000"/>
              <a:gd name="connsiteY5" fmla="*/ 8703 h 10000"/>
              <a:gd name="connsiteX6" fmla="*/ 1267 w 10000"/>
              <a:gd name="connsiteY6" fmla="*/ 8274 h 10000"/>
              <a:gd name="connsiteX7" fmla="*/ 1487 w 10000"/>
              <a:gd name="connsiteY7" fmla="*/ 8038 h 10000"/>
              <a:gd name="connsiteX8" fmla="*/ 1689 w 10000"/>
              <a:gd name="connsiteY8" fmla="*/ 7896 h 10000"/>
              <a:gd name="connsiteX9" fmla="*/ 1865 w 10000"/>
              <a:gd name="connsiteY9" fmla="*/ 7696 h 10000"/>
              <a:gd name="connsiteX10" fmla="*/ 2066 w 10000"/>
              <a:gd name="connsiteY10" fmla="*/ 7608 h 10000"/>
              <a:gd name="connsiteX11" fmla="*/ 2245 w 10000"/>
              <a:gd name="connsiteY11" fmla="*/ 7348 h 10000"/>
              <a:gd name="connsiteX12" fmla="*/ 2378 w 10000"/>
              <a:gd name="connsiteY12" fmla="*/ 7118 h 10000"/>
              <a:gd name="connsiteX13" fmla="*/ 2667 w 10000"/>
              <a:gd name="connsiteY13" fmla="*/ 7001 h 10000"/>
              <a:gd name="connsiteX14" fmla="*/ 2911 w 10000"/>
              <a:gd name="connsiteY14" fmla="*/ 6742 h 10000"/>
              <a:gd name="connsiteX15" fmla="*/ 3223 w 10000"/>
              <a:gd name="connsiteY15" fmla="*/ 6482 h 10000"/>
              <a:gd name="connsiteX16" fmla="*/ 3488 w 10000"/>
              <a:gd name="connsiteY16" fmla="*/ 6282 h 10000"/>
              <a:gd name="connsiteX17" fmla="*/ 3777 w 10000"/>
              <a:gd name="connsiteY17" fmla="*/ 5935 h 10000"/>
              <a:gd name="connsiteX18" fmla="*/ 4021 w 10000"/>
              <a:gd name="connsiteY18" fmla="*/ 5704 h 10000"/>
              <a:gd name="connsiteX19" fmla="*/ 4378 w 10000"/>
              <a:gd name="connsiteY19" fmla="*/ 5304 h 10000"/>
              <a:gd name="connsiteX20" fmla="*/ 4667 w 10000"/>
              <a:gd name="connsiteY20" fmla="*/ 5074 h 10000"/>
              <a:gd name="connsiteX21" fmla="*/ 4976 w 10000"/>
              <a:gd name="connsiteY21" fmla="*/ 4815 h 10000"/>
              <a:gd name="connsiteX22" fmla="*/ 5377 w 10000"/>
              <a:gd name="connsiteY22" fmla="*/ 4525 h 10000"/>
              <a:gd name="connsiteX23" fmla="*/ 5734 w 10000"/>
              <a:gd name="connsiteY23" fmla="*/ 4149 h 10000"/>
              <a:gd name="connsiteX24" fmla="*/ 5999 w 10000"/>
              <a:gd name="connsiteY24" fmla="*/ 4060 h 10000"/>
              <a:gd name="connsiteX25" fmla="*/ 6355 w 10000"/>
              <a:gd name="connsiteY25" fmla="*/ 3860 h 10000"/>
              <a:gd name="connsiteX26" fmla="*/ 6644 w 10000"/>
              <a:gd name="connsiteY26" fmla="*/ 3571 h 10000"/>
              <a:gd name="connsiteX27" fmla="*/ 6977 w 10000"/>
              <a:gd name="connsiteY27" fmla="*/ 3312 h 10000"/>
              <a:gd name="connsiteX28" fmla="*/ 7377 w 10000"/>
              <a:gd name="connsiteY28" fmla="*/ 2940 h 10000"/>
              <a:gd name="connsiteX29" fmla="*/ 7842 w 10000"/>
              <a:gd name="connsiteY29" fmla="*/ 2534 h 10000"/>
              <a:gd name="connsiteX30" fmla="*/ 7999 w 10000"/>
              <a:gd name="connsiteY30" fmla="*/ 2304 h 10000"/>
              <a:gd name="connsiteX31" fmla="*/ 8311 w 10000"/>
              <a:gd name="connsiteY31" fmla="*/ 2163 h 10000"/>
              <a:gd name="connsiteX32" fmla="*/ 8489 w 10000"/>
              <a:gd name="connsiteY32" fmla="*/ 2133 h 10000"/>
              <a:gd name="connsiteX33" fmla="*/ 8665 w 10000"/>
              <a:gd name="connsiteY33" fmla="*/ 1986 h 10000"/>
              <a:gd name="connsiteX34" fmla="*/ 8821 w 10000"/>
              <a:gd name="connsiteY34" fmla="*/ 1786 h 10000"/>
              <a:gd name="connsiteX35" fmla="*/ 8978 w 10000"/>
              <a:gd name="connsiteY35" fmla="*/ 1614 h 10000"/>
              <a:gd name="connsiteX36" fmla="*/ 9222 w 10000"/>
              <a:gd name="connsiteY36" fmla="*/ 1355 h 10000"/>
              <a:gd name="connsiteX37" fmla="*/ 9466 w 10000"/>
              <a:gd name="connsiteY37" fmla="*/ 1267 h 10000"/>
              <a:gd name="connsiteX38" fmla="*/ 9623 w 10000"/>
              <a:gd name="connsiteY38" fmla="*/ 1097 h 10000"/>
              <a:gd name="connsiteX39" fmla="*/ 9843 w 10000"/>
              <a:gd name="connsiteY39" fmla="*/ 889 h 10000"/>
              <a:gd name="connsiteX40" fmla="*/ 10000 w 10000"/>
              <a:gd name="connsiteY40" fmla="*/ 837 h 10000"/>
              <a:gd name="connsiteX41" fmla="*/ 9823 w 10000"/>
              <a:gd name="connsiteY41" fmla="*/ 0 h 10000"/>
              <a:gd name="connsiteX42" fmla="*/ 9643 w 10000"/>
              <a:gd name="connsiteY42" fmla="*/ 29 h 10000"/>
              <a:gd name="connsiteX43" fmla="*/ 9422 w 10000"/>
              <a:gd name="connsiteY43" fmla="*/ 259 h 10000"/>
              <a:gd name="connsiteX44" fmla="*/ 9310 w 10000"/>
              <a:gd name="connsiteY44" fmla="*/ 401 h 10000"/>
              <a:gd name="connsiteX45" fmla="*/ 9066 w 10000"/>
              <a:gd name="connsiteY45" fmla="*/ 660 h 10000"/>
              <a:gd name="connsiteX46" fmla="*/ 8777 w 10000"/>
              <a:gd name="connsiteY46" fmla="*/ 889 h 10000"/>
              <a:gd name="connsiteX47" fmla="*/ 8533 w 10000"/>
              <a:gd name="connsiteY47" fmla="*/ 979 h 10000"/>
              <a:gd name="connsiteX48" fmla="*/ 0 w 10000"/>
              <a:gd name="connsiteY48" fmla="*/ 9800 h 10000"/>
              <a:gd name="connsiteX49" fmla="*/ 20 w 10000"/>
              <a:gd name="connsiteY49" fmla="*/ 10000 h 10000"/>
              <a:gd name="connsiteX0" fmla="*/ 20 w 10000"/>
              <a:gd name="connsiteY0" fmla="*/ 10000 h 10000"/>
              <a:gd name="connsiteX1" fmla="*/ 20 w 10000"/>
              <a:gd name="connsiteY1" fmla="*/ 9941 h 10000"/>
              <a:gd name="connsiteX2" fmla="*/ 68 w 10000"/>
              <a:gd name="connsiteY2" fmla="*/ 9882 h 10000"/>
              <a:gd name="connsiteX3" fmla="*/ 177 w 10000"/>
              <a:gd name="connsiteY3" fmla="*/ 9623 h 10000"/>
              <a:gd name="connsiteX4" fmla="*/ 645 w 10000"/>
              <a:gd name="connsiteY4" fmla="*/ 9134 h 10000"/>
              <a:gd name="connsiteX5" fmla="*/ 934 w 10000"/>
              <a:gd name="connsiteY5" fmla="*/ 8703 h 10000"/>
              <a:gd name="connsiteX6" fmla="*/ 1267 w 10000"/>
              <a:gd name="connsiteY6" fmla="*/ 8274 h 10000"/>
              <a:gd name="connsiteX7" fmla="*/ 1487 w 10000"/>
              <a:gd name="connsiteY7" fmla="*/ 8038 h 10000"/>
              <a:gd name="connsiteX8" fmla="*/ 1689 w 10000"/>
              <a:gd name="connsiteY8" fmla="*/ 7896 h 10000"/>
              <a:gd name="connsiteX9" fmla="*/ 1865 w 10000"/>
              <a:gd name="connsiteY9" fmla="*/ 7696 h 10000"/>
              <a:gd name="connsiteX10" fmla="*/ 2066 w 10000"/>
              <a:gd name="connsiteY10" fmla="*/ 7608 h 10000"/>
              <a:gd name="connsiteX11" fmla="*/ 2245 w 10000"/>
              <a:gd name="connsiteY11" fmla="*/ 7348 h 10000"/>
              <a:gd name="connsiteX12" fmla="*/ 2378 w 10000"/>
              <a:gd name="connsiteY12" fmla="*/ 7118 h 10000"/>
              <a:gd name="connsiteX13" fmla="*/ 2667 w 10000"/>
              <a:gd name="connsiteY13" fmla="*/ 7001 h 10000"/>
              <a:gd name="connsiteX14" fmla="*/ 2911 w 10000"/>
              <a:gd name="connsiteY14" fmla="*/ 6742 h 10000"/>
              <a:gd name="connsiteX15" fmla="*/ 3223 w 10000"/>
              <a:gd name="connsiteY15" fmla="*/ 6482 h 10000"/>
              <a:gd name="connsiteX16" fmla="*/ 3488 w 10000"/>
              <a:gd name="connsiteY16" fmla="*/ 6282 h 10000"/>
              <a:gd name="connsiteX17" fmla="*/ 3777 w 10000"/>
              <a:gd name="connsiteY17" fmla="*/ 5935 h 10000"/>
              <a:gd name="connsiteX18" fmla="*/ 4021 w 10000"/>
              <a:gd name="connsiteY18" fmla="*/ 5704 h 10000"/>
              <a:gd name="connsiteX19" fmla="*/ 4378 w 10000"/>
              <a:gd name="connsiteY19" fmla="*/ 5304 h 10000"/>
              <a:gd name="connsiteX20" fmla="*/ 4667 w 10000"/>
              <a:gd name="connsiteY20" fmla="*/ 5074 h 10000"/>
              <a:gd name="connsiteX21" fmla="*/ 4976 w 10000"/>
              <a:gd name="connsiteY21" fmla="*/ 4815 h 10000"/>
              <a:gd name="connsiteX22" fmla="*/ 5377 w 10000"/>
              <a:gd name="connsiteY22" fmla="*/ 4525 h 10000"/>
              <a:gd name="connsiteX23" fmla="*/ 5734 w 10000"/>
              <a:gd name="connsiteY23" fmla="*/ 4149 h 10000"/>
              <a:gd name="connsiteX24" fmla="*/ 5999 w 10000"/>
              <a:gd name="connsiteY24" fmla="*/ 4060 h 10000"/>
              <a:gd name="connsiteX25" fmla="*/ 6355 w 10000"/>
              <a:gd name="connsiteY25" fmla="*/ 3860 h 10000"/>
              <a:gd name="connsiteX26" fmla="*/ 6644 w 10000"/>
              <a:gd name="connsiteY26" fmla="*/ 3571 h 10000"/>
              <a:gd name="connsiteX27" fmla="*/ 6977 w 10000"/>
              <a:gd name="connsiteY27" fmla="*/ 3312 h 10000"/>
              <a:gd name="connsiteX28" fmla="*/ 7377 w 10000"/>
              <a:gd name="connsiteY28" fmla="*/ 2940 h 10000"/>
              <a:gd name="connsiteX29" fmla="*/ 7842 w 10000"/>
              <a:gd name="connsiteY29" fmla="*/ 2534 h 10000"/>
              <a:gd name="connsiteX30" fmla="*/ 7999 w 10000"/>
              <a:gd name="connsiteY30" fmla="*/ 2304 h 10000"/>
              <a:gd name="connsiteX31" fmla="*/ 8311 w 10000"/>
              <a:gd name="connsiteY31" fmla="*/ 2163 h 10000"/>
              <a:gd name="connsiteX32" fmla="*/ 8489 w 10000"/>
              <a:gd name="connsiteY32" fmla="*/ 2133 h 10000"/>
              <a:gd name="connsiteX33" fmla="*/ 8665 w 10000"/>
              <a:gd name="connsiteY33" fmla="*/ 1986 h 10000"/>
              <a:gd name="connsiteX34" fmla="*/ 8821 w 10000"/>
              <a:gd name="connsiteY34" fmla="*/ 1786 h 10000"/>
              <a:gd name="connsiteX35" fmla="*/ 8978 w 10000"/>
              <a:gd name="connsiteY35" fmla="*/ 1614 h 10000"/>
              <a:gd name="connsiteX36" fmla="*/ 9222 w 10000"/>
              <a:gd name="connsiteY36" fmla="*/ 1355 h 10000"/>
              <a:gd name="connsiteX37" fmla="*/ 9466 w 10000"/>
              <a:gd name="connsiteY37" fmla="*/ 1267 h 10000"/>
              <a:gd name="connsiteX38" fmla="*/ 9623 w 10000"/>
              <a:gd name="connsiteY38" fmla="*/ 1097 h 10000"/>
              <a:gd name="connsiteX39" fmla="*/ 9843 w 10000"/>
              <a:gd name="connsiteY39" fmla="*/ 889 h 10000"/>
              <a:gd name="connsiteX40" fmla="*/ 10000 w 10000"/>
              <a:gd name="connsiteY40" fmla="*/ 837 h 10000"/>
              <a:gd name="connsiteX41" fmla="*/ 9823 w 10000"/>
              <a:gd name="connsiteY41" fmla="*/ 0 h 10000"/>
              <a:gd name="connsiteX42" fmla="*/ 9643 w 10000"/>
              <a:gd name="connsiteY42" fmla="*/ 29 h 10000"/>
              <a:gd name="connsiteX43" fmla="*/ 9422 w 10000"/>
              <a:gd name="connsiteY43" fmla="*/ 259 h 10000"/>
              <a:gd name="connsiteX44" fmla="*/ 9310 w 10000"/>
              <a:gd name="connsiteY44" fmla="*/ 401 h 10000"/>
              <a:gd name="connsiteX45" fmla="*/ 9066 w 10000"/>
              <a:gd name="connsiteY45" fmla="*/ 660 h 10000"/>
              <a:gd name="connsiteX46" fmla="*/ 8777 w 10000"/>
              <a:gd name="connsiteY46" fmla="*/ 889 h 10000"/>
              <a:gd name="connsiteX47" fmla="*/ 0 w 10000"/>
              <a:gd name="connsiteY47" fmla="*/ 9800 h 10000"/>
              <a:gd name="connsiteX48" fmla="*/ 20 w 10000"/>
              <a:gd name="connsiteY48" fmla="*/ 10000 h 10000"/>
              <a:gd name="connsiteX0" fmla="*/ 20 w 10000"/>
              <a:gd name="connsiteY0" fmla="*/ 10000 h 10000"/>
              <a:gd name="connsiteX1" fmla="*/ 20 w 10000"/>
              <a:gd name="connsiteY1" fmla="*/ 9941 h 10000"/>
              <a:gd name="connsiteX2" fmla="*/ 68 w 10000"/>
              <a:gd name="connsiteY2" fmla="*/ 9882 h 10000"/>
              <a:gd name="connsiteX3" fmla="*/ 177 w 10000"/>
              <a:gd name="connsiteY3" fmla="*/ 9623 h 10000"/>
              <a:gd name="connsiteX4" fmla="*/ 645 w 10000"/>
              <a:gd name="connsiteY4" fmla="*/ 9134 h 10000"/>
              <a:gd name="connsiteX5" fmla="*/ 934 w 10000"/>
              <a:gd name="connsiteY5" fmla="*/ 8703 h 10000"/>
              <a:gd name="connsiteX6" fmla="*/ 1267 w 10000"/>
              <a:gd name="connsiteY6" fmla="*/ 8274 h 10000"/>
              <a:gd name="connsiteX7" fmla="*/ 1487 w 10000"/>
              <a:gd name="connsiteY7" fmla="*/ 8038 h 10000"/>
              <a:gd name="connsiteX8" fmla="*/ 1689 w 10000"/>
              <a:gd name="connsiteY8" fmla="*/ 7896 h 10000"/>
              <a:gd name="connsiteX9" fmla="*/ 1865 w 10000"/>
              <a:gd name="connsiteY9" fmla="*/ 7696 h 10000"/>
              <a:gd name="connsiteX10" fmla="*/ 2066 w 10000"/>
              <a:gd name="connsiteY10" fmla="*/ 7608 h 10000"/>
              <a:gd name="connsiteX11" fmla="*/ 2245 w 10000"/>
              <a:gd name="connsiteY11" fmla="*/ 7348 h 10000"/>
              <a:gd name="connsiteX12" fmla="*/ 2378 w 10000"/>
              <a:gd name="connsiteY12" fmla="*/ 7118 h 10000"/>
              <a:gd name="connsiteX13" fmla="*/ 2667 w 10000"/>
              <a:gd name="connsiteY13" fmla="*/ 7001 h 10000"/>
              <a:gd name="connsiteX14" fmla="*/ 2911 w 10000"/>
              <a:gd name="connsiteY14" fmla="*/ 6742 h 10000"/>
              <a:gd name="connsiteX15" fmla="*/ 3223 w 10000"/>
              <a:gd name="connsiteY15" fmla="*/ 6482 h 10000"/>
              <a:gd name="connsiteX16" fmla="*/ 3488 w 10000"/>
              <a:gd name="connsiteY16" fmla="*/ 6282 h 10000"/>
              <a:gd name="connsiteX17" fmla="*/ 3777 w 10000"/>
              <a:gd name="connsiteY17" fmla="*/ 5935 h 10000"/>
              <a:gd name="connsiteX18" fmla="*/ 4021 w 10000"/>
              <a:gd name="connsiteY18" fmla="*/ 5704 h 10000"/>
              <a:gd name="connsiteX19" fmla="*/ 4378 w 10000"/>
              <a:gd name="connsiteY19" fmla="*/ 5304 h 10000"/>
              <a:gd name="connsiteX20" fmla="*/ 4667 w 10000"/>
              <a:gd name="connsiteY20" fmla="*/ 5074 h 10000"/>
              <a:gd name="connsiteX21" fmla="*/ 4976 w 10000"/>
              <a:gd name="connsiteY21" fmla="*/ 4815 h 10000"/>
              <a:gd name="connsiteX22" fmla="*/ 5377 w 10000"/>
              <a:gd name="connsiteY22" fmla="*/ 4525 h 10000"/>
              <a:gd name="connsiteX23" fmla="*/ 5734 w 10000"/>
              <a:gd name="connsiteY23" fmla="*/ 4149 h 10000"/>
              <a:gd name="connsiteX24" fmla="*/ 5999 w 10000"/>
              <a:gd name="connsiteY24" fmla="*/ 4060 h 10000"/>
              <a:gd name="connsiteX25" fmla="*/ 6355 w 10000"/>
              <a:gd name="connsiteY25" fmla="*/ 3860 h 10000"/>
              <a:gd name="connsiteX26" fmla="*/ 6644 w 10000"/>
              <a:gd name="connsiteY26" fmla="*/ 3571 h 10000"/>
              <a:gd name="connsiteX27" fmla="*/ 6977 w 10000"/>
              <a:gd name="connsiteY27" fmla="*/ 3312 h 10000"/>
              <a:gd name="connsiteX28" fmla="*/ 7377 w 10000"/>
              <a:gd name="connsiteY28" fmla="*/ 2940 h 10000"/>
              <a:gd name="connsiteX29" fmla="*/ 7842 w 10000"/>
              <a:gd name="connsiteY29" fmla="*/ 2534 h 10000"/>
              <a:gd name="connsiteX30" fmla="*/ 7999 w 10000"/>
              <a:gd name="connsiteY30" fmla="*/ 2304 h 10000"/>
              <a:gd name="connsiteX31" fmla="*/ 8311 w 10000"/>
              <a:gd name="connsiteY31" fmla="*/ 2163 h 10000"/>
              <a:gd name="connsiteX32" fmla="*/ 8489 w 10000"/>
              <a:gd name="connsiteY32" fmla="*/ 2133 h 10000"/>
              <a:gd name="connsiteX33" fmla="*/ 8665 w 10000"/>
              <a:gd name="connsiteY33" fmla="*/ 1986 h 10000"/>
              <a:gd name="connsiteX34" fmla="*/ 8821 w 10000"/>
              <a:gd name="connsiteY34" fmla="*/ 1786 h 10000"/>
              <a:gd name="connsiteX35" fmla="*/ 8978 w 10000"/>
              <a:gd name="connsiteY35" fmla="*/ 1614 h 10000"/>
              <a:gd name="connsiteX36" fmla="*/ 9222 w 10000"/>
              <a:gd name="connsiteY36" fmla="*/ 1355 h 10000"/>
              <a:gd name="connsiteX37" fmla="*/ 9466 w 10000"/>
              <a:gd name="connsiteY37" fmla="*/ 1267 h 10000"/>
              <a:gd name="connsiteX38" fmla="*/ 9623 w 10000"/>
              <a:gd name="connsiteY38" fmla="*/ 1097 h 10000"/>
              <a:gd name="connsiteX39" fmla="*/ 9843 w 10000"/>
              <a:gd name="connsiteY39" fmla="*/ 889 h 10000"/>
              <a:gd name="connsiteX40" fmla="*/ 10000 w 10000"/>
              <a:gd name="connsiteY40" fmla="*/ 837 h 10000"/>
              <a:gd name="connsiteX41" fmla="*/ 9823 w 10000"/>
              <a:gd name="connsiteY41" fmla="*/ 0 h 10000"/>
              <a:gd name="connsiteX42" fmla="*/ 9643 w 10000"/>
              <a:gd name="connsiteY42" fmla="*/ 29 h 10000"/>
              <a:gd name="connsiteX43" fmla="*/ 9422 w 10000"/>
              <a:gd name="connsiteY43" fmla="*/ 259 h 10000"/>
              <a:gd name="connsiteX44" fmla="*/ 9310 w 10000"/>
              <a:gd name="connsiteY44" fmla="*/ 401 h 10000"/>
              <a:gd name="connsiteX45" fmla="*/ 9066 w 10000"/>
              <a:gd name="connsiteY45" fmla="*/ 660 h 10000"/>
              <a:gd name="connsiteX46" fmla="*/ 0 w 10000"/>
              <a:gd name="connsiteY46" fmla="*/ 9800 h 10000"/>
              <a:gd name="connsiteX47" fmla="*/ 20 w 10000"/>
              <a:gd name="connsiteY47" fmla="*/ 10000 h 10000"/>
              <a:gd name="connsiteX0" fmla="*/ 20 w 10000"/>
              <a:gd name="connsiteY0" fmla="*/ 10000 h 10000"/>
              <a:gd name="connsiteX1" fmla="*/ 20 w 10000"/>
              <a:gd name="connsiteY1" fmla="*/ 9941 h 10000"/>
              <a:gd name="connsiteX2" fmla="*/ 68 w 10000"/>
              <a:gd name="connsiteY2" fmla="*/ 9882 h 10000"/>
              <a:gd name="connsiteX3" fmla="*/ 177 w 10000"/>
              <a:gd name="connsiteY3" fmla="*/ 9623 h 10000"/>
              <a:gd name="connsiteX4" fmla="*/ 645 w 10000"/>
              <a:gd name="connsiteY4" fmla="*/ 9134 h 10000"/>
              <a:gd name="connsiteX5" fmla="*/ 934 w 10000"/>
              <a:gd name="connsiteY5" fmla="*/ 8703 h 10000"/>
              <a:gd name="connsiteX6" fmla="*/ 1267 w 10000"/>
              <a:gd name="connsiteY6" fmla="*/ 8274 h 10000"/>
              <a:gd name="connsiteX7" fmla="*/ 1487 w 10000"/>
              <a:gd name="connsiteY7" fmla="*/ 8038 h 10000"/>
              <a:gd name="connsiteX8" fmla="*/ 1689 w 10000"/>
              <a:gd name="connsiteY8" fmla="*/ 7896 h 10000"/>
              <a:gd name="connsiteX9" fmla="*/ 1865 w 10000"/>
              <a:gd name="connsiteY9" fmla="*/ 7696 h 10000"/>
              <a:gd name="connsiteX10" fmla="*/ 2066 w 10000"/>
              <a:gd name="connsiteY10" fmla="*/ 7608 h 10000"/>
              <a:gd name="connsiteX11" fmla="*/ 2245 w 10000"/>
              <a:gd name="connsiteY11" fmla="*/ 7348 h 10000"/>
              <a:gd name="connsiteX12" fmla="*/ 2378 w 10000"/>
              <a:gd name="connsiteY12" fmla="*/ 7118 h 10000"/>
              <a:gd name="connsiteX13" fmla="*/ 2667 w 10000"/>
              <a:gd name="connsiteY13" fmla="*/ 7001 h 10000"/>
              <a:gd name="connsiteX14" fmla="*/ 2911 w 10000"/>
              <a:gd name="connsiteY14" fmla="*/ 6742 h 10000"/>
              <a:gd name="connsiteX15" fmla="*/ 3223 w 10000"/>
              <a:gd name="connsiteY15" fmla="*/ 6482 h 10000"/>
              <a:gd name="connsiteX16" fmla="*/ 3488 w 10000"/>
              <a:gd name="connsiteY16" fmla="*/ 6282 h 10000"/>
              <a:gd name="connsiteX17" fmla="*/ 3777 w 10000"/>
              <a:gd name="connsiteY17" fmla="*/ 5935 h 10000"/>
              <a:gd name="connsiteX18" fmla="*/ 4021 w 10000"/>
              <a:gd name="connsiteY18" fmla="*/ 5704 h 10000"/>
              <a:gd name="connsiteX19" fmla="*/ 4378 w 10000"/>
              <a:gd name="connsiteY19" fmla="*/ 5304 h 10000"/>
              <a:gd name="connsiteX20" fmla="*/ 4667 w 10000"/>
              <a:gd name="connsiteY20" fmla="*/ 5074 h 10000"/>
              <a:gd name="connsiteX21" fmla="*/ 4976 w 10000"/>
              <a:gd name="connsiteY21" fmla="*/ 4815 h 10000"/>
              <a:gd name="connsiteX22" fmla="*/ 5377 w 10000"/>
              <a:gd name="connsiteY22" fmla="*/ 4525 h 10000"/>
              <a:gd name="connsiteX23" fmla="*/ 5734 w 10000"/>
              <a:gd name="connsiteY23" fmla="*/ 4149 h 10000"/>
              <a:gd name="connsiteX24" fmla="*/ 5999 w 10000"/>
              <a:gd name="connsiteY24" fmla="*/ 4060 h 10000"/>
              <a:gd name="connsiteX25" fmla="*/ 6355 w 10000"/>
              <a:gd name="connsiteY25" fmla="*/ 3860 h 10000"/>
              <a:gd name="connsiteX26" fmla="*/ 6644 w 10000"/>
              <a:gd name="connsiteY26" fmla="*/ 3571 h 10000"/>
              <a:gd name="connsiteX27" fmla="*/ 6977 w 10000"/>
              <a:gd name="connsiteY27" fmla="*/ 3312 h 10000"/>
              <a:gd name="connsiteX28" fmla="*/ 7377 w 10000"/>
              <a:gd name="connsiteY28" fmla="*/ 2940 h 10000"/>
              <a:gd name="connsiteX29" fmla="*/ 7842 w 10000"/>
              <a:gd name="connsiteY29" fmla="*/ 2534 h 10000"/>
              <a:gd name="connsiteX30" fmla="*/ 7999 w 10000"/>
              <a:gd name="connsiteY30" fmla="*/ 2304 h 10000"/>
              <a:gd name="connsiteX31" fmla="*/ 8311 w 10000"/>
              <a:gd name="connsiteY31" fmla="*/ 2163 h 10000"/>
              <a:gd name="connsiteX32" fmla="*/ 8489 w 10000"/>
              <a:gd name="connsiteY32" fmla="*/ 2133 h 10000"/>
              <a:gd name="connsiteX33" fmla="*/ 8665 w 10000"/>
              <a:gd name="connsiteY33" fmla="*/ 1986 h 10000"/>
              <a:gd name="connsiteX34" fmla="*/ 8821 w 10000"/>
              <a:gd name="connsiteY34" fmla="*/ 1786 h 10000"/>
              <a:gd name="connsiteX35" fmla="*/ 8978 w 10000"/>
              <a:gd name="connsiteY35" fmla="*/ 1614 h 10000"/>
              <a:gd name="connsiteX36" fmla="*/ 9222 w 10000"/>
              <a:gd name="connsiteY36" fmla="*/ 1355 h 10000"/>
              <a:gd name="connsiteX37" fmla="*/ 9466 w 10000"/>
              <a:gd name="connsiteY37" fmla="*/ 1267 h 10000"/>
              <a:gd name="connsiteX38" fmla="*/ 9623 w 10000"/>
              <a:gd name="connsiteY38" fmla="*/ 1097 h 10000"/>
              <a:gd name="connsiteX39" fmla="*/ 9843 w 10000"/>
              <a:gd name="connsiteY39" fmla="*/ 889 h 10000"/>
              <a:gd name="connsiteX40" fmla="*/ 10000 w 10000"/>
              <a:gd name="connsiteY40" fmla="*/ 837 h 10000"/>
              <a:gd name="connsiteX41" fmla="*/ 9823 w 10000"/>
              <a:gd name="connsiteY41" fmla="*/ 0 h 10000"/>
              <a:gd name="connsiteX42" fmla="*/ 9643 w 10000"/>
              <a:gd name="connsiteY42" fmla="*/ 29 h 10000"/>
              <a:gd name="connsiteX43" fmla="*/ 9422 w 10000"/>
              <a:gd name="connsiteY43" fmla="*/ 259 h 10000"/>
              <a:gd name="connsiteX44" fmla="*/ 9310 w 10000"/>
              <a:gd name="connsiteY44" fmla="*/ 401 h 10000"/>
              <a:gd name="connsiteX45" fmla="*/ 0 w 10000"/>
              <a:gd name="connsiteY45" fmla="*/ 9800 h 10000"/>
              <a:gd name="connsiteX46" fmla="*/ 20 w 10000"/>
              <a:gd name="connsiteY46" fmla="*/ 10000 h 10000"/>
              <a:gd name="connsiteX0" fmla="*/ 20 w 10000"/>
              <a:gd name="connsiteY0" fmla="*/ 10000 h 10000"/>
              <a:gd name="connsiteX1" fmla="*/ 20 w 10000"/>
              <a:gd name="connsiteY1" fmla="*/ 9941 h 10000"/>
              <a:gd name="connsiteX2" fmla="*/ 68 w 10000"/>
              <a:gd name="connsiteY2" fmla="*/ 9882 h 10000"/>
              <a:gd name="connsiteX3" fmla="*/ 177 w 10000"/>
              <a:gd name="connsiteY3" fmla="*/ 9623 h 10000"/>
              <a:gd name="connsiteX4" fmla="*/ 645 w 10000"/>
              <a:gd name="connsiteY4" fmla="*/ 9134 h 10000"/>
              <a:gd name="connsiteX5" fmla="*/ 934 w 10000"/>
              <a:gd name="connsiteY5" fmla="*/ 8703 h 10000"/>
              <a:gd name="connsiteX6" fmla="*/ 1267 w 10000"/>
              <a:gd name="connsiteY6" fmla="*/ 8274 h 10000"/>
              <a:gd name="connsiteX7" fmla="*/ 1487 w 10000"/>
              <a:gd name="connsiteY7" fmla="*/ 8038 h 10000"/>
              <a:gd name="connsiteX8" fmla="*/ 1689 w 10000"/>
              <a:gd name="connsiteY8" fmla="*/ 7896 h 10000"/>
              <a:gd name="connsiteX9" fmla="*/ 1865 w 10000"/>
              <a:gd name="connsiteY9" fmla="*/ 7696 h 10000"/>
              <a:gd name="connsiteX10" fmla="*/ 2066 w 10000"/>
              <a:gd name="connsiteY10" fmla="*/ 7608 h 10000"/>
              <a:gd name="connsiteX11" fmla="*/ 2245 w 10000"/>
              <a:gd name="connsiteY11" fmla="*/ 7348 h 10000"/>
              <a:gd name="connsiteX12" fmla="*/ 2378 w 10000"/>
              <a:gd name="connsiteY12" fmla="*/ 7118 h 10000"/>
              <a:gd name="connsiteX13" fmla="*/ 2667 w 10000"/>
              <a:gd name="connsiteY13" fmla="*/ 7001 h 10000"/>
              <a:gd name="connsiteX14" fmla="*/ 2911 w 10000"/>
              <a:gd name="connsiteY14" fmla="*/ 6742 h 10000"/>
              <a:gd name="connsiteX15" fmla="*/ 3223 w 10000"/>
              <a:gd name="connsiteY15" fmla="*/ 6482 h 10000"/>
              <a:gd name="connsiteX16" fmla="*/ 3488 w 10000"/>
              <a:gd name="connsiteY16" fmla="*/ 6282 h 10000"/>
              <a:gd name="connsiteX17" fmla="*/ 3777 w 10000"/>
              <a:gd name="connsiteY17" fmla="*/ 5935 h 10000"/>
              <a:gd name="connsiteX18" fmla="*/ 4021 w 10000"/>
              <a:gd name="connsiteY18" fmla="*/ 5704 h 10000"/>
              <a:gd name="connsiteX19" fmla="*/ 4378 w 10000"/>
              <a:gd name="connsiteY19" fmla="*/ 5304 h 10000"/>
              <a:gd name="connsiteX20" fmla="*/ 4667 w 10000"/>
              <a:gd name="connsiteY20" fmla="*/ 5074 h 10000"/>
              <a:gd name="connsiteX21" fmla="*/ 4976 w 10000"/>
              <a:gd name="connsiteY21" fmla="*/ 4815 h 10000"/>
              <a:gd name="connsiteX22" fmla="*/ 5377 w 10000"/>
              <a:gd name="connsiteY22" fmla="*/ 4525 h 10000"/>
              <a:gd name="connsiteX23" fmla="*/ 5734 w 10000"/>
              <a:gd name="connsiteY23" fmla="*/ 4149 h 10000"/>
              <a:gd name="connsiteX24" fmla="*/ 5999 w 10000"/>
              <a:gd name="connsiteY24" fmla="*/ 4060 h 10000"/>
              <a:gd name="connsiteX25" fmla="*/ 6355 w 10000"/>
              <a:gd name="connsiteY25" fmla="*/ 3860 h 10000"/>
              <a:gd name="connsiteX26" fmla="*/ 6644 w 10000"/>
              <a:gd name="connsiteY26" fmla="*/ 3571 h 10000"/>
              <a:gd name="connsiteX27" fmla="*/ 6977 w 10000"/>
              <a:gd name="connsiteY27" fmla="*/ 3312 h 10000"/>
              <a:gd name="connsiteX28" fmla="*/ 7377 w 10000"/>
              <a:gd name="connsiteY28" fmla="*/ 2940 h 10000"/>
              <a:gd name="connsiteX29" fmla="*/ 7842 w 10000"/>
              <a:gd name="connsiteY29" fmla="*/ 2534 h 10000"/>
              <a:gd name="connsiteX30" fmla="*/ 7999 w 10000"/>
              <a:gd name="connsiteY30" fmla="*/ 2304 h 10000"/>
              <a:gd name="connsiteX31" fmla="*/ 8311 w 10000"/>
              <a:gd name="connsiteY31" fmla="*/ 2163 h 10000"/>
              <a:gd name="connsiteX32" fmla="*/ 8489 w 10000"/>
              <a:gd name="connsiteY32" fmla="*/ 2133 h 10000"/>
              <a:gd name="connsiteX33" fmla="*/ 8665 w 10000"/>
              <a:gd name="connsiteY33" fmla="*/ 1986 h 10000"/>
              <a:gd name="connsiteX34" fmla="*/ 8821 w 10000"/>
              <a:gd name="connsiteY34" fmla="*/ 1786 h 10000"/>
              <a:gd name="connsiteX35" fmla="*/ 8978 w 10000"/>
              <a:gd name="connsiteY35" fmla="*/ 1614 h 10000"/>
              <a:gd name="connsiteX36" fmla="*/ 9222 w 10000"/>
              <a:gd name="connsiteY36" fmla="*/ 1355 h 10000"/>
              <a:gd name="connsiteX37" fmla="*/ 9466 w 10000"/>
              <a:gd name="connsiteY37" fmla="*/ 1267 h 10000"/>
              <a:gd name="connsiteX38" fmla="*/ 9623 w 10000"/>
              <a:gd name="connsiteY38" fmla="*/ 1097 h 10000"/>
              <a:gd name="connsiteX39" fmla="*/ 9843 w 10000"/>
              <a:gd name="connsiteY39" fmla="*/ 889 h 10000"/>
              <a:gd name="connsiteX40" fmla="*/ 10000 w 10000"/>
              <a:gd name="connsiteY40" fmla="*/ 837 h 10000"/>
              <a:gd name="connsiteX41" fmla="*/ 9823 w 10000"/>
              <a:gd name="connsiteY41" fmla="*/ 0 h 10000"/>
              <a:gd name="connsiteX42" fmla="*/ 9643 w 10000"/>
              <a:gd name="connsiteY42" fmla="*/ 29 h 10000"/>
              <a:gd name="connsiteX43" fmla="*/ 9422 w 10000"/>
              <a:gd name="connsiteY43" fmla="*/ 259 h 10000"/>
              <a:gd name="connsiteX44" fmla="*/ 0 w 10000"/>
              <a:gd name="connsiteY44" fmla="*/ 9800 h 10000"/>
              <a:gd name="connsiteX45" fmla="*/ 20 w 10000"/>
              <a:gd name="connsiteY45" fmla="*/ 10000 h 10000"/>
              <a:gd name="connsiteX0" fmla="*/ 20 w 10000"/>
              <a:gd name="connsiteY0" fmla="*/ 10000 h 10000"/>
              <a:gd name="connsiteX1" fmla="*/ 20 w 10000"/>
              <a:gd name="connsiteY1" fmla="*/ 9941 h 10000"/>
              <a:gd name="connsiteX2" fmla="*/ 68 w 10000"/>
              <a:gd name="connsiteY2" fmla="*/ 9882 h 10000"/>
              <a:gd name="connsiteX3" fmla="*/ 177 w 10000"/>
              <a:gd name="connsiteY3" fmla="*/ 9623 h 10000"/>
              <a:gd name="connsiteX4" fmla="*/ 645 w 10000"/>
              <a:gd name="connsiteY4" fmla="*/ 9134 h 10000"/>
              <a:gd name="connsiteX5" fmla="*/ 934 w 10000"/>
              <a:gd name="connsiteY5" fmla="*/ 8703 h 10000"/>
              <a:gd name="connsiteX6" fmla="*/ 1267 w 10000"/>
              <a:gd name="connsiteY6" fmla="*/ 8274 h 10000"/>
              <a:gd name="connsiteX7" fmla="*/ 1487 w 10000"/>
              <a:gd name="connsiteY7" fmla="*/ 8038 h 10000"/>
              <a:gd name="connsiteX8" fmla="*/ 1689 w 10000"/>
              <a:gd name="connsiteY8" fmla="*/ 7896 h 10000"/>
              <a:gd name="connsiteX9" fmla="*/ 1865 w 10000"/>
              <a:gd name="connsiteY9" fmla="*/ 7696 h 10000"/>
              <a:gd name="connsiteX10" fmla="*/ 2066 w 10000"/>
              <a:gd name="connsiteY10" fmla="*/ 7608 h 10000"/>
              <a:gd name="connsiteX11" fmla="*/ 2245 w 10000"/>
              <a:gd name="connsiteY11" fmla="*/ 7348 h 10000"/>
              <a:gd name="connsiteX12" fmla="*/ 2378 w 10000"/>
              <a:gd name="connsiteY12" fmla="*/ 7118 h 10000"/>
              <a:gd name="connsiteX13" fmla="*/ 2667 w 10000"/>
              <a:gd name="connsiteY13" fmla="*/ 7001 h 10000"/>
              <a:gd name="connsiteX14" fmla="*/ 2911 w 10000"/>
              <a:gd name="connsiteY14" fmla="*/ 6742 h 10000"/>
              <a:gd name="connsiteX15" fmla="*/ 3223 w 10000"/>
              <a:gd name="connsiteY15" fmla="*/ 6482 h 10000"/>
              <a:gd name="connsiteX16" fmla="*/ 3488 w 10000"/>
              <a:gd name="connsiteY16" fmla="*/ 6282 h 10000"/>
              <a:gd name="connsiteX17" fmla="*/ 3777 w 10000"/>
              <a:gd name="connsiteY17" fmla="*/ 5935 h 10000"/>
              <a:gd name="connsiteX18" fmla="*/ 4021 w 10000"/>
              <a:gd name="connsiteY18" fmla="*/ 5704 h 10000"/>
              <a:gd name="connsiteX19" fmla="*/ 4378 w 10000"/>
              <a:gd name="connsiteY19" fmla="*/ 5304 h 10000"/>
              <a:gd name="connsiteX20" fmla="*/ 4667 w 10000"/>
              <a:gd name="connsiteY20" fmla="*/ 5074 h 10000"/>
              <a:gd name="connsiteX21" fmla="*/ 4976 w 10000"/>
              <a:gd name="connsiteY21" fmla="*/ 4815 h 10000"/>
              <a:gd name="connsiteX22" fmla="*/ 5377 w 10000"/>
              <a:gd name="connsiteY22" fmla="*/ 4525 h 10000"/>
              <a:gd name="connsiteX23" fmla="*/ 5734 w 10000"/>
              <a:gd name="connsiteY23" fmla="*/ 4149 h 10000"/>
              <a:gd name="connsiteX24" fmla="*/ 5999 w 10000"/>
              <a:gd name="connsiteY24" fmla="*/ 4060 h 10000"/>
              <a:gd name="connsiteX25" fmla="*/ 6355 w 10000"/>
              <a:gd name="connsiteY25" fmla="*/ 3860 h 10000"/>
              <a:gd name="connsiteX26" fmla="*/ 6644 w 10000"/>
              <a:gd name="connsiteY26" fmla="*/ 3571 h 10000"/>
              <a:gd name="connsiteX27" fmla="*/ 6977 w 10000"/>
              <a:gd name="connsiteY27" fmla="*/ 3312 h 10000"/>
              <a:gd name="connsiteX28" fmla="*/ 7377 w 10000"/>
              <a:gd name="connsiteY28" fmla="*/ 2940 h 10000"/>
              <a:gd name="connsiteX29" fmla="*/ 7842 w 10000"/>
              <a:gd name="connsiteY29" fmla="*/ 2534 h 10000"/>
              <a:gd name="connsiteX30" fmla="*/ 7999 w 10000"/>
              <a:gd name="connsiteY30" fmla="*/ 2304 h 10000"/>
              <a:gd name="connsiteX31" fmla="*/ 8311 w 10000"/>
              <a:gd name="connsiteY31" fmla="*/ 2163 h 10000"/>
              <a:gd name="connsiteX32" fmla="*/ 8489 w 10000"/>
              <a:gd name="connsiteY32" fmla="*/ 2133 h 10000"/>
              <a:gd name="connsiteX33" fmla="*/ 8665 w 10000"/>
              <a:gd name="connsiteY33" fmla="*/ 1986 h 10000"/>
              <a:gd name="connsiteX34" fmla="*/ 8821 w 10000"/>
              <a:gd name="connsiteY34" fmla="*/ 1786 h 10000"/>
              <a:gd name="connsiteX35" fmla="*/ 8978 w 10000"/>
              <a:gd name="connsiteY35" fmla="*/ 1614 h 10000"/>
              <a:gd name="connsiteX36" fmla="*/ 9222 w 10000"/>
              <a:gd name="connsiteY36" fmla="*/ 1355 h 10000"/>
              <a:gd name="connsiteX37" fmla="*/ 9466 w 10000"/>
              <a:gd name="connsiteY37" fmla="*/ 1267 h 10000"/>
              <a:gd name="connsiteX38" fmla="*/ 9623 w 10000"/>
              <a:gd name="connsiteY38" fmla="*/ 1097 h 10000"/>
              <a:gd name="connsiteX39" fmla="*/ 9843 w 10000"/>
              <a:gd name="connsiteY39" fmla="*/ 889 h 10000"/>
              <a:gd name="connsiteX40" fmla="*/ 10000 w 10000"/>
              <a:gd name="connsiteY40" fmla="*/ 837 h 10000"/>
              <a:gd name="connsiteX41" fmla="*/ 9823 w 10000"/>
              <a:gd name="connsiteY41" fmla="*/ 0 h 10000"/>
              <a:gd name="connsiteX42" fmla="*/ 9643 w 10000"/>
              <a:gd name="connsiteY42" fmla="*/ 29 h 10000"/>
              <a:gd name="connsiteX43" fmla="*/ 0 w 10000"/>
              <a:gd name="connsiteY43" fmla="*/ 9800 h 10000"/>
              <a:gd name="connsiteX44" fmla="*/ 20 w 10000"/>
              <a:gd name="connsiteY44" fmla="*/ 10000 h 10000"/>
              <a:gd name="connsiteX0" fmla="*/ 20 w 10000"/>
              <a:gd name="connsiteY0" fmla="*/ 10000 h 10000"/>
              <a:gd name="connsiteX1" fmla="*/ 20 w 10000"/>
              <a:gd name="connsiteY1" fmla="*/ 9941 h 10000"/>
              <a:gd name="connsiteX2" fmla="*/ 68 w 10000"/>
              <a:gd name="connsiteY2" fmla="*/ 9882 h 10000"/>
              <a:gd name="connsiteX3" fmla="*/ 177 w 10000"/>
              <a:gd name="connsiteY3" fmla="*/ 9623 h 10000"/>
              <a:gd name="connsiteX4" fmla="*/ 645 w 10000"/>
              <a:gd name="connsiteY4" fmla="*/ 9134 h 10000"/>
              <a:gd name="connsiteX5" fmla="*/ 934 w 10000"/>
              <a:gd name="connsiteY5" fmla="*/ 8703 h 10000"/>
              <a:gd name="connsiteX6" fmla="*/ 1267 w 10000"/>
              <a:gd name="connsiteY6" fmla="*/ 8274 h 10000"/>
              <a:gd name="connsiteX7" fmla="*/ 1487 w 10000"/>
              <a:gd name="connsiteY7" fmla="*/ 8038 h 10000"/>
              <a:gd name="connsiteX8" fmla="*/ 1689 w 10000"/>
              <a:gd name="connsiteY8" fmla="*/ 7896 h 10000"/>
              <a:gd name="connsiteX9" fmla="*/ 1865 w 10000"/>
              <a:gd name="connsiteY9" fmla="*/ 7696 h 10000"/>
              <a:gd name="connsiteX10" fmla="*/ 2066 w 10000"/>
              <a:gd name="connsiteY10" fmla="*/ 7608 h 10000"/>
              <a:gd name="connsiteX11" fmla="*/ 2245 w 10000"/>
              <a:gd name="connsiteY11" fmla="*/ 7348 h 10000"/>
              <a:gd name="connsiteX12" fmla="*/ 2378 w 10000"/>
              <a:gd name="connsiteY12" fmla="*/ 7118 h 10000"/>
              <a:gd name="connsiteX13" fmla="*/ 2667 w 10000"/>
              <a:gd name="connsiteY13" fmla="*/ 7001 h 10000"/>
              <a:gd name="connsiteX14" fmla="*/ 2911 w 10000"/>
              <a:gd name="connsiteY14" fmla="*/ 6742 h 10000"/>
              <a:gd name="connsiteX15" fmla="*/ 3223 w 10000"/>
              <a:gd name="connsiteY15" fmla="*/ 6482 h 10000"/>
              <a:gd name="connsiteX16" fmla="*/ 3488 w 10000"/>
              <a:gd name="connsiteY16" fmla="*/ 6282 h 10000"/>
              <a:gd name="connsiteX17" fmla="*/ 3777 w 10000"/>
              <a:gd name="connsiteY17" fmla="*/ 5935 h 10000"/>
              <a:gd name="connsiteX18" fmla="*/ 4021 w 10000"/>
              <a:gd name="connsiteY18" fmla="*/ 5704 h 10000"/>
              <a:gd name="connsiteX19" fmla="*/ 4378 w 10000"/>
              <a:gd name="connsiteY19" fmla="*/ 5304 h 10000"/>
              <a:gd name="connsiteX20" fmla="*/ 4667 w 10000"/>
              <a:gd name="connsiteY20" fmla="*/ 5074 h 10000"/>
              <a:gd name="connsiteX21" fmla="*/ 4976 w 10000"/>
              <a:gd name="connsiteY21" fmla="*/ 4815 h 10000"/>
              <a:gd name="connsiteX22" fmla="*/ 5377 w 10000"/>
              <a:gd name="connsiteY22" fmla="*/ 4525 h 10000"/>
              <a:gd name="connsiteX23" fmla="*/ 5734 w 10000"/>
              <a:gd name="connsiteY23" fmla="*/ 4149 h 10000"/>
              <a:gd name="connsiteX24" fmla="*/ 5999 w 10000"/>
              <a:gd name="connsiteY24" fmla="*/ 4060 h 10000"/>
              <a:gd name="connsiteX25" fmla="*/ 6355 w 10000"/>
              <a:gd name="connsiteY25" fmla="*/ 3860 h 10000"/>
              <a:gd name="connsiteX26" fmla="*/ 6644 w 10000"/>
              <a:gd name="connsiteY26" fmla="*/ 3571 h 10000"/>
              <a:gd name="connsiteX27" fmla="*/ 6977 w 10000"/>
              <a:gd name="connsiteY27" fmla="*/ 3312 h 10000"/>
              <a:gd name="connsiteX28" fmla="*/ 7377 w 10000"/>
              <a:gd name="connsiteY28" fmla="*/ 2940 h 10000"/>
              <a:gd name="connsiteX29" fmla="*/ 7842 w 10000"/>
              <a:gd name="connsiteY29" fmla="*/ 2534 h 10000"/>
              <a:gd name="connsiteX30" fmla="*/ 7999 w 10000"/>
              <a:gd name="connsiteY30" fmla="*/ 2304 h 10000"/>
              <a:gd name="connsiteX31" fmla="*/ 8311 w 10000"/>
              <a:gd name="connsiteY31" fmla="*/ 2163 h 10000"/>
              <a:gd name="connsiteX32" fmla="*/ 8489 w 10000"/>
              <a:gd name="connsiteY32" fmla="*/ 2133 h 10000"/>
              <a:gd name="connsiteX33" fmla="*/ 8665 w 10000"/>
              <a:gd name="connsiteY33" fmla="*/ 1986 h 10000"/>
              <a:gd name="connsiteX34" fmla="*/ 8821 w 10000"/>
              <a:gd name="connsiteY34" fmla="*/ 1786 h 10000"/>
              <a:gd name="connsiteX35" fmla="*/ 8978 w 10000"/>
              <a:gd name="connsiteY35" fmla="*/ 1614 h 10000"/>
              <a:gd name="connsiteX36" fmla="*/ 9222 w 10000"/>
              <a:gd name="connsiteY36" fmla="*/ 1355 h 10000"/>
              <a:gd name="connsiteX37" fmla="*/ 9466 w 10000"/>
              <a:gd name="connsiteY37" fmla="*/ 1267 h 10000"/>
              <a:gd name="connsiteX38" fmla="*/ 9623 w 10000"/>
              <a:gd name="connsiteY38" fmla="*/ 1097 h 10000"/>
              <a:gd name="connsiteX39" fmla="*/ 9843 w 10000"/>
              <a:gd name="connsiteY39" fmla="*/ 889 h 10000"/>
              <a:gd name="connsiteX40" fmla="*/ 10000 w 10000"/>
              <a:gd name="connsiteY40" fmla="*/ 837 h 10000"/>
              <a:gd name="connsiteX41" fmla="*/ 9823 w 10000"/>
              <a:gd name="connsiteY41" fmla="*/ 0 h 10000"/>
              <a:gd name="connsiteX42" fmla="*/ 0 w 10000"/>
              <a:gd name="connsiteY42" fmla="*/ 9800 h 10000"/>
              <a:gd name="connsiteX43" fmla="*/ 20 w 10000"/>
              <a:gd name="connsiteY43" fmla="*/ 10000 h 10000"/>
              <a:gd name="connsiteX0" fmla="*/ 20 w 10000"/>
              <a:gd name="connsiteY0" fmla="*/ 9163 h 9163"/>
              <a:gd name="connsiteX1" fmla="*/ 20 w 10000"/>
              <a:gd name="connsiteY1" fmla="*/ 9104 h 9163"/>
              <a:gd name="connsiteX2" fmla="*/ 68 w 10000"/>
              <a:gd name="connsiteY2" fmla="*/ 9045 h 9163"/>
              <a:gd name="connsiteX3" fmla="*/ 177 w 10000"/>
              <a:gd name="connsiteY3" fmla="*/ 8786 h 9163"/>
              <a:gd name="connsiteX4" fmla="*/ 645 w 10000"/>
              <a:gd name="connsiteY4" fmla="*/ 8297 h 9163"/>
              <a:gd name="connsiteX5" fmla="*/ 934 w 10000"/>
              <a:gd name="connsiteY5" fmla="*/ 7866 h 9163"/>
              <a:gd name="connsiteX6" fmla="*/ 1267 w 10000"/>
              <a:gd name="connsiteY6" fmla="*/ 7437 h 9163"/>
              <a:gd name="connsiteX7" fmla="*/ 1487 w 10000"/>
              <a:gd name="connsiteY7" fmla="*/ 7201 h 9163"/>
              <a:gd name="connsiteX8" fmla="*/ 1689 w 10000"/>
              <a:gd name="connsiteY8" fmla="*/ 7059 h 9163"/>
              <a:gd name="connsiteX9" fmla="*/ 1865 w 10000"/>
              <a:gd name="connsiteY9" fmla="*/ 6859 h 9163"/>
              <a:gd name="connsiteX10" fmla="*/ 2066 w 10000"/>
              <a:gd name="connsiteY10" fmla="*/ 6771 h 9163"/>
              <a:gd name="connsiteX11" fmla="*/ 2245 w 10000"/>
              <a:gd name="connsiteY11" fmla="*/ 6511 h 9163"/>
              <a:gd name="connsiteX12" fmla="*/ 2378 w 10000"/>
              <a:gd name="connsiteY12" fmla="*/ 6281 h 9163"/>
              <a:gd name="connsiteX13" fmla="*/ 2667 w 10000"/>
              <a:gd name="connsiteY13" fmla="*/ 6164 h 9163"/>
              <a:gd name="connsiteX14" fmla="*/ 2911 w 10000"/>
              <a:gd name="connsiteY14" fmla="*/ 5905 h 9163"/>
              <a:gd name="connsiteX15" fmla="*/ 3223 w 10000"/>
              <a:gd name="connsiteY15" fmla="*/ 5645 h 9163"/>
              <a:gd name="connsiteX16" fmla="*/ 3488 w 10000"/>
              <a:gd name="connsiteY16" fmla="*/ 5445 h 9163"/>
              <a:gd name="connsiteX17" fmla="*/ 3777 w 10000"/>
              <a:gd name="connsiteY17" fmla="*/ 5098 h 9163"/>
              <a:gd name="connsiteX18" fmla="*/ 4021 w 10000"/>
              <a:gd name="connsiteY18" fmla="*/ 4867 h 9163"/>
              <a:gd name="connsiteX19" fmla="*/ 4378 w 10000"/>
              <a:gd name="connsiteY19" fmla="*/ 4467 h 9163"/>
              <a:gd name="connsiteX20" fmla="*/ 4667 w 10000"/>
              <a:gd name="connsiteY20" fmla="*/ 4237 h 9163"/>
              <a:gd name="connsiteX21" fmla="*/ 4976 w 10000"/>
              <a:gd name="connsiteY21" fmla="*/ 3978 h 9163"/>
              <a:gd name="connsiteX22" fmla="*/ 5377 w 10000"/>
              <a:gd name="connsiteY22" fmla="*/ 3688 h 9163"/>
              <a:gd name="connsiteX23" fmla="*/ 5734 w 10000"/>
              <a:gd name="connsiteY23" fmla="*/ 3312 h 9163"/>
              <a:gd name="connsiteX24" fmla="*/ 5999 w 10000"/>
              <a:gd name="connsiteY24" fmla="*/ 3223 h 9163"/>
              <a:gd name="connsiteX25" fmla="*/ 6355 w 10000"/>
              <a:gd name="connsiteY25" fmla="*/ 3023 h 9163"/>
              <a:gd name="connsiteX26" fmla="*/ 6644 w 10000"/>
              <a:gd name="connsiteY26" fmla="*/ 2734 h 9163"/>
              <a:gd name="connsiteX27" fmla="*/ 6977 w 10000"/>
              <a:gd name="connsiteY27" fmla="*/ 2475 h 9163"/>
              <a:gd name="connsiteX28" fmla="*/ 7377 w 10000"/>
              <a:gd name="connsiteY28" fmla="*/ 2103 h 9163"/>
              <a:gd name="connsiteX29" fmla="*/ 7842 w 10000"/>
              <a:gd name="connsiteY29" fmla="*/ 1697 h 9163"/>
              <a:gd name="connsiteX30" fmla="*/ 7999 w 10000"/>
              <a:gd name="connsiteY30" fmla="*/ 1467 h 9163"/>
              <a:gd name="connsiteX31" fmla="*/ 8311 w 10000"/>
              <a:gd name="connsiteY31" fmla="*/ 1326 h 9163"/>
              <a:gd name="connsiteX32" fmla="*/ 8489 w 10000"/>
              <a:gd name="connsiteY32" fmla="*/ 1296 h 9163"/>
              <a:gd name="connsiteX33" fmla="*/ 8665 w 10000"/>
              <a:gd name="connsiteY33" fmla="*/ 1149 h 9163"/>
              <a:gd name="connsiteX34" fmla="*/ 8821 w 10000"/>
              <a:gd name="connsiteY34" fmla="*/ 949 h 9163"/>
              <a:gd name="connsiteX35" fmla="*/ 8978 w 10000"/>
              <a:gd name="connsiteY35" fmla="*/ 777 h 9163"/>
              <a:gd name="connsiteX36" fmla="*/ 9222 w 10000"/>
              <a:gd name="connsiteY36" fmla="*/ 518 h 9163"/>
              <a:gd name="connsiteX37" fmla="*/ 9466 w 10000"/>
              <a:gd name="connsiteY37" fmla="*/ 430 h 9163"/>
              <a:gd name="connsiteX38" fmla="*/ 9623 w 10000"/>
              <a:gd name="connsiteY38" fmla="*/ 260 h 9163"/>
              <a:gd name="connsiteX39" fmla="*/ 9843 w 10000"/>
              <a:gd name="connsiteY39" fmla="*/ 52 h 9163"/>
              <a:gd name="connsiteX40" fmla="*/ 10000 w 10000"/>
              <a:gd name="connsiteY40" fmla="*/ 0 h 9163"/>
              <a:gd name="connsiteX41" fmla="*/ 0 w 10000"/>
              <a:gd name="connsiteY41" fmla="*/ 8963 h 9163"/>
              <a:gd name="connsiteX42" fmla="*/ 20 w 10000"/>
              <a:gd name="connsiteY42" fmla="*/ 9163 h 9163"/>
              <a:gd name="connsiteX0" fmla="*/ 0 w 9980"/>
              <a:gd name="connsiteY0" fmla="*/ 10000 h 10000"/>
              <a:gd name="connsiteX1" fmla="*/ 0 w 9980"/>
              <a:gd name="connsiteY1" fmla="*/ 9936 h 10000"/>
              <a:gd name="connsiteX2" fmla="*/ 48 w 9980"/>
              <a:gd name="connsiteY2" fmla="*/ 9871 h 10000"/>
              <a:gd name="connsiteX3" fmla="*/ 157 w 9980"/>
              <a:gd name="connsiteY3" fmla="*/ 9589 h 10000"/>
              <a:gd name="connsiteX4" fmla="*/ 625 w 9980"/>
              <a:gd name="connsiteY4" fmla="*/ 9055 h 10000"/>
              <a:gd name="connsiteX5" fmla="*/ 914 w 9980"/>
              <a:gd name="connsiteY5" fmla="*/ 8585 h 10000"/>
              <a:gd name="connsiteX6" fmla="*/ 1247 w 9980"/>
              <a:gd name="connsiteY6" fmla="*/ 8116 h 10000"/>
              <a:gd name="connsiteX7" fmla="*/ 1467 w 9980"/>
              <a:gd name="connsiteY7" fmla="*/ 7859 h 10000"/>
              <a:gd name="connsiteX8" fmla="*/ 1669 w 9980"/>
              <a:gd name="connsiteY8" fmla="*/ 7704 h 10000"/>
              <a:gd name="connsiteX9" fmla="*/ 1845 w 9980"/>
              <a:gd name="connsiteY9" fmla="*/ 7486 h 10000"/>
              <a:gd name="connsiteX10" fmla="*/ 2046 w 9980"/>
              <a:gd name="connsiteY10" fmla="*/ 7390 h 10000"/>
              <a:gd name="connsiteX11" fmla="*/ 2225 w 9980"/>
              <a:gd name="connsiteY11" fmla="*/ 7106 h 10000"/>
              <a:gd name="connsiteX12" fmla="*/ 2358 w 9980"/>
              <a:gd name="connsiteY12" fmla="*/ 6855 h 10000"/>
              <a:gd name="connsiteX13" fmla="*/ 2647 w 9980"/>
              <a:gd name="connsiteY13" fmla="*/ 6727 h 10000"/>
              <a:gd name="connsiteX14" fmla="*/ 2891 w 9980"/>
              <a:gd name="connsiteY14" fmla="*/ 6444 h 10000"/>
              <a:gd name="connsiteX15" fmla="*/ 3203 w 9980"/>
              <a:gd name="connsiteY15" fmla="*/ 6161 h 10000"/>
              <a:gd name="connsiteX16" fmla="*/ 3468 w 9980"/>
              <a:gd name="connsiteY16" fmla="*/ 5942 h 10000"/>
              <a:gd name="connsiteX17" fmla="*/ 3757 w 9980"/>
              <a:gd name="connsiteY17" fmla="*/ 5564 h 10000"/>
              <a:gd name="connsiteX18" fmla="*/ 4001 w 9980"/>
              <a:gd name="connsiteY18" fmla="*/ 5312 h 10000"/>
              <a:gd name="connsiteX19" fmla="*/ 4358 w 9980"/>
              <a:gd name="connsiteY19" fmla="*/ 4875 h 10000"/>
              <a:gd name="connsiteX20" fmla="*/ 4647 w 9980"/>
              <a:gd name="connsiteY20" fmla="*/ 4624 h 10000"/>
              <a:gd name="connsiteX21" fmla="*/ 4956 w 9980"/>
              <a:gd name="connsiteY21" fmla="*/ 4341 h 10000"/>
              <a:gd name="connsiteX22" fmla="*/ 5357 w 9980"/>
              <a:gd name="connsiteY22" fmla="*/ 4025 h 10000"/>
              <a:gd name="connsiteX23" fmla="*/ 5714 w 9980"/>
              <a:gd name="connsiteY23" fmla="*/ 3615 h 10000"/>
              <a:gd name="connsiteX24" fmla="*/ 5979 w 9980"/>
              <a:gd name="connsiteY24" fmla="*/ 3517 h 10000"/>
              <a:gd name="connsiteX25" fmla="*/ 6335 w 9980"/>
              <a:gd name="connsiteY25" fmla="*/ 3299 h 10000"/>
              <a:gd name="connsiteX26" fmla="*/ 6624 w 9980"/>
              <a:gd name="connsiteY26" fmla="*/ 2984 h 10000"/>
              <a:gd name="connsiteX27" fmla="*/ 6957 w 9980"/>
              <a:gd name="connsiteY27" fmla="*/ 2701 h 10000"/>
              <a:gd name="connsiteX28" fmla="*/ 7357 w 9980"/>
              <a:gd name="connsiteY28" fmla="*/ 2295 h 10000"/>
              <a:gd name="connsiteX29" fmla="*/ 7822 w 9980"/>
              <a:gd name="connsiteY29" fmla="*/ 1852 h 10000"/>
              <a:gd name="connsiteX30" fmla="*/ 7979 w 9980"/>
              <a:gd name="connsiteY30" fmla="*/ 1601 h 10000"/>
              <a:gd name="connsiteX31" fmla="*/ 8291 w 9980"/>
              <a:gd name="connsiteY31" fmla="*/ 1447 h 10000"/>
              <a:gd name="connsiteX32" fmla="*/ 8469 w 9980"/>
              <a:gd name="connsiteY32" fmla="*/ 1414 h 10000"/>
              <a:gd name="connsiteX33" fmla="*/ 8645 w 9980"/>
              <a:gd name="connsiteY33" fmla="*/ 1254 h 10000"/>
              <a:gd name="connsiteX34" fmla="*/ 8801 w 9980"/>
              <a:gd name="connsiteY34" fmla="*/ 1036 h 10000"/>
              <a:gd name="connsiteX35" fmla="*/ 8958 w 9980"/>
              <a:gd name="connsiteY35" fmla="*/ 848 h 10000"/>
              <a:gd name="connsiteX36" fmla="*/ 9202 w 9980"/>
              <a:gd name="connsiteY36" fmla="*/ 565 h 10000"/>
              <a:gd name="connsiteX37" fmla="*/ 9446 w 9980"/>
              <a:gd name="connsiteY37" fmla="*/ 469 h 10000"/>
              <a:gd name="connsiteX38" fmla="*/ 9603 w 9980"/>
              <a:gd name="connsiteY38" fmla="*/ 284 h 10000"/>
              <a:gd name="connsiteX39" fmla="*/ 9823 w 9980"/>
              <a:gd name="connsiteY39" fmla="*/ 57 h 10000"/>
              <a:gd name="connsiteX40" fmla="*/ 9980 w 9980"/>
              <a:gd name="connsiteY40" fmla="*/ 0 h 10000"/>
              <a:gd name="connsiteX41" fmla="*/ 0 w 9980"/>
              <a:gd name="connsiteY41" fmla="*/ 10000 h 10000"/>
              <a:gd name="connsiteX0" fmla="*/ 0 w 10000"/>
              <a:gd name="connsiteY0" fmla="*/ 10000 h 10000"/>
              <a:gd name="connsiteX1" fmla="*/ 0 w 10000"/>
              <a:gd name="connsiteY1" fmla="*/ 9936 h 10000"/>
              <a:gd name="connsiteX2" fmla="*/ 48 w 10000"/>
              <a:gd name="connsiteY2" fmla="*/ 9871 h 10000"/>
              <a:gd name="connsiteX3" fmla="*/ 157 w 10000"/>
              <a:gd name="connsiteY3" fmla="*/ 9589 h 10000"/>
              <a:gd name="connsiteX4" fmla="*/ 626 w 10000"/>
              <a:gd name="connsiteY4" fmla="*/ 9055 h 10000"/>
              <a:gd name="connsiteX5" fmla="*/ 916 w 10000"/>
              <a:gd name="connsiteY5" fmla="*/ 8585 h 10000"/>
              <a:gd name="connsiteX6" fmla="*/ 1249 w 10000"/>
              <a:gd name="connsiteY6" fmla="*/ 8116 h 10000"/>
              <a:gd name="connsiteX7" fmla="*/ 1470 w 10000"/>
              <a:gd name="connsiteY7" fmla="*/ 7859 h 10000"/>
              <a:gd name="connsiteX8" fmla="*/ 1672 w 10000"/>
              <a:gd name="connsiteY8" fmla="*/ 7704 h 10000"/>
              <a:gd name="connsiteX9" fmla="*/ 1849 w 10000"/>
              <a:gd name="connsiteY9" fmla="*/ 7486 h 10000"/>
              <a:gd name="connsiteX10" fmla="*/ 2050 w 10000"/>
              <a:gd name="connsiteY10" fmla="*/ 7390 h 10000"/>
              <a:gd name="connsiteX11" fmla="*/ 2229 w 10000"/>
              <a:gd name="connsiteY11" fmla="*/ 7106 h 10000"/>
              <a:gd name="connsiteX12" fmla="*/ 2363 w 10000"/>
              <a:gd name="connsiteY12" fmla="*/ 6855 h 10000"/>
              <a:gd name="connsiteX13" fmla="*/ 2652 w 10000"/>
              <a:gd name="connsiteY13" fmla="*/ 6727 h 10000"/>
              <a:gd name="connsiteX14" fmla="*/ 2897 w 10000"/>
              <a:gd name="connsiteY14" fmla="*/ 6444 h 10000"/>
              <a:gd name="connsiteX15" fmla="*/ 3209 w 10000"/>
              <a:gd name="connsiteY15" fmla="*/ 6161 h 10000"/>
              <a:gd name="connsiteX16" fmla="*/ 3475 w 10000"/>
              <a:gd name="connsiteY16" fmla="*/ 5942 h 10000"/>
              <a:gd name="connsiteX17" fmla="*/ 3765 w 10000"/>
              <a:gd name="connsiteY17" fmla="*/ 5564 h 10000"/>
              <a:gd name="connsiteX18" fmla="*/ 4009 w 10000"/>
              <a:gd name="connsiteY18" fmla="*/ 5312 h 10000"/>
              <a:gd name="connsiteX19" fmla="*/ 4367 w 10000"/>
              <a:gd name="connsiteY19" fmla="*/ 4875 h 10000"/>
              <a:gd name="connsiteX20" fmla="*/ 4656 w 10000"/>
              <a:gd name="connsiteY20" fmla="*/ 4624 h 10000"/>
              <a:gd name="connsiteX21" fmla="*/ 4966 w 10000"/>
              <a:gd name="connsiteY21" fmla="*/ 4341 h 10000"/>
              <a:gd name="connsiteX22" fmla="*/ 5368 w 10000"/>
              <a:gd name="connsiteY22" fmla="*/ 4025 h 10000"/>
              <a:gd name="connsiteX23" fmla="*/ 5725 w 10000"/>
              <a:gd name="connsiteY23" fmla="*/ 3615 h 10000"/>
              <a:gd name="connsiteX24" fmla="*/ 5991 w 10000"/>
              <a:gd name="connsiteY24" fmla="*/ 3517 h 10000"/>
              <a:gd name="connsiteX25" fmla="*/ 6348 w 10000"/>
              <a:gd name="connsiteY25" fmla="*/ 3299 h 10000"/>
              <a:gd name="connsiteX26" fmla="*/ 6637 w 10000"/>
              <a:gd name="connsiteY26" fmla="*/ 2984 h 10000"/>
              <a:gd name="connsiteX27" fmla="*/ 6971 w 10000"/>
              <a:gd name="connsiteY27" fmla="*/ 2701 h 10000"/>
              <a:gd name="connsiteX28" fmla="*/ 7372 w 10000"/>
              <a:gd name="connsiteY28" fmla="*/ 2295 h 10000"/>
              <a:gd name="connsiteX29" fmla="*/ 7838 w 10000"/>
              <a:gd name="connsiteY29" fmla="*/ 1852 h 10000"/>
              <a:gd name="connsiteX30" fmla="*/ 7995 w 10000"/>
              <a:gd name="connsiteY30" fmla="*/ 1601 h 10000"/>
              <a:gd name="connsiteX31" fmla="*/ 8308 w 10000"/>
              <a:gd name="connsiteY31" fmla="*/ 1447 h 10000"/>
              <a:gd name="connsiteX32" fmla="*/ 8486 w 10000"/>
              <a:gd name="connsiteY32" fmla="*/ 1414 h 10000"/>
              <a:gd name="connsiteX33" fmla="*/ 8662 w 10000"/>
              <a:gd name="connsiteY33" fmla="*/ 1254 h 10000"/>
              <a:gd name="connsiteX34" fmla="*/ 8819 w 10000"/>
              <a:gd name="connsiteY34" fmla="*/ 1036 h 10000"/>
              <a:gd name="connsiteX35" fmla="*/ 8976 w 10000"/>
              <a:gd name="connsiteY35" fmla="*/ 848 h 10000"/>
              <a:gd name="connsiteX36" fmla="*/ 9220 w 10000"/>
              <a:gd name="connsiteY36" fmla="*/ 565 h 10000"/>
              <a:gd name="connsiteX37" fmla="*/ 9465 w 10000"/>
              <a:gd name="connsiteY37" fmla="*/ 469 h 10000"/>
              <a:gd name="connsiteX38" fmla="*/ 9622 w 10000"/>
              <a:gd name="connsiteY38" fmla="*/ 284 h 10000"/>
              <a:gd name="connsiteX39" fmla="*/ 9843 w 10000"/>
              <a:gd name="connsiteY39" fmla="*/ 57 h 10000"/>
              <a:gd name="connsiteX40" fmla="*/ 10000 w 10000"/>
              <a:gd name="connsiteY40" fmla="*/ 0 h 10000"/>
              <a:gd name="connsiteX0" fmla="*/ 0 w 10000"/>
              <a:gd name="connsiteY0" fmla="*/ 9936 h 9936"/>
              <a:gd name="connsiteX1" fmla="*/ 48 w 10000"/>
              <a:gd name="connsiteY1" fmla="*/ 9871 h 9936"/>
              <a:gd name="connsiteX2" fmla="*/ 157 w 10000"/>
              <a:gd name="connsiteY2" fmla="*/ 9589 h 9936"/>
              <a:gd name="connsiteX3" fmla="*/ 626 w 10000"/>
              <a:gd name="connsiteY3" fmla="*/ 9055 h 9936"/>
              <a:gd name="connsiteX4" fmla="*/ 916 w 10000"/>
              <a:gd name="connsiteY4" fmla="*/ 8585 h 9936"/>
              <a:gd name="connsiteX5" fmla="*/ 1249 w 10000"/>
              <a:gd name="connsiteY5" fmla="*/ 8116 h 9936"/>
              <a:gd name="connsiteX6" fmla="*/ 1470 w 10000"/>
              <a:gd name="connsiteY6" fmla="*/ 7859 h 9936"/>
              <a:gd name="connsiteX7" fmla="*/ 1672 w 10000"/>
              <a:gd name="connsiteY7" fmla="*/ 7704 h 9936"/>
              <a:gd name="connsiteX8" fmla="*/ 1849 w 10000"/>
              <a:gd name="connsiteY8" fmla="*/ 7486 h 9936"/>
              <a:gd name="connsiteX9" fmla="*/ 2050 w 10000"/>
              <a:gd name="connsiteY9" fmla="*/ 7390 h 9936"/>
              <a:gd name="connsiteX10" fmla="*/ 2229 w 10000"/>
              <a:gd name="connsiteY10" fmla="*/ 7106 h 9936"/>
              <a:gd name="connsiteX11" fmla="*/ 2363 w 10000"/>
              <a:gd name="connsiteY11" fmla="*/ 6855 h 9936"/>
              <a:gd name="connsiteX12" fmla="*/ 2652 w 10000"/>
              <a:gd name="connsiteY12" fmla="*/ 6727 h 9936"/>
              <a:gd name="connsiteX13" fmla="*/ 2897 w 10000"/>
              <a:gd name="connsiteY13" fmla="*/ 6444 h 9936"/>
              <a:gd name="connsiteX14" fmla="*/ 3209 w 10000"/>
              <a:gd name="connsiteY14" fmla="*/ 6161 h 9936"/>
              <a:gd name="connsiteX15" fmla="*/ 3475 w 10000"/>
              <a:gd name="connsiteY15" fmla="*/ 5942 h 9936"/>
              <a:gd name="connsiteX16" fmla="*/ 3765 w 10000"/>
              <a:gd name="connsiteY16" fmla="*/ 5564 h 9936"/>
              <a:gd name="connsiteX17" fmla="*/ 4009 w 10000"/>
              <a:gd name="connsiteY17" fmla="*/ 5312 h 9936"/>
              <a:gd name="connsiteX18" fmla="*/ 4367 w 10000"/>
              <a:gd name="connsiteY18" fmla="*/ 4875 h 9936"/>
              <a:gd name="connsiteX19" fmla="*/ 4656 w 10000"/>
              <a:gd name="connsiteY19" fmla="*/ 4624 h 9936"/>
              <a:gd name="connsiteX20" fmla="*/ 4966 w 10000"/>
              <a:gd name="connsiteY20" fmla="*/ 4341 h 9936"/>
              <a:gd name="connsiteX21" fmla="*/ 5368 w 10000"/>
              <a:gd name="connsiteY21" fmla="*/ 4025 h 9936"/>
              <a:gd name="connsiteX22" fmla="*/ 5725 w 10000"/>
              <a:gd name="connsiteY22" fmla="*/ 3615 h 9936"/>
              <a:gd name="connsiteX23" fmla="*/ 5991 w 10000"/>
              <a:gd name="connsiteY23" fmla="*/ 3517 h 9936"/>
              <a:gd name="connsiteX24" fmla="*/ 6348 w 10000"/>
              <a:gd name="connsiteY24" fmla="*/ 3299 h 9936"/>
              <a:gd name="connsiteX25" fmla="*/ 6637 w 10000"/>
              <a:gd name="connsiteY25" fmla="*/ 2984 h 9936"/>
              <a:gd name="connsiteX26" fmla="*/ 6971 w 10000"/>
              <a:gd name="connsiteY26" fmla="*/ 2701 h 9936"/>
              <a:gd name="connsiteX27" fmla="*/ 7372 w 10000"/>
              <a:gd name="connsiteY27" fmla="*/ 2295 h 9936"/>
              <a:gd name="connsiteX28" fmla="*/ 7838 w 10000"/>
              <a:gd name="connsiteY28" fmla="*/ 1852 h 9936"/>
              <a:gd name="connsiteX29" fmla="*/ 7995 w 10000"/>
              <a:gd name="connsiteY29" fmla="*/ 1601 h 9936"/>
              <a:gd name="connsiteX30" fmla="*/ 8308 w 10000"/>
              <a:gd name="connsiteY30" fmla="*/ 1447 h 9936"/>
              <a:gd name="connsiteX31" fmla="*/ 8486 w 10000"/>
              <a:gd name="connsiteY31" fmla="*/ 1414 h 9936"/>
              <a:gd name="connsiteX32" fmla="*/ 8662 w 10000"/>
              <a:gd name="connsiteY32" fmla="*/ 1254 h 9936"/>
              <a:gd name="connsiteX33" fmla="*/ 8819 w 10000"/>
              <a:gd name="connsiteY33" fmla="*/ 1036 h 9936"/>
              <a:gd name="connsiteX34" fmla="*/ 8976 w 10000"/>
              <a:gd name="connsiteY34" fmla="*/ 848 h 9936"/>
              <a:gd name="connsiteX35" fmla="*/ 9220 w 10000"/>
              <a:gd name="connsiteY35" fmla="*/ 565 h 9936"/>
              <a:gd name="connsiteX36" fmla="*/ 9465 w 10000"/>
              <a:gd name="connsiteY36" fmla="*/ 469 h 9936"/>
              <a:gd name="connsiteX37" fmla="*/ 9622 w 10000"/>
              <a:gd name="connsiteY37" fmla="*/ 284 h 9936"/>
              <a:gd name="connsiteX38" fmla="*/ 9843 w 10000"/>
              <a:gd name="connsiteY38" fmla="*/ 57 h 9936"/>
              <a:gd name="connsiteX39" fmla="*/ 10000 w 10000"/>
              <a:gd name="connsiteY39" fmla="*/ 0 h 9936"/>
              <a:gd name="connsiteX0" fmla="*/ 0 w 9952"/>
              <a:gd name="connsiteY0" fmla="*/ 9935 h 9935"/>
              <a:gd name="connsiteX1" fmla="*/ 109 w 9952"/>
              <a:gd name="connsiteY1" fmla="*/ 9651 h 9935"/>
              <a:gd name="connsiteX2" fmla="*/ 578 w 9952"/>
              <a:gd name="connsiteY2" fmla="*/ 9113 h 9935"/>
              <a:gd name="connsiteX3" fmla="*/ 868 w 9952"/>
              <a:gd name="connsiteY3" fmla="*/ 8640 h 9935"/>
              <a:gd name="connsiteX4" fmla="*/ 1201 w 9952"/>
              <a:gd name="connsiteY4" fmla="*/ 8168 h 9935"/>
              <a:gd name="connsiteX5" fmla="*/ 1422 w 9952"/>
              <a:gd name="connsiteY5" fmla="*/ 7910 h 9935"/>
              <a:gd name="connsiteX6" fmla="*/ 1624 w 9952"/>
              <a:gd name="connsiteY6" fmla="*/ 7754 h 9935"/>
              <a:gd name="connsiteX7" fmla="*/ 1801 w 9952"/>
              <a:gd name="connsiteY7" fmla="*/ 7534 h 9935"/>
              <a:gd name="connsiteX8" fmla="*/ 2002 w 9952"/>
              <a:gd name="connsiteY8" fmla="*/ 7438 h 9935"/>
              <a:gd name="connsiteX9" fmla="*/ 2181 w 9952"/>
              <a:gd name="connsiteY9" fmla="*/ 7152 h 9935"/>
              <a:gd name="connsiteX10" fmla="*/ 2315 w 9952"/>
              <a:gd name="connsiteY10" fmla="*/ 6899 h 9935"/>
              <a:gd name="connsiteX11" fmla="*/ 2604 w 9952"/>
              <a:gd name="connsiteY11" fmla="*/ 6770 h 9935"/>
              <a:gd name="connsiteX12" fmla="*/ 2849 w 9952"/>
              <a:gd name="connsiteY12" fmla="*/ 6486 h 9935"/>
              <a:gd name="connsiteX13" fmla="*/ 3161 w 9952"/>
              <a:gd name="connsiteY13" fmla="*/ 6201 h 9935"/>
              <a:gd name="connsiteX14" fmla="*/ 3427 w 9952"/>
              <a:gd name="connsiteY14" fmla="*/ 5980 h 9935"/>
              <a:gd name="connsiteX15" fmla="*/ 3717 w 9952"/>
              <a:gd name="connsiteY15" fmla="*/ 5600 h 9935"/>
              <a:gd name="connsiteX16" fmla="*/ 3961 w 9952"/>
              <a:gd name="connsiteY16" fmla="*/ 5346 h 9935"/>
              <a:gd name="connsiteX17" fmla="*/ 4319 w 9952"/>
              <a:gd name="connsiteY17" fmla="*/ 4906 h 9935"/>
              <a:gd name="connsiteX18" fmla="*/ 4608 w 9952"/>
              <a:gd name="connsiteY18" fmla="*/ 4654 h 9935"/>
              <a:gd name="connsiteX19" fmla="*/ 4918 w 9952"/>
              <a:gd name="connsiteY19" fmla="*/ 4369 h 9935"/>
              <a:gd name="connsiteX20" fmla="*/ 5320 w 9952"/>
              <a:gd name="connsiteY20" fmla="*/ 4051 h 9935"/>
              <a:gd name="connsiteX21" fmla="*/ 5677 w 9952"/>
              <a:gd name="connsiteY21" fmla="*/ 3638 h 9935"/>
              <a:gd name="connsiteX22" fmla="*/ 5943 w 9952"/>
              <a:gd name="connsiteY22" fmla="*/ 3540 h 9935"/>
              <a:gd name="connsiteX23" fmla="*/ 6300 w 9952"/>
              <a:gd name="connsiteY23" fmla="*/ 3320 h 9935"/>
              <a:gd name="connsiteX24" fmla="*/ 6589 w 9952"/>
              <a:gd name="connsiteY24" fmla="*/ 3003 h 9935"/>
              <a:gd name="connsiteX25" fmla="*/ 6923 w 9952"/>
              <a:gd name="connsiteY25" fmla="*/ 2718 h 9935"/>
              <a:gd name="connsiteX26" fmla="*/ 7324 w 9952"/>
              <a:gd name="connsiteY26" fmla="*/ 2310 h 9935"/>
              <a:gd name="connsiteX27" fmla="*/ 7790 w 9952"/>
              <a:gd name="connsiteY27" fmla="*/ 1864 h 9935"/>
              <a:gd name="connsiteX28" fmla="*/ 7947 w 9952"/>
              <a:gd name="connsiteY28" fmla="*/ 1611 h 9935"/>
              <a:gd name="connsiteX29" fmla="*/ 8260 w 9952"/>
              <a:gd name="connsiteY29" fmla="*/ 1456 h 9935"/>
              <a:gd name="connsiteX30" fmla="*/ 8438 w 9952"/>
              <a:gd name="connsiteY30" fmla="*/ 1423 h 9935"/>
              <a:gd name="connsiteX31" fmla="*/ 8614 w 9952"/>
              <a:gd name="connsiteY31" fmla="*/ 1262 h 9935"/>
              <a:gd name="connsiteX32" fmla="*/ 8771 w 9952"/>
              <a:gd name="connsiteY32" fmla="*/ 1043 h 9935"/>
              <a:gd name="connsiteX33" fmla="*/ 8928 w 9952"/>
              <a:gd name="connsiteY33" fmla="*/ 853 h 9935"/>
              <a:gd name="connsiteX34" fmla="*/ 9172 w 9952"/>
              <a:gd name="connsiteY34" fmla="*/ 569 h 9935"/>
              <a:gd name="connsiteX35" fmla="*/ 9417 w 9952"/>
              <a:gd name="connsiteY35" fmla="*/ 472 h 9935"/>
              <a:gd name="connsiteX36" fmla="*/ 9574 w 9952"/>
              <a:gd name="connsiteY36" fmla="*/ 286 h 9935"/>
              <a:gd name="connsiteX37" fmla="*/ 9795 w 9952"/>
              <a:gd name="connsiteY37" fmla="*/ 57 h 9935"/>
              <a:gd name="connsiteX38" fmla="*/ 9952 w 9952"/>
              <a:gd name="connsiteY38" fmla="*/ 0 h 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952" h="9935">
                <a:moveTo>
                  <a:pt x="0" y="9935"/>
                </a:moveTo>
                <a:cubicBezTo>
                  <a:pt x="36" y="9840"/>
                  <a:pt x="73" y="9746"/>
                  <a:pt x="109" y="9651"/>
                </a:cubicBezTo>
                <a:lnTo>
                  <a:pt x="578" y="9113"/>
                </a:lnTo>
                <a:lnTo>
                  <a:pt x="868" y="8640"/>
                </a:lnTo>
                <a:lnTo>
                  <a:pt x="1201" y="8168"/>
                </a:lnTo>
                <a:lnTo>
                  <a:pt x="1422" y="7910"/>
                </a:lnTo>
                <a:lnTo>
                  <a:pt x="1624" y="7754"/>
                </a:lnTo>
                <a:lnTo>
                  <a:pt x="1801" y="7534"/>
                </a:lnTo>
                <a:lnTo>
                  <a:pt x="2002" y="7438"/>
                </a:lnTo>
                <a:cubicBezTo>
                  <a:pt x="2062" y="7343"/>
                  <a:pt x="2121" y="7246"/>
                  <a:pt x="2181" y="7152"/>
                </a:cubicBezTo>
                <a:cubicBezTo>
                  <a:pt x="2226" y="7067"/>
                  <a:pt x="2271" y="6984"/>
                  <a:pt x="2315" y="6899"/>
                </a:cubicBezTo>
                <a:lnTo>
                  <a:pt x="2604" y="6770"/>
                </a:lnTo>
                <a:lnTo>
                  <a:pt x="2849" y="6486"/>
                </a:lnTo>
                <a:lnTo>
                  <a:pt x="3161" y="6201"/>
                </a:lnTo>
                <a:lnTo>
                  <a:pt x="3427" y="5980"/>
                </a:lnTo>
                <a:lnTo>
                  <a:pt x="3717" y="5600"/>
                </a:lnTo>
                <a:lnTo>
                  <a:pt x="3961" y="5346"/>
                </a:lnTo>
                <a:lnTo>
                  <a:pt x="4319" y="4906"/>
                </a:lnTo>
                <a:lnTo>
                  <a:pt x="4608" y="4654"/>
                </a:lnTo>
                <a:lnTo>
                  <a:pt x="4918" y="4369"/>
                </a:lnTo>
                <a:lnTo>
                  <a:pt x="5320" y="4051"/>
                </a:lnTo>
                <a:lnTo>
                  <a:pt x="5677" y="3638"/>
                </a:lnTo>
                <a:lnTo>
                  <a:pt x="5943" y="3540"/>
                </a:lnTo>
                <a:lnTo>
                  <a:pt x="6300" y="3320"/>
                </a:lnTo>
                <a:lnTo>
                  <a:pt x="6589" y="3003"/>
                </a:lnTo>
                <a:lnTo>
                  <a:pt x="6923" y="2718"/>
                </a:lnTo>
                <a:lnTo>
                  <a:pt x="7324" y="2310"/>
                </a:lnTo>
                <a:lnTo>
                  <a:pt x="7790" y="1864"/>
                </a:lnTo>
                <a:cubicBezTo>
                  <a:pt x="7842" y="1779"/>
                  <a:pt x="7895" y="1696"/>
                  <a:pt x="7947" y="1611"/>
                </a:cubicBezTo>
                <a:lnTo>
                  <a:pt x="8260" y="1456"/>
                </a:lnTo>
                <a:lnTo>
                  <a:pt x="8438" y="1423"/>
                </a:lnTo>
                <a:cubicBezTo>
                  <a:pt x="8497" y="1370"/>
                  <a:pt x="8555" y="1315"/>
                  <a:pt x="8614" y="1262"/>
                </a:cubicBezTo>
                <a:lnTo>
                  <a:pt x="8771" y="1043"/>
                </a:lnTo>
                <a:cubicBezTo>
                  <a:pt x="8823" y="979"/>
                  <a:pt x="8876" y="917"/>
                  <a:pt x="8928" y="853"/>
                </a:cubicBezTo>
                <a:lnTo>
                  <a:pt x="9172" y="569"/>
                </a:lnTo>
                <a:lnTo>
                  <a:pt x="9417" y="472"/>
                </a:lnTo>
                <a:lnTo>
                  <a:pt x="9574" y="286"/>
                </a:lnTo>
                <a:lnTo>
                  <a:pt x="9795" y="57"/>
                </a:lnTo>
                <a:lnTo>
                  <a:pt x="9952" y="0"/>
                </a:lnTo>
              </a:path>
            </a:pathLst>
          </a:custGeom>
          <a:noFill/>
          <a:ln w="38100" cap="flat" cmpd="sng">
            <a:solidFill>
              <a:schemeClr val="accent5"/>
            </a:solidFill>
            <a:prstDash val="solid"/>
            <a:round/>
            <a:headEnd/>
            <a:tailEnd/>
          </a:ln>
        </p:spPr>
        <p:txBody>
          <a:bodyPr wrap="none" anchor="ctr"/>
          <a:lstStyle/>
          <a:p>
            <a:pPr eaLnBrk="1" hangingPunct="1"/>
            <a:endParaRPr lang="en-US">
              <a:solidFill>
                <a:srgbClr val="000000"/>
              </a:solidFill>
              <a:latin typeface="Calibri" charset="0"/>
              <a:ea typeface="Calibri" charset="0"/>
              <a:cs typeface="Calibri" charset="0"/>
            </a:endParaRPr>
          </a:p>
        </p:txBody>
      </p:sp>
      <p:pic>
        <p:nvPicPr>
          <p:cNvPr id="2" name="Picture 1"/>
          <p:cNvPicPr>
            <a:picLocks noChangeAspect="1"/>
          </p:cNvPicPr>
          <p:nvPr/>
        </p:nvPicPr>
        <p:blipFill>
          <a:blip r:embed="rId3"/>
          <a:stretch>
            <a:fillRect/>
          </a:stretch>
        </p:blipFill>
        <p:spPr>
          <a:xfrm>
            <a:off x="8249149" y="2850804"/>
            <a:ext cx="3604577" cy="3016596"/>
          </a:xfrm>
          <a:prstGeom prst="rect">
            <a:avLst/>
          </a:prstGeom>
        </p:spPr>
      </p:pic>
    </p:spTree>
    <p:extLst>
      <p:ext uri="{BB962C8B-B14F-4D97-AF65-F5344CB8AC3E}">
        <p14:creationId xmlns:p14="http://schemas.microsoft.com/office/powerpoint/2010/main" val="1458845436"/>
      </p:ext>
    </p:extLst>
  </p:cSld>
  <p:clrMapOvr>
    <a:masterClrMapping/>
  </p:clrMapOvr>
  <p:transition xmlns:p14="http://schemas.microsoft.com/office/powerpoint/2010/mai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a:t>Background Conclusions</a:t>
            </a:r>
          </a:p>
        </p:txBody>
      </p:sp>
      <p:sp>
        <p:nvSpPr>
          <p:cNvPr id="82947" name="Content Placeholder 2"/>
          <p:cNvSpPr>
            <a:spLocks noGrp="1"/>
          </p:cNvSpPr>
          <p:nvPr>
            <p:ph idx="1"/>
          </p:nvPr>
        </p:nvSpPr>
        <p:spPr/>
        <p:txBody>
          <a:bodyPr/>
          <a:lstStyle/>
          <a:p>
            <a:r>
              <a:rPr lang="en-US" altLang="en-US" dirty="0"/>
              <a:t>PAD is common with a high risk for cardiovascular (CV) events.</a:t>
            </a:r>
          </a:p>
          <a:p>
            <a:r>
              <a:rPr lang="en-US" altLang="en-US" dirty="0"/>
              <a:t>Clopidogrel is superior to aspirin in PAD and indicated. </a:t>
            </a:r>
          </a:p>
          <a:p>
            <a:r>
              <a:rPr lang="en-US" altLang="en-US" dirty="0"/>
              <a:t>Ticagrelor is an antiplatelet agent that reduces CV death, myocardial infarction (MI), or stroke compared to clopidogrel in patients with acute coronary syndrome (ACS)  and has proven benefits as chronic therapy in patients with prior MI.</a:t>
            </a:r>
          </a:p>
          <a:p>
            <a:pPr marL="0" indent="0">
              <a:buNone/>
            </a:pPr>
            <a:endParaRPr lang="en-US" altLang="en-US" dirty="0"/>
          </a:p>
        </p:txBody>
      </p:sp>
    </p:spTree>
    <p:extLst>
      <p:ext uri="{BB962C8B-B14F-4D97-AF65-F5344CB8AC3E}">
        <p14:creationId xmlns:p14="http://schemas.microsoft.com/office/powerpoint/2010/main" val="1506532203"/>
      </p:ext>
    </p:extLst>
  </p:cSld>
  <p:clrMapOvr>
    <a:masterClrMapping/>
  </p:clrMapOvr>
  <p:transition xmlns:p14="http://schemas.microsoft.com/office/powerpoint/2010/mai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GB" altLang="en-US" dirty="0"/>
              <a:t>Primary Objective — EUCLID</a:t>
            </a:r>
            <a:endParaRPr lang="en-US" altLang="en-US" dirty="0"/>
          </a:p>
        </p:txBody>
      </p:sp>
      <p:sp>
        <p:nvSpPr>
          <p:cNvPr id="83971" name="Content Placeholder 2"/>
          <p:cNvSpPr>
            <a:spLocks noGrp="1"/>
          </p:cNvSpPr>
          <p:nvPr>
            <p:ph idx="1"/>
          </p:nvPr>
        </p:nvSpPr>
        <p:spPr>
          <a:xfrm>
            <a:off x="762000" y="1646239"/>
            <a:ext cx="8915400" cy="4525963"/>
          </a:xfrm>
        </p:spPr>
        <p:txBody>
          <a:bodyPr/>
          <a:lstStyle/>
          <a:p>
            <a:pPr marL="0" indent="0">
              <a:spcBef>
                <a:spcPts val="2400"/>
              </a:spcBef>
              <a:buNone/>
            </a:pPr>
            <a:r>
              <a:rPr lang="en-GB" altLang="en-US" dirty="0"/>
              <a:t>The </a:t>
            </a:r>
            <a:r>
              <a:rPr lang="en-GB" altLang="en-US" b="1" dirty="0"/>
              <a:t>primary objective</a:t>
            </a:r>
            <a:r>
              <a:rPr lang="en-GB" altLang="en-US" dirty="0"/>
              <a:t> of the study is to determine if long-term monotherapy treatment with ticagrelor vs. clopidogrel reduces the rate of the composite of </a:t>
            </a:r>
            <a:r>
              <a:rPr lang="en-GB" altLang="en-US" b="1" dirty="0">
                <a:solidFill>
                  <a:schemeClr val="tx2"/>
                </a:solidFill>
              </a:rPr>
              <a:t>CV death, MI, or ischemic stroke</a:t>
            </a:r>
            <a:r>
              <a:rPr lang="en-GB" altLang="en-US" dirty="0"/>
              <a:t> in patients with symptomatic PAD. </a:t>
            </a:r>
          </a:p>
          <a:p>
            <a:pPr marL="0" indent="0">
              <a:spcBef>
                <a:spcPts val="2400"/>
              </a:spcBef>
              <a:buNone/>
            </a:pPr>
            <a:r>
              <a:rPr lang="en-GB" altLang="en-US" dirty="0"/>
              <a:t>First ordered </a:t>
            </a:r>
            <a:r>
              <a:rPr lang="en-GB" altLang="en-US" b="1" dirty="0"/>
              <a:t>secondary endpoint</a:t>
            </a:r>
            <a:r>
              <a:rPr lang="en-GB" altLang="en-US" dirty="0"/>
              <a:t>—primary endpoint plus acute limb ischemia (ALI) requiring hospitalization.</a:t>
            </a:r>
          </a:p>
          <a:p>
            <a:pPr marL="457200" lvl="1" indent="0">
              <a:spcBef>
                <a:spcPts val="2400"/>
              </a:spcBef>
              <a:buNone/>
            </a:pPr>
            <a:endParaRPr lang="en-GB" altLang="en-US" dirty="0"/>
          </a:p>
        </p:txBody>
      </p:sp>
    </p:spTree>
    <p:extLst>
      <p:ext uri="{BB962C8B-B14F-4D97-AF65-F5344CB8AC3E}">
        <p14:creationId xmlns:p14="http://schemas.microsoft.com/office/powerpoint/2010/main" val="1454537691"/>
      </p:ext>
    </p:extLst>
  </p:cSld>
  <p:clrMapOvr>
    <a:masterClrMapping/>
  </p:clrMapOvr>
  <p:transition xmlns:p14="http://schemas.microsoft.com/office/powerpoint/2010/mai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a:t>EUCLID </a:t>
            </a:r>
            <a:r>
              <a:rPr lang="en-US" dirty="0"/>
              <a:t>Study Design</a:t>
            </a:r>
          </a:p>
        </p:txBody>
      </p:sp>
      <p:sp>
        <p:nvSpPr>
          <p:cNvPr id="16" name="Rectangle 14"/>
          <p:cNvSpPr>
            <a:spLocks noChangeArrowheads="1"/>
          </p:cNvSpPr>
          <p:nvPr/>
        </p:nvSpPr>
        <p:spPr bwMode="auto">
          <a:xfrm>
            <a:off x="990600" y="4876800"/>
            <a:ext cx="10210800" cy="575724"/>
          </a:xfrm>
          <a:prstGeom prst="rect">
            <a:avLst/>
          </a:prstGeom>
          <a:solidFill>
            <a:schemeClr val="tx2"/>
          </a:solidFill>
          <a:ln>
            <a:noFill/>
          </a:ln>
        </p:spPr>
        <p:style>
          <a:lnRef idx="2">
            <a:schemeClr val="accent3"/>
          </a:lnRef>
          <a:fillRef idx="1">
            <a:schemeClr val="lt1"/>
          </a:fillRef>
          <a:effectRef idx="0">
            <a:schemeClr val="accent3"/>
          </a:effectRef>
          <a:fontRef idx="minor">
            <a:schemeClr val="dk1"/>
          </a:fontRef>
        </p:style>
        <p:txBody>
          <a:bodyPr anchor="ctr" anchorCtr="0"/>
          <a:lstStyle/>
          <a:p>
            <a:pPr algn="ctr" eaLnBrk="1" hangingPunct="1">
              <a:lnSpc>
                <a:spcPct val="90000"/>
              </a:lnSpc>
              <a:defRPr/>
            </a:pPr>
            <a:r>
              <a:rPr lang="en-US" sz="2000" dirty="0">
                <a:solidFill>
                  <a:schemeClr val="bg2"/>
                </a:solidFill>
              </a:rPr>
              <a:t>Primary Endpoint: cardiovascular death, myocardial infarction, or ischemic stroke </a:t>
            </a:r>
          </a:p>
        </p:txBody>
      </p:sp>
      <p:sp>
        <p:nvSpPr>
          <p:cNvPr id="84996" name="TextBox 18"/>
          <p:cNvSpPr txBox="1">
            <a:spLocks noChangeArrowheads="1"/>
          </p:cNvSpPr>
          <p:nvPr/>
        </p:nvSpPr>
        <p:spPr bwMode="auto">
          <a:xfrm>
            <a:off x="8835229" y="1752062"/>
            <a:ext cx="2975771" cy="2308324"/>
          </a:xfrm>
          <a:prstGeom prst="rect">
            <a:avLst/>
          </a:prstGeom>
          <a:solidFill>
            <a:schemeClr val="accent5">
              <a:lumMod val="20000"/>
              <a:lumOff val="80000"/>
            </a:schemeClr>
          </a:solidFill>
          <a:ln w="9525">
            <a:solidFill>
              <a:schemeClr val="bg2"/>
            </a:solidFill>
          </a:ln>
        </p:spPr>
        <p:txBody>
          <a:bodyPr wrap="square">
            <a:spAutoFit/>
          </a:bodyPr>
          <a:lstStyle>
            <a:lvl1pPr>
              <a:spcBef>
                <a:spcPct val="20000"/>
              </a:spcBef>
              <a:buFont typeface="Arial" charset="0"/>
              <a:buChar char="•"/>
              <a:defRPr sz="3200">
                <a:solidFill>
                  <a:schemeClr val="bg1"/>
                </a:solidFill>
                <a:latin typeface="Calibri" charset="0"/>
                <a:ea typeface="MS PGothic" charset="-128"/>
              </a:defRPr>
            </a:lvl1pPr>
            <a:lvl2pPr marL="742950" indent="-285750">
              <a:spcBef>
                <a:spcPct val="20000"/>
              </a:spcBef>
              <a:buFont typeface="Arial" charset="0"/>
              <a:buChar char="–"/>
              <a:defRPr sz="2800">
                <a:solidFill>
                  <a:schemeClr val="bg1"/>
                </a:solidFill>
                <a:latin typeface="Calibri" charset="0"/>
                <a:ea typeface="MS PGothic" charset="-128"/>
              </a:defRPr>
            </a:lvl2pPr>
            <a:lvl3pPr marL="1143000" indent="-228600">
              <a:spcBef>
                <a:spcPct val="20000"/>
              </a:spcBef>
              <a:buFont typeface="Arial" charset="0"/>
              <a:buChar char="•"/>
              <a:defRPr sz="2400">
                <a:solidFill>
                  <a:schemeClr val="bg1"/>
                </a:solidFill>
                <a:latin typeface="Calibri" charset="0"/>
                <a:ea typeface="MS PGothic" charset="-128"/>
              </a:defRPr>
            </a:lvl3pPr>
            <a:lvl4pPr marL="1600200" indent="-228600">
              <a:spcBef>
                <a:spcPct val="20000"/>
              </a:spcBef>
              <a:buFont typeface="Arial" charset="0"/>
              <a:buChar char="–"/>
              <a:defRPr sz="2000">
                <a:solidFill>
                  <a:schemeClr val="bg1"/>
                </a:solidFill>
                <a:latin typeface="Calibri" charset="0"/>
                <a:ea typeface="MS PGothic" charset="-128"/>
              </a:defRPr>
            </a:lvl4pPr>
            <a:lvl5pPr marL="2057400" indent="-228600">
              <a:spcBef>
                <a:spcPct val="20000"/>
              </a:spcBef>
              <a:buFont typeface="Arial" charset="0"/>
              <a:buChar char="»"/>
              <a:defRPr sz="2000">
                <a:solidFill>
                  <a:schemeClr val="bg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bg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bg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bg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bg1"/>
                </a:solidFill>
                <a:latin typeface="Calibri" charset="0"/>
                <a:ea typeface="MS PGothic" charset="-128"/>
              </a:defRPr>
            </a:lvl9pPr>
          </a:lstStyle>
          <a:p>
            <a:pPr eaLnBrk="1" hangingPunct="1">
              <a:spcBef>
                <a:spcPct val="0"/>
              </a:spcBef>
              <a:buFontTx/>
              <a:buNone/>
            </a:pPr>
            <a:r>
              <a:rPr lang="en-US" altLang="en-US" sz="1800" dirty="0">
                <a:solidFill>
                  <a:srgbClr val="000000"/>
                </a:solidFill>
                <a:latin typeface="+mn-lt"/>
              </a:rPr>
              <a:t>Inclusion criteria:</a:t>
            </a:r>
          </a:p>
          <a:p>
            <a:pPr eaLnBrk="1" hangingPunct="1">
              <a:spcBef>
                <a:spcPct val="0"/>
              </a:spcBef>
              <a:buFontTx/>
              <a:buNone/>
            </a:pPr>
            <a:r>
              <a:rPr lang="en-US" altLang="en-US" sz="1800" b="0" dirty="0">
                <a:solidFill>
                  <a:srgbClr val="000000"/>
                </a:solidFill>
                <a:latin typeface="+mn-lt"/>
              </a:rPr>
              <a:t>Symptomatic PAD AND one of the following:</a:t>
            </a:r>
          </a:p>
          <a:p>
            <a:pPr marL="279400" indent="-279400" eaLnBrk="1" hangingPunct="1">
              <a:spcBef>
                <a:spcPct val="0"/>
              </a:spcBef>
              <a:buClr>
                <a:schemeClr val="accent2">
                  <a:lumMod val="75000"/>
                </a:schemeClr>
              </a:buClr>
              <a:buNone/>
            </a:pPr>
            <a:r>
              <a:rPr lang="en-US" altLang="en-US" sz="1800" dirty="0">
                <a:solidFill>
                  <a:schemeClr val="accent2">
                    <a:lumMod val="75000"/>
                  </a:schemeClr>
                </a:solidFill>
                <a:latin typeface="+mn-lt"/>
              </a:rPr>
              <a:t>A.</a:t>
            </a:r>
            <a:r>
              <a:rPr lang="en-US" altLang="en-US" sz="1800" b="0" dirty="0">
                <a:solidFill>
                  <a:srgbClr val="000000"/>
                </a:solidFill>
                <a:latin typeface="+mn-lt"/>
              </a:rPr>
              <a:t>	ABI ≤0.80 at Visit 1 ≤0.85 at Visit 2  </a:t>
            </a:r>
            <a:br>
              <a:rPr lang="en-US" altLang="en-US" sz="1800" b="0" dirty="0">
                <a:solidFill>
                  <a:srgbClr val="000000"/>
                </a:solidFill>
                <a:latin typeface="+mn-lt"/>
              </a:rPr>
            </a:br>
            <a:r>
              <a:rPr lang="en-US" altLang="en-US" sz="1800" dirty="0">
                <a:solidFill>
                  <a:srgbClr val="000000"/>
                </a:solidFill>
                <a:latin typeface="+mn-lt"/>
              </a:rPr>
              <a:t>OR</a:t>
            </a:r>
          </a:p>
          <a:p>
            <a:pPr marL="279400" indent="-279400" eaLnBrk="1" hangingPunct="1">
              <a:spcBef>
                <a:spcPct val="0"/>
              </a:spcBef>
              <a:buClr>
                <a:schemeClr val="accent2">
                  <a:lumMod val="75000"/>
                </a:schemeClr>
              </a:buClr>
              <a:buNone/>
            </a:pPr>
            <a:r>
              <a:rPr lang="en-US" altLang="en-US" sz="1800" dirty="0">
                <a:solidFill>
                  <a:schemeClr val="accent2">
                    <a:lumMod val="75000"/>
                  </a:schemeClr>
                </a:solidFill>
              </a:rPr>
              <a:t>B.</a:t>
            </a:r>
            <a:r>
              <a:rPr lang="en-US" altLang="en-US" sz="1800" b="0" dirty="0">
                <a:solidFill>
                  <a:srgbClr val="000000"/>
                </a:solidFill>
              </a:rPr>
              <a:t>	</a:t>
            </a:r>
            <a:r>
              <a:rPr lang="en-US" altLang="en-US" sz="1800" b="0" dirty="0">
                <a:solidFill>
                  <a:srgbClr val="000000"/>
                </a:solidFill>
                <a:latin typeface="+mn-lt"/>
              </a:rPr>
              <a:t>Prior lower extremity revascularization &gt; 30 days</a:t>
            </a:r>
          </a:p>
        </p:txBody>
      </p:sp>
      <p:sp>
        <p:nvSpPr>
          <p:cNvPr id="21" name="TextBox 20"/>
          <p:cNvSpPr txBox="1"/>
          <p:nvPr/>
        </p:nvSpPr>
        <p:spPr>
          <a:xfrm>
            <a:off x="838200" y="1904463"/>
            <a:ext cx="2518569" cy="1477328"/>
          </a:xfrm>
          <a:prstGeom prst="rect">
            <a:avLst/>
          </a:prstGeom>
          <a:solidFill>
            <a:schemeClr val="accent4">
              <a:lumMod val="20000"/>
              <a:lumOff val="80000"/>
            </a:schemeClr>
          </a:solidFill>
          <a:ln w="9525">
            <a:solidFill>
              <a:schemeClr val="bg2"/>
            </a:solidFill>
          </a:ln>
        </p:spPr>
        <p:txBody>
          <a:bodyPr wrap="square">
            <a:spAutoFit/>
          </a:bodyPr>
          <a:lstStyle/>
          <a:p>
            <a:pPr marL="177800" indent="-177800" eaLnBrk="1" hangingPunct="1">
              <a:defRPr/>
            </a:pPr>
            <a:r>
              <a:rPr lang="en-US" dirty="0">
                <a:solidFill>
                  <a:srgbClr val="000000"/>
                </a:solidFill>
                <a:latin typeface="Calibri"/>
                <a:ea typeface="ＭＳ Ｐゴシック" charset="0"/>
                <a:cs typeface="Arial" charset="0"/>
              </a:rPr>
              <a:t>Key exclusion criteria:</a:t>
            </a:r>
          </a:p>
          <a:p>
            <a:pPr marL="177800" indent="-177800" eaLnBrk="1" hangingPunct="1">
              <a:buClr>
                <a:srgbClr val="93B02C"/>
              </a:buClr>
              <a:buSzPct val="100000"/>
              <a:buFont typeface="Wingdings" charset="2"/>
              <a:buChar char="§"/>
              <a:defRPr/>
            </a:pPr>
            <a:r>
              <a:rPr lang="en-US" b="0" dirty="0">
                <a:solidFill>
                  <a:srgbClr val="000000"/>
                </a:solidFill>
                <a:latin typeface="Calibri"/>
                <a:ea typeface="ＭＳ Ｐゴシック" charset="0"/>
                <a:cs typeface="Arial" charset="0"/>
              </a:rPr>
              <a:t>Poor metabolizer for CYP2C19</a:t>
            </a:r>
          </a:p>
          <a:p>
            <a:pPr marL="177800" indent="-177800" eaLnBrk="1" hangingPunct="1">
              <a:buClr>
                <a:srgbClr val="93B02C"/>
              </a:buClr>
              <a:buFont typeface="Wingdings" charset="2"/>
              <a:buChar char="§"/>
              <a:defRPr/>
            </a:pPr>
            <a:r>
              <a:rPr lang="en-US" b="0" dirty="0">
                <a:solidFill>
                  <a:srgbClr val="000000"/>
                </a:solidFill>
                <a:latin typeface="Calibri"/>
                <a:ea typeface="ＭＳ Ｐゴシック" charset="0"/>
                <a:cs typeface="Arial" charset="0"/>
              </a:rPr>
              <a:t>Patients requiring dual anti-platelet therapy</a:t>
            </a:r>
          </a:p>
        </p:txBody>
      </p:sp>
      <p:sp>
        <p:nvSpPr>
          <p:cNvPr id="22" name="Rectangle 3"/>
          <p:cNvSpPr>
            <a:spLocks noChangeArrowheads="1"/>
          </p:cNvSpPr>
          <p:nvPr/>
        </p:nvSpPr>
        <p:spPr bwMode="auto">
          <a:xfrm>
            <a:off x="3581400" y="1294862"/>
            <a:ext cx="5024437" cy="381000"/>
          </a:xfrm>
          <a:prstGeom prst="rect">
            <a:avLst/>
          </a:prstGeom>
          <a:solidFill>
            <a:schemeClr val="bg2"/>
          </a:solidFill>
          <a:ln>
            <a:solidFill>
              <a:schemeClr val="accent6">
                <a:lumMod val="65000"/>
              </a:schemeClr>
            </a:solidFill>
            <a:headEnd type="none" w="sm" len="sm"/>
            <a:tailEnd type="none" w="sm" len="sm"/>
          </a:ln>
          <a:extLst/>
        </p:spPr>
        <p:style>
          <a:lnRef idx="2">
            <a:schemeClr val="accent3"/>
          </a:lnRef>
          <a:fillRef idx="1">
            <a:schemeClr val="lt1"/>
          </a:fillRef>
          <a:effectRef idx="0">
            <a:schemeClr val="accent3"/>
          </a:effectRef>
          <a:fontRef idx="minor">
            <a:schemeClr val="dk1"/>
          </a:fontRef>
        </p:style>
        <p:txBody>
          <a:bodyPr anchor="ctr" anchorCtr="0"/>
          <a:lstStyle/>
          <a:p>
            <a:pPr algn="ctr" defTabSz="933450" eaLnBrk="1" fontAlgn="auto" hangingPunct="1">
              <a:lnSpc>
                <a:spcPct val="90000"/>
              </a:lnSpc>
              <a:spcBef>
                <a:spcPct val="70000"/>
              </a:spcBef>
              <a:spcAft>
                <a:spcPts val="0"/>
              </a:spcAft>
              <a:buClr>
                <a:srgbClr val="66FFFF"/>
              </a:buClr>
              <a:buSzPct val="68000"/>
              <a:defRPr/>
            </a:pPr>
            <a:r>
              <a:rPr lang="en-US" dirty="0">
                <a:solidFill>
                  <a:srgbClr val="000000"/>
                </a:solidFill>
              </a:rPr>
              <a:t>Patients with </a:t>
            </a:r>
            <a:r>
              <a:rPr lang="en-GB" b="0" dirty="0">
                <a:solidFill>
                  <a:srgbClr val="000000"/>
                </a:solidFill>
              </a:rPr>
              <a:t>symptomatic PAD </a:t>
            </a:r>
            <a:endParaRPr lang="en-US" b="0" dirty="0">
              <a:solidFill>
                <a:srgbClr val="000000"/>
              </a:solidFill>
              <a:effectLst>
                <a:outerShdw blurRad="38100" dist="38100" dir="2700000" algn="tl">
                  <a:srgbClr val="000000"/>
                </a:outerShdw>
              </a:effectLst>
            </a:endParaRPr>
          </a:p>
        </p:txBody>
      </p:sp>
      <p:sp>
        <p:nvSpPr>
          <p:cNvPr id="338951" name="Rectangle 6"/>
          <p:cNvSpPr>
            <a:spLocks noChangeArrowheads="1"/>
          </p:cNvSpPr>
          <p:nvPr/>
        </p:nvSpPr>
        <p:spPr bwMode="auto">
          <a:xfrm>
            <a:off x="3586163" y="2288640"/>
            <a:ext cx="1606551" cy="735013"/>
          </a:xfrm>
          <a:prstGeom prst="rect">
            <a:avLst/>
          </a:prstGeom>
          <a:solidFill>
            <a:schemeClr val="accent4"/>
          </a:solidFill>
          <a:ln w="25400">
            <a:solidFill>
              <a:schemeClr val="accent6">
                <a:lumMod val="65000"/>
              </a:schemeClr>
            </a:solidFill>
            <a:miter lim="800000"/>
            <a:headEnd/>
            <a:tailEnd/>
          </a:ln>
          <a:effectLst>
            <a:outerShdw blurRad="63500" dist="23000" dir="5400000" rotWithShape="0">
              <a:srgbClr val="000000">
                <a:alpha val="34998"/>
              </a:srgbClr>
            </a:outerShdw>
          </a:effectLst>
        </p:spPr>
        <p:txBody>
          <a:bodyPr anchor="ctr" anchorCtr="0"/>
          <a:lstStyle>
            <a:lvl1pPr>
              <a:defRPr b="1">
                <a:solidFill>
                  <a:schemeClr val="tx1"/>
                </a:solidFill>
                <a:latin typeface="Arial" charset="0"/>
                <a:ea typeface="MS PGothic" charset="-128"/>
              </a:defRPr>
            </a:lvl1pPr>
            <a:lvl2pPr marL="742950" indent="-285750">
              <a:defRPr b="1">
                <a:solidFill>
                  <a:schemeClr val="tx1"/>
                </a:solidFill>
                <a:latin typeface="Arial" charset="0"/>
                <a:ea typeface="MS PGothic" charset="-128"/>
              </a:defRPr>
            </a:lvl2pPr>
            <a:lvl3pPr marL="1143000" indent="-228600">
              <a:defRPr b="1">
                <a:solidFill>
                  <a:schemeClr val="tx1"/>
                </a:solidFill>
                <a:latin typeface="Arial" charset="0"/>
                <a:ea typeface="MS PGothic" charset="-128"/>
              </a:defRPr>
            </a:lvl3pPr>
            <a:lvl4pPr marL="1600200" indent="-228600">
              <a:defRPr b="1">
                <a:solidFill>
                  <a:schemeClr val="tx1"/>
                </a:solidFill>
                <a:latin typeface="Arial" charset="0"/>
                <a:ea typeface="MS PGothic" charset="-128"/>
              </a:defRPr>
            </a:lvl4pPr>
            <a:lvl5pPr marL="2057400" indent="-228600">
              <a:defRPr b="1">
                <a:solidFill>
                  <a:schemeClr val="tx1"/>
                </a:solidFill>
                <a:latin typeface="Arial" charset="0"/>
                <a:ea typeface="MS PGothic" charset="-128"/>
              </a:defRPr>
            </a:lvl5pPr>
            <a:lvl6pPr marL="2514600" indent="-228600" eaLnBrk="0" fontAlgn="base" hangingPunct="0">
              <a:spcBef>
                <a:spcPct val="0"/>
              </a:spcBef>
              <a:spcAft>
                <a:spcPct val="0"/>
              </a:spcAft>
              <a:defRPr b="1">
                <a:solidFill>
                  <a:schemeClr val="tx1"/>
                </a:solidFill>
                <a:latin typeface="Arial" charset="0"/>
                <a:ea typeface="MS PGothic" charset="-128"/>
              </a:defRPr>
            </a:lvl6pPr>
            <a:lvl7pPr marL="2971800" indent="-228600" eaLnBrk="0" fontAlgn="base" hangingPunct="0">
              <a:spcBef>
                <a:spcPct val="0"/>
              </a:spcBef>
              <a:spcAft>
                <a:spcPct val="0"/>
              </a:spcAft>
              <a:defRPr b="1">
                <a:solidFill>
                  <a:schemeClr val="tx1"/>
                </a:solidFill>
                <a:latin typeface="Arial" charset="0"/>
                <a:ea typeface="MS PGothic" charset="-128"/>
              </a:defRPr>
            </a:lvl7pPr>
            <a:lvl8pPr marL="3429000" indent="-228600" eaLnBrk="0" fontAlgn="base" hangingPunct="0">
              <a:spcBef>
                <a:spcPct val="0"/>
              </a:spcBef>
              <a:spcAft>
                <a:spcPct val="0"/>
              </a:spcAft>
              <a:defRPr b="1">
                <a:solidFill>
                  <a:schemeClr val="tx1"/>
                </a:solidFill>
                <a:latin typeface="Arial" charset="0"/>
                <a:ea typeface="MS PGothic" charset="-128"/>
              </a:defRPr>
            </a:lvl8pPr>
            <a:lvl9pPr marL="3886200" indent="-228600" eaLnBrk="0" fontAlgn="base" hangingPunct="0">
              <a:spcBef>
                <a:spcPct val="0"/>
              </a:spcBef>
              <a:spcAft>
                <a:spcPct val="0"/>
              </a:spcAft>
              <a:defRPr b="1">
                <a:solidFill>
                  <a:schemeClr val="tx1"/>
                </a:solidFill>
                <a:latin typeface="Arial" charset="0"/>
                <a:ea typeface="MS PGothic" charset="-128"/>
              </a:defRPr>
            </a:lvl9pPr>
          </a:lstStyle>
          <a:p>
            <a:pPr algn="ctr" eaLnBrk="1" hangingPunct="1"/>
            <a:r>
              <a:rPr lang="en-GB" altLang="en-US" sz="2000">
                <a:solidFill>
                  <a:schemeClr val="bg2"/>
                </a:solidFill>
                <a:latin typeface="Calibri" charset="0"/>
              </a:rPr>
              <a:t>Ticagrelor </a:t>
            </a:r>
          </a:p>
          <a:p>
            <a:pPr algn="ctr" eaLnBrk="1" hangingPunct="1"/>
            <a:r>
              <a:rPr lang="en-GB" altLang="en-US" sz="2000">
                <a:solidFill>
                  <a:schemeClr val="bg2"/>
                </a:solidFill>
                <a:latin typeface="Calibri" charset="0"/>
              </a:rPr>
              <a:t>90 mg bid </a:t>
            </a:r>
            <a:endParaRPr lang="en-US" altLang="en-US" sz="2800">
              <a:solidFill>
                <a:schemeClr val="bg2"/>
              </a:solidFill>
            </a:endParaRPr>
          </a:p>
        </p:txBody>
      </p:sp>
      <p:sp>
        <p:nvSpPr>
          <p:cNvPr id="338952" name="Rectangle 7"/>
          <p:cNvSpPr>
            <a:spLocks noChangeArrowheads="1"/>
          </p:cNvSpPr>
          <p:nvPr/>
        </p:nvSpPr>
        <p:spPr bwMode="auto">
          <a:xfrm>
            <a:off x="6999289" y="2288637"/>
            <a:ext cx="1606551" cy="744538"/>
          </a:xfrm>
          <a:prstGeom prst="rect">
            <a:avLst/>
          </a:prstGeom>
          <a:solidFill>
            <a:schemeClr val="accent5"/>
          </a:solidFill>
          <a:ln w="25400">
            <a:solidFill>
              <a:schemeClr val="accent6">
                <a:lumMod val="65000"/>
              </a:schemeClr>
            </a:solidFill>
            <a:miter lim="800000"/>
            <a:headEnd/>
            <a:tailEnd/>
          </a:ln>
          <a:effectLst>
            <a:outerShdw blurRad="63500" dist="23000" dir="5400000" rotWithShape="0">
              <a:srgbClr val="000000">
                <a:alpha val="34998"/>
              </a:srgbClr>
            </a:outerShdw>
          </a:effectLst>
        </p:spPr>
        <p:txBody>
          <a:bodyPr anchor="ctr" anchorCtr="0"/>
          <a:lstStyle>
            <a:lvl1pPr>
              <a:defRPr b="1">
                <a:solidFill>
                  <a:schemeClr val="tx1"/>
                </a:solidFill>
                <a:latin typeface="Arial" charset="0"/>
                <a:ea typeface="MS PGothic" charset="-128"/>
              </a:defRPr>
            </a:lvl1pPr>
            <a:lvl2pPr marL="742950" indent="-285750">
              <a:defRPr b="1">
                <a:solidFill>
                  <a:schemeClr val="tx1"/>
                </a:solidFill>
                <a:latin typeface="Arial" charset="0"/>
                <a:ea typeface="MS PGothic" charset="-128"/>
              </a:defRPr>
            </a:lvl2pPr>
            <a:lvl3pPr marL="1143000" indent="-228600">
              <a:defRPr b="1">
                <a:solidFill>
                  <a:schemeClr val="tx1"/>
                </a:solidFill>
                <a:latin typeface="Arial" charset="0"/>
                <a:ea typeface="MS PGothic" charset="-128"/>
              </a:defRPr>
            </a:lvl3pPr>
            <a:lvl4pPr marL="1600200" indent="-228600">
              <a:defRPr b="1">
                <a:solidFill>
                  <a:schemeClr val="tx1"/>
                </a:solidFill>
                <a:latin typeface="Arial" charset="0"/>
                <a:ea typeface="MS PGothic" charset="-128"/>
              </a:defRPr>
            </a:lvl4pPr>
            <a:lvl5pPr marL="2057400" indent="-228600">
              <a:defRPr b="1">
                <a:solidFill>
                  <a:schemeClr val="tx1"/>
                </a:solidFill>
                <a:latin typeface="Arial" charset="0"/>
                <a:ea typeface="MS PGothic" charset="-128"/>
              </a:defRPr>
            </a:lvl5pPr>
            <a:lvl6pPr marL="2514600" indent="-228600" eaLnBrk="0" fontAlgn="base" hangingPunct="0">
              <a:spcBef>
                <a:spcPct val="0"/>
              </a:spcBef>
              <a:spcAft>
                <a:spcPct val="0"/>
              </a:spcAft>
              <a:defRPr b="1">
                <a:solidFill>
                  <a:schemeClr val="tx1"/>
                </a:solidFill>
                <a:latin typeface="Arial" charset="0"/>
                <a:ea typeface="MS PGothic" charset="-128"/>
              </a:defRPr>
            </a:lvl6pPr>
            <a:lvl7pPr marL="2971800" indent="-228600" eaLnBrk="0" fontAlgn="base" hangingPunct="0">
              <a:spcBef>
                <a:spcPct val="0"/>
              </a:spcBef>
              <a:spcAft>
                <a:spcPct val="0"/>
              </a:spcAft>
              <a:defRPr b="1">
                <a:solidFill>
                  <a:schemeClr val="tx1"/>
                </a:solidFill>
                <a:latin typeface="Arial" charset="0"/>
                <a:ea typeface="MS PGothic" charset="-128"/>
              </a:defRPr>
            </a:lvl7pPr>
            <a:lvl8pPr marL="3429000" indent="-228600" eaLnBrk="0" fontAlgn="base" hangingPunct="0">
              <a:spcBef>
                <a:spcPct val="0"/>
              </a:spcBef>
              <a:spcAft>
                <a:spcPct val="0"/>
              </a:spcAft>
              <a:defRPr b="1">
                <a:solidFill>
                  <a:schemeClr val="tx1"/>
                </a:solidFill>
                <a:latin typeface="Arial" charset="0"/>
                <a:ea typeface="MS PGothic" charset="-128"/>
              </a:defRPr>
            </a:lvl8pPr>
            <a:lvl9pPr marL="3886200" indent="-228600" eaLnBrk="0" fontAlgn="base" hangingPunct="0">
              <a:spcBef>
                <a:spcPct val="0"/>
              </a:spcBef>
              <a:spcAft>
                <a:spcPct val="0"/>
              </a:spcAft>
              <a:defRPr b="1">
                <a:solidFill>
                  <a:schemeClr val="tx1"/>
                </a:solidFill>
                <a:latin typeface="Arial" charset="0"/>
                <a:ea typeface="MS PGothic" charset="-128"/>
              </a:defRPr>
            </a:lvl9pPr>
          </a:lstStyle>
          <a:p>
            <a:pPr algn="ctr" eaLnBrk="1" hangingPunct="1"/>
            <a:r>
              <a:rPr lang="en-GB" altLang="en-US" sz="2000">
                <a:solidFill>
                  <a:srgbClr val="FFFFFF"/>
                </a:solidFill>
                <a:latin typeface="Calibri" charset="0"/>
              </a:rPr>
              <a:t>Clopidogrel </a:t>
            </a:r>
          </a:p>
          <a:p>
            <a:pPr algn="ctr" eaLnBrk="1" hangingPunct="1"/>
            <a:r>
              <a:rPr lang="en-GB" altLang="en-US" sz="2000">
                <a:solidFill>
                  <a:srgbClr val="FFFFFF"/>
                </a:solidFill>
                <a:latin typeface="Calibri" charset="0"/>
              </a:rPr>
              <a:t>75 mg od </a:t>
            </a:r>
            <a:endParaRPr lang="en-US" altLang="en-US" sz="2800">
              <a:solidFill>
                <a:srgbClr val="FFFFFF"/>
              </a:solidFill>
            </a:endParaRPr>
          </a:p>
        </p:txBody>
      </p:sp>
      <p:sp>
        <p:nvSpPr>
          <p:cNvPr id="85001" name="Rectangle 11"/>
          <p:cNvSpPr>
            <a:spLocks noChangeArrowheads="1"/>
          </p:cNvSpPr>
          <p:nvPr/>
        </p:nvSpPr>
        <p:spPr bwMode="auto">
          <a:xfrm>
            <a:off x="5499905" y="3023113"/>
            <a:ext cx="11921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bg1"/>
                </a:solidFill>
                <a:latin typeface="Calibri" charset="0"/>
                <a:ea typeface="MS PGothic" charset="-128"/>
              </a:defRPr>
            </a:lvl1pPr>
            <a:lvl2pPr marL="742950" indent="-285750">
              <a:spcBef>
                <a:spcPct val="20000"/>
              </a:spcBef>
              <a:buFont typeface="Arial" charset="0"/>
              <a:buChar char="–"/>
              <a:defRPr sz="2800">
                <a:solidFill>
                  <a:schemeClr val="bg1"/>
                </a:solidFill>
                <a:latin typeface="Calibri" charset="0"/>
                <a:ea typeface="MS PGothic" charset="-128"/>
              </a:defRPr>
            </a:lvl2pPr>
            <a:lvl3pPr marL="1143000" indent="-228600">
              <a:spcBef>
                <a:spcPct val="20000"/>
              </a:spcBef>
              <a:buFont typeface="Arial" charset="0"/>
              <a:buChar char="•"/>
              <a:defRPr sz="2400">
                <a:solidFill>
                  <a:schemeClr val="bg1"/>
                </a:solidFill>
                <a:latin typeface="Calibri" charset="0"/>
                <a:ea typeface="MS PGothic" charset="-128"/>
              </a:defRPr>
            </a:lvl3pPr>
            <a:lvl4pPr marL="1600200" indent="-228600">
              <a:spcBef>
                <a:spcPct val="20000"/>
              </a:spcBef>
              <a:buFont typeface="Arial" charset="0"/>
              <a:buChar char="–"/>
              <a:defRPr sz="2000">
                <a:solidFill>
                  <a:schemeClr val="bg1"/>
                </a:solidFill>
                <a:latin typeface="Calibri" charset="0"/>
                <a:ea typeface="MS PGothic" charset="-128"/>
              </a:defRPr>
            </a:lvl4pPr>
            <a:lvl5pPr marL="2057400" indent="-228600">
              <a:spcBef>
                <a:spcPct val="20000"/>
              </a:spcBef>
              <a:buFont typeface="Arial" charset="0"/>
              <a:buChar char="»"/>
              <a:defRPr sz="2000">
                <a:solidFill>
                  <a:schemeClr val="bg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bg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bg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bg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bg1"/>
                </a:solidFill>
                <a:latin typeface="Calibri" charset="0"/>
                <a:ea typeface="MS PGothic" charset="-128"/>
              </a:defRPr>
            </a:lvl9pPr>
          </a:lstStyle>
          <a:p>
            <a:pPr algn="ctr" eaLnBrk="1" hangingPunct="1">
              <a:spcBef>
                <a:spcPct val="0"/>
              </a:spcBef>
              <a:buFontTx/>
              <a:buNone/>
            </a:pPr>
            <a:r>
              <a:rPr lang="en-US" altLang="en-US" sz="1800">
                <a:solidFill>
                  <a:srgbClr val="000000"/>
                </a:solidFill>
                <a:latin typeface="Arial" charset="0"/>
              </a:rPr>
              <a:t>N=13,885</a:t>
            </a:r>
          </a:p>
        </p:txBody>
      </p:sp>
      <p:sp>
        <p:nvSpPr>
          <p:cNvPr id="28" name="Rectangle 14"/>
          <p:cNvSpPr>
            <a:spLocks noChangeArrowheads="1"/>
          </p:cNvSpPr>
          <p:nvPr/>
        </p:nvSpPr>
        <p:spPr bwMode="auto">
          <a:xfrm>
            <a:off x="3581400" y="3657600"/>
            <a:ext cx="5019675" cy="838200"/>
          </a:xfrm>
          <a:prstGeom prst="rect">
            <a:avLst/>
          </a:prstGeom>
          <a:solidFill>
            <a:schemeClr val="bg2"/>
          </a:solidFill>
          <a:ln>
            <a:solidFill>
              <a:schemeClr val="accent6">
                <a:lumMod val="65000"/>
              </a:schemeClr>
            </a:solidFill>
          </a:ln>
        </p:spPr>
        <p:style>
          <a:lnRef idx="2">
            <a:schemeClr val="accent3"/>
          </a:lnRef>
          <a:fillRef idx="1">
            <a:schemeClr val="lt1"/>
          </a:fillRef>
          <a:effectRef idx="0">
            <a:schemeClr val="accent3"/>
          </a:effectRef>
          <a:fontRef idx="minor">
            <a:schemeClr val="dk1"/>
          </a:fontRef>
        </p:style>
        <p:txBody>
          <a:bodyPr anchor="ctr" anchorCtr="0"/>
          <a:lstStyle/>
          <a:p>
            <a:pPr algn="ctr" eaLnBrk="1" hangingPunct="1">
              <a:lnSpc>
                <a:spcPct val="90000"/>
              </a:lnSpc>
              <a:defRPr/>
            </a:pPr>
            <a:r>
              <a:rPr lang="en-US" dirty="0">
                <a:solidFill>
                  <a:srgbClr val="000000"/>
                </a:solidFill>
              </a:rPr>
              <a:t>Duration: Event Driven Trial </a:t>
            </a:r>
          </a:p>
          <a:p>
            <a:pPr algn="ctr" eaLnBrk="1" hangingPunct="1">
              <a:lnSpc>
                <a:spcPct val="90000"/>
              </a:lnSpc>
              <a:defRPr/>
            </a:pPr>
            <a:r>
              <a:rPr lang="en-US" dirty="0">
                <a:solidFill>
                  <a:srgbClr val="000000"/>
                </a:solidFill>
              </a:rPr>
              <a:t>Approximately 14-month recruitment and 26-month follow-up </a:t>
            </a:r>
          </a:p>
        </p:txBody>
      </p:sp>
      <p:sp>
        <p:nvSpPr>
          <p:cNvPr id="29" name="Rectangle 15"/>
          <p:cNvSpPr>
            <a:spLocks noChangeArrowheads="1"/>
          </p:cNvSpPr>
          <p:nvPr/>
        </p:nvSpPr>
        <p:spPr bwMode="auto">
          <a:xfrm>
            <a:off x="5500323" y="2732603"/>
            <a:ext cx="1191355" cy="366713"/>
          </a:xfrm>
          <a:prstGeom prst="rect">
            <a:avLst/>
          </a:prstGeom>
          <a:noFill/>
          <a:ln w="9525">
            <a:noFill/>
            <a:miter lim="800000"/>
            <a:headEnd/>
            <a:tailEnd/>
          </a:ln>
          <a:effectLst/>
        </p:spPr>
        <p:txBody>
          <a:bodyPr wrap="square">
            <a:spAutoFit/>
          </a:bodyPr>
          <a:lstStyle>
            <a:lvl1pPr eaLnBrk="0" hangingPunct="0">
              <a:defRPr sz="2400" b="1">
                <a:solidFill>
                  <a:schemeClr val="tx1"/>
                </a:solidFill>
                <a:latin typeface="Arial" panose="020B0604020202020204" pitchFamily="34" charset="0"/>
                <a:ea typeface="MS PGothic" panose="020B0600070205080204" pitchFamily="34" charset="-128"/>
              </a:defRPr>
            </a:lvl1pPr>
            <a:lvl2pPr marL="742950" indent="-285750" eaLnBrk="0" hangingPunct="0">
              <a:defRPr sz="2400" b="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algn="ctr" eaLnBrk="1" hangingPunct="1">
              <a:defRPr/>
            </a:pPr>
            <a:r>
              <a:rPr lang="en-US" sz="1800">
                <a:solidFill>
                  <a:srgbClr val="000000"/>
                </a:solidFill>
                <a:effectLst>
                  <a:outerShdw blurRad="38100" dist="38100" dir="2700000" algn="tl">
                    <a:srgbClr val="FFFFFF"/>
                  </a:outerShdw>
                </a:effectLst>
                <a:cs typeface="Arial" panose="020B0604020202020204" pitchFamily="34" charset="0"/>
              </a:rPr>
              <a:t>1:1</a:t>
            </a:r>
          </a:p>
        </p:txBody>
      </p:sp>
      <p:cxnSp>
        <p:nvCxnSpPr>
          <p:cNvPr id="30" name="Elbow Connector 29"/>
          <p:cNvCxnSpPr>
            <a:stCxn id="22" idx="2"/>
            <a:endCxn id="338951" idx="0"/>
          </p:cNvCxnSpPr>
          <p:nvPr/>
        </p:nvCxnSpPr>
        <p:spPr>
          <a:xfrm rot="5400000">
            <a:off x="4935140" y="1130161"/>
            <a:ext cx="612776" cy="1704180"/>
          </a:xfrm>
          <a:prstGeom prst="bentConnector3">
            <a:avLst/>
          </a:prstGeom>
          <a:ln w="28575" cmpd="sng">
            <a:solidFill>
              <a:schemeClr val="accent6">
                <a:lumMod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31" name="Elbow Connector 30"/>
          <p:cNvCxnSpPr>
            <a:stCxn id="22" idx="2"/>
            <a:endCxn id="338952" idx="0"/>
          </p:cNvCxnSpPr>
          <p:nvPr/>
        </p:nvCxnSpPr>
        <p:spPr>
          <a:xfrm rot="16200000" flipH="1">
            <a:off x="6641705" y="1127778"/>
            <a:ext cx="612775" cy="1708945"/>
          </a:xfrm>
          <a:prstGeom prst="bentConnector3">
            <a:avLst/>
          </a:prstGeom>
          <a:ln w="28575" cmpd="sng">
            <a:solidFill>
              <a:schemeClr val="accent6">
                <a:lumMod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7795684" y="3047462"/>
            <a:ext cx="0" cy="533938"/>
          </a:xfrm>
          <a:prstGeom prst="straightConnector1">
            <a:avLst/>
          </a:prstGeom>
          <a:ln w="28575" cmpd="sng">
            <a:solidFill>
              <a:schemeClr val="accent6">
                <a:lumMod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4389439" y="3047462"/>
            <a:ext cx="0" cy="533938"/>
          </a:xfrm>
          <a:prstGeom prst="straightConnector1">
            <a:avLst/>
          </a:prstGeom>
          <a:ln w="28575" cmpd="sng">
            <a:solidFill>
              <a:schemeClr val="accent6">
                <a:lumMod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6091238" y="4576762"/>
            <a:ext cx="4764" cy="300038"/>
          </a:xfrm>
          <a:prstGeom prst="straightConnector1">
            <a:avLst/>
          </a:prstGeom>
          <a:ln w="28575" cmpd="sng">
            <a:solidFill>
              <a:schemeClr val="accent6">
                <a:lumMod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85010" name="Rectangle 9"/>
          <p:cNvSpPr>
            <a:spLocks noChangeArrowheads="1"/>
          </p:cNvSpPr>
          <p:nvPr/>
        </p:nvSpPr>
        <p:spPr bwMode="auto">
          <a:xfrm>
            <a:off x="5328589" y="2204500"/>
            <a:ext cx="15348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bg1"/>
                </a:solidFill>
                <a:latin typeface="Calibri" charset="0"/>
                <a:ea typeface="MS PGothic" charset="-128"/>
              </a:defRPr>
            </a:lvl1pPr>
            <a:lvl2pPr marL="742950" indent="-285750">
              <a:spcBef>
                <a:spcPct val="20000"/>
              </a:spcBef>
              <a:buFont typeface="Arial" charset="0"/>
              <a:buChar char="–"/>
              <a:defRPr sz="2800">
                <a:solidFill>
                  <a:schemeClr val="bg1"/>
                </a:solidFill>
                <a:latin typeface="Calibri" charset="0"/>
                <a:ea typeface="MS PGothic" charset="-128"/>
              </a:defRPr>
            </a:lvl2pPr>
            <a:lvl3pPr marL="1143000" indent="-228600">
              <a:spcBef>
                <a:spcPct val="20000"/>
              </a:spcBef>
              <a:buFont typeface="Arial" charset="0"/>
              <a:buChar char="•"/>
              <a:defRPr sz="2400">
                <a:solidFill>
                  <a:schemeClr val="bg1"/>
                </a:solidFill>
                <a:latin typeface="Calibri" charset="0"/>
                <a:ea typeface="MS PGothic" charset="-128"/>
              </a:defRPr>
            </a:lvl3pPr>
            <a:lvl4pPr marL="1600200" indent="-228600">
              <a:spcBef>
                <a:spcPct val="20000"/>
              </a:spcBef>
              <a:buFont typeface="Arial" charset="0"/>
              <a:buChar char="–"/>
              <a:defRPr sz="2000">
                <a:solidFill>
                  <a:schemeClr val="bg1"/>
                </a:solidFill>
                <a:latin typeface="Calibri" charset="0"/>
                <a:ea typeface="MS PGothic" charset="-128"/>
              </a:defRPr>
            </a:lvl4pPr>
            <a:lvl5pPr marL="2057400" indent="-228600">
              <a:spcBef>
                <a:spcPct val="20000"/>
              </a:spcBef>
              <a:buFont typeface="Arial" charset="0"/>
              <a:buChar char="»"/>
              <a:defRPr sz="2000">
                <a:solidFill>
                  <a:schemeClr val="bg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bg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bg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bg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bg1"/>
                </a:solidFill>
                <a:latin typeface="Calibri" charset="0"/>
                <a:ea typeface="MS PGothic" charset="-128"/>
              </a:defRPr>
            </a:lvl9pPr>
          </a:lstStyle>
          <a:p>
            <a:pPr algn="ctr" eaLnBrk="1" hangingPunct="1">
              <a:spcBef>
                <a:spcPct val="0"/>
              </a:spcBef>
              <a:buFontTx/>
              <a:buNone/>
            </a:pPr>
            <a:r>
              <a:rPr lang="en-US" altLang="en-US" sz="1400" i="1">
                <a:solidFill>
                  <a:schemeClr val="tx1"/>
                </a:solidFill>
                <a:latin typeface="Arial" charset="0"/>
              </a:rPr>
              <a:t>Double-blind</a:t>
            </a:r>
          </a:p>
          <a:p>
            <a:pPr algn="ctr" eaLnBrk="1" hangingPunct="1">
              <a:spcBef>
                <a:spcPct val="0"/>
              </a:spcBef>
              <a:buFontTx/>
              <a:buNone/>
            </a:pPr>
            <a:r>
              <a:rPr lang="en-US" altLang="en-US" sz="1400" i="1">
                <a:solidFill>
                  <a:schemeClr val="tx1"/>
                </a:solidFill>
                <a:latin typeface="Arial" charset="0"/>
              </a:rPr>
              <a:t>Double-dummy</a:t>
            </a:r>
          </a:p>
        </p:txBody>
      </p:sp>
      <p:sp>
        <p:nvSpPr>
          <p:cNvPr id="18" name="Rectangle 14"/>
          <p:cNvSpPr>
            <a:spLocks noChangeArrowheads="1"/>
          </p:cNvSpPr>
          <p:nvPr/>
        </p:nvSpPr>
        <p:spPr bwMode="auto">
          <a:xfrm>
            <a:off x="3048000" y="5715000"/>
            <a:ext cx="6096000" cy="406386"/>
          </a:xfrm>
          <a:prstGeom prst="rect">
            <a:avLst/>
          </a:prstGeom>
          <a:solidFill>
            <a:schemeClr val="accent3"/>
          </a:solidFill>
          <a:ln>
            <a:noFill/>
          </a:ln>
        </p:spPr>
        <p:style>
          <a:lnRef idx="2">
            <a:schemeClr val="accent3"/>
          </a:lnRef>
          <a:fillRef idx="1">
            <a:schemeClr val="lt1"/>
          </a:fillRef>
          <a:effectRef idx="0">
            <a:schemeClr val="accent3"/>
          </a:effectRef>
          <a:fontRef idx="minor">
            <a:schemeClr val="dk1"/>
          </a:fontRef>
        </p:style>
        <p:txBody>
          <a:bodyPr anchor="ctr" anchorCtr="0"/>
          <a:lstStyle/>
          <a:p>
            <a:pPr algn="ctr" eaLnBrk="1" hangingPunct="1">
              <a:lnSpc>
                <a:spcPct val="90000"/>
              </a:lnSpc>
              <a:defRPr/>
            </a:pPr>
            <a:r>
              <a:rPr lang="en-US" dirty="0">
                <a:solidFill>
                  <a:schemeClr val="bg2"/>
                </a:solidFill>
              </a:rPr>
              <a:t>Primary Safety Endpoint: TIMI major bleeding</a:t>
            </a:r>
          </a:p>
        </p:txBody>
      </p:sp>
    </p:spTree>
    <p:extLst>
      <p:ext uri="{BB962C8B-B14F-4D97-AF65-F5344CB8AC3E}">
        <p14:creationId xmlns:p14="http://schemas.microsoft.com/office/powerpoint/2010/main" val="1608618836"/>
      </p:ext>
    </p:extLst>
  </p:cSld>
  <p:clrMapOvr>
    <a:masterClrMapping/>
  </p:clrMapOvr>
  <p:transition xmlns:p14="http://schemas.microsoft.com/office/powerpoint/2010/mai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1" y="609600"/>
            <a:ext cx="9557418" cy="6095998"/>
          </a:xfrm>
          <a:prstGeom prst="rect">
            <a:avLst/>
          </a:prstGeom>
        </p:spPr>
      </p:pic>
      <p:sp>
        <p:nvSpPr>
          <p:cNvPr id="2" name="Title 1"/>
          <p:cNvSpPr>
            <a:spLocks noGrp="1"/>
          </p:cNvSpPr>
          <p:nvPr>
            <p:ph type="title"/>
          </p:nvPr>
        </p:nvSpPr>
        <p:spPr/>
        <p:txBody>
          <a:bodyPr/>
          <a:lstStyle/>
          <a:p>
            <a:r>
              <a:rPr lang="en-US" dirty="0"/>
              <a:t>Global Participation</a:t>
            </a:r>
            <a:br>
              <a:rPr lang="en-US" dirty="0"/>
            </a:br>
            <a:r>
              <a:rPr lang="en-US" sz="2000" b="1">
                <a:solidFill>
                  <a:schemeClr val="tx2"/>
                </a:solidFill>
              </a:rPr>
              <a:t>13,855 patients</a:t>
            </a:r>
            <a:br>
              <a:rPr lang="en-US" sz="2000" b="1">
                <a:solidFill>
                  <a:schemeClr val="tx2"/>
                </a:solidFill>
              </a:rPr>
            </a:br>
            <a:r>
              <a:rPr lang="en-US" sz="2000" b="1">
                <a:solidFill>
                  <a:schemeClr val="tx2"/>
                </a:solidFill>
              </a:rPr>
              <a:t>811 sites</a:t>
            </a:r>
            <a:br>
              <a:rPr lang="en-US" sz="2000" b="1">
                <a:solidFill>
                  <a:schemeClr val="tx2"/>
                </a:solidFill>
              </a:rPr>
            </a:br>
            <a:r>
              <a:rPr lang="en-US" sz="2000" b="1">
                <a:solidFill>
                  <a:schemeClr val="tx2"/>
                </a:solidFill>
              </a:rPr>
              <a:t>28 countries</a:t>
            </a:r>
            <a:endParaRPr lang="en-US" sz="2400" b="1" dirty="0">
              <a:solidFill>
                <a:schemeClr val="tx2"/>
              </a:solidFill>
            </a:endParaRPr>
          </a:p>
        </p:txBody>
      </p:sp>
      <p:sp>
        <p:nvSpPr>
          <p:cNvPr id="7" name="Content Placeholder 5"/>
          <p:cNvSpPr txBox="1">
            <a:spLocks/>
          </p:cNvSpPr>
          <p:nvPr/>
        </p:nvSpPr>
        <p:spPr>
          <a:xfrm>
            <a:off x="990600" y="3248999"/>
            <a:ext cx="1981200" cy="887233"/>
          </a:xfrm>
          <a:prstGeom prst="rect">
            <a:avLst/>
          </a:prstGeom>
          <a:noFill/>
        </p:spPr>
        <p:txBody>
          <a:bodyPr lIns="0" tIns="0" rIns="0" bIns="0" numCol="1" spcCol="274320">
            <a:noAutofit/>
          </a:bodyPr>
          <a:lstStyle>
            <a:lvl1pPr marL="292100" indent="-292100" algn="l" defTabSz="457200" rtl="0" eaLnBrk="1" latinLnBrk="0" hangingPunct="1">
              <a:spcBef>
                <a:spcPct val="20000"/>
              </a:spcBef>
              <a:buFont typeface="Wingdings" charset="2"/>
              <a:buChar char="§"/>
              <a:defRPr sz="2800" b="0" i="0" kern="1200">
                <a:solidFill>
                  <a:schemeClr val="accent6"/>
                </a:solidFill>
                <a:latin typeface="+mn-lt"/>
                <a:ea typeface="+mn-ea"/>
                <a:cs typeface="Arial"/>
              </a:defRPr>
            </a:lvl1pPr>
            <a:lvl2pPr marL="742950" indent="-285750" algn="l" defTabSz="457200" rtl="0" eaLnBrk="1" latinLnBrk="0" hangingPunct="1">
              <a:spcBef>
                <a:spcPct val="20000"/>
              </a:spcBef>
              <a:buFont typeface="Arial"/>
              <a:buChar char="–"/>
              <a:defRPr sz="2400" b="0" i="0" kern="1200">
                <a:solidFill>
                  <a:schemeClr val="accent6"/>
                </a:solidFill>
                <a:latin typeface="+mn-lt"/>
                <a:ea typeface="+mn-ea"/>
                <a:cs typeface="Arial"/>
              </a:defRPr>
            </a:lvl2pPr>
            <a:lvl3pPr marL="1143000" indent="-228600" algn="l" defTabSz="457200" rtl="0" eaLnBrk="1" latinLnBrk="0" hangingPunct="1">
              <a:spcBef>
                <a:spcPct val="20000"/>
              </a:spcBef>
              <a:buFont typeface="Arial"/>
              <a:buChar char="•"/>
              <a:defRPr sz="2000" b="0" i="0" kern="1200">
                <a:solidFill>
                  <a:schemeClr val="accent6"/>
                </a:solidFill>
                <a:latin typeface="+mn-lt"/>
                <a:ea typeface="+mn-ea"/>
                <a:cs typeface="Arial"/>
              </a:defRPr>
            </a:lvl3pPr>
            <a:lvl4pPr marL="1600200" indent="-228600" algn="l" defTabSz="457200" rtl="0" eaLnBrk="1" latinLnBrk="0" hangingPunct="1">
              <a:spcBef>
                <a:spcPct val="20000"/>
              </a:spcBef>
              <a:buFont typeface="Arial"/>
              <a:buChar char="–"/>
              <a:defRPr sz="1800" b="0" i="0" kern="1200">
                <a:solidFill>
                  <a:schemeClr val="accent6"/>
                </a:solidFill>
                <a:latin typeface="+mn-lt"/>
                <a:ea typeface="+mn-ea"/>
                <a:cs typeface="Arial"/>
              </a:defRPr>
            </a:lvl4pPr>
            <a:lvl5pPr marL="2057400" indent="-228600" algn="l" defTabSz="457200" rtl="0" eaLnBrk="1" latinLnBrk="0" hangingPunct="1">
              <a:spcBef>
                <a:spcPct val="20000"/>
              </a:spcBef>
              <a:buFont typeface="Arial"/>
              <a:buChar char="»"/>
              <a:defRPr sz="1800" b="0" i="0" kern="1200">
                <a:solidFill>
                  <a:schemeClr val="accent6"/>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2000"/>
              </a:lnSpc>
              <a:spcBef>
                <a:spcPts val="200"/>
              </a:spcBef>
              <a:buNone/>
            </a:pPr>
            <a:r>
              <a:rPr lang="en-US" sz="1600" b="1" dirty="0">
                <a:solidFill>
                  <a:schemeClr val="accent3"/>
                </a:solidFill>
              </a:rPr>
              <a:t>NORTH AMERICA</a:t>
            </a:r>
            <a:r>
              <a:rPr lang="is-IS" sz="1600" b="1" dirty="0">
                <a:solidFill>
                  <a:schemeClr val="accent3"/>
                </a:solidFill>
              </a:rPr>
              <a:t>: </a:t>
            </a:r>
            <a:br>
              <a:rPr lang="is-IS" sz="1600" b="1" dirty="0">
                <a:solidFill>
                  <a:schemeClr val="accent3"/>
                </a:solidFill>
              </a:rPr>
            </a:br>
            <a:r>
              <a:rPr lang="is-IS" sz="1600" b="1" dirty="0">
                <a:solidFill>
                  <a:schemeClr val="accent3"/>
                </a:solidFill>
              </a:rPr>
              <a:t>3044 PATIENTS</a:t>
            </a:r>
          </a:p>
          <a:p>
            <a:pPr marL="0" indent="0">
              <a:lnSpc>
                <a:spcPct val="92000"/>
              </a:lnSpc>
              <a:spcBef>
                <a:spcPts val="200"/>
              </a:spcBef>
              <a:buNone/>
            </a:pPr>
            <a:r>
              <a:rPr lang="is-IS" sz="1400" dirty="0">
                <a:solidFill>
                  <a:schemeClr val="bg1"/>
                </a:solidFill>
              </a:rPr>
              <a:t>US: 2614</a:t>
            </a:r>
          </a:p>
          <a:p>
            <a:pPr marL="0" indent="0">
              <a:lnSpc>
                <a:spcPct val="92000"/>
              </a:lnSpc>
              <a:spcBef>
                <a:spcPts val="200"/>
              </a:spcBef>
              <a:buNone/>
            </a:pPr>
            <a:r>
              <a:rPr lang="is-IS" sz="1400" dirty="0">
                <a:solidFill>
                  <a:schemeClr val="bg1"/>
                </a:solidFill>
              </a:rPr>
              <a:t>Canada: 430</a:t>
            </a:r>
          </a:p>
        </p:txBody>
      </p:sp>
      <p:sp>
        <p:nvSpPr>
          <p:cNvPr id="8" name="Content Placeholder 6"/>
          <p:cNvSpPr txBox="1">
            <a:spLocks/>
          </p:cNvSpPr>
          <p:nvPr/>
        </p:nvSpPr>
        <p:spPr>
          <a:xfrm>
            <a:off x="5339354" y="554113"/>
            <a:ext cx="2524993" cy="1572533"/>
          </a:xfrm>
          <a:prstGeom prst="rect">
            <a:avLst/>
          </a:prstGeom>
          <a:noFill/>
        </p:spPr>
        <p:txBody>
          <a:bodyPr wrap="square" lIns="0" tIns="0" rIns="0" bIns="0" numCol="1">
            <a:spAutoFit/>
          </a:bodyPr>
          <a:lstStyle>
            <a:lvl1pPr marL="292100" indent="-292100" algn="l" defTabSz="457200" rtl="0" eaLnBrk="1" latinLnBrk="0" hangingPunct="1">
              <a:spcBef>
                <a:spcPct val="20000"/>
              </a:spcBef>
              <a:buFont typeface="Wingdings" charset="2"/>
              <a:buChar char="§"/>
              <a:defRPr sz="2800" b="0" i="0" kern="1200">
                <a:solidFill>
                  <a:schemeClr val="accent6"/>
                </a:solidFill>
                <a:latin typeface="+mn-lt"/>
                <a:ea typeface="+mn-ea"/>
                <a:cs typeface="Arial"/>
              </a:defRPr>
            </a:lvl1pPr>
            <a:lvl2pPr marL="742950" indent="-285750" algn="l" defTabSz="457200" rtl="0" eaLnBrk="1" latinLnBrk="0" hangingPunct="1">
              <a:spcBef>
                <a:spcPct val="20000"/>
              </a:spcBef>
              <a:buFont typeface="Arial"/>
              <a:buChar char="–"/>
              <a:defRPr sz="2400" b="0" i="0" kern="1200">
                <a:solidFill>
                  <a:schemeClr val="accent6"/>
                </a:solidFill>
                <a:latin typeface="+mn-lt"/>
                <a:ea typeface="+mn-ea"/>
                <a:cs typeface="Arial"/>
              </a:defRPr>
            </a:lvl2pPr>
            <a:lvl3pPr marL="1143000" indent="-228600" algn="l" defTabSz="457200" rtl="0" eaLnBrk="1" latinLnBrk="0" hangingPunct="1">
              <a:spcBef>
                <a:spcPct val="20000"/>
              </a:spcBef>
              <a:buFont typeface="Arial"/>
              <a:buChar char="•"/>
              <a:defRPr sz="2000" b="0" i="0" kern="1200">
                <a:solidFill>
                  <a:schemeClr val="accent6"/>
                </a:solidFill>
                <a:latin typeface="+mn-lt"/>
                <a:ea typeface="+mn-ea"/>
                <a:cs typeface="Arial"/>
              </a:defRPr>
            </a:lvl3pPr>
            <a:lvl4pPr marL="1600200" indent="-228600" algn="l" defTabSz="457200" rtl="0" eaLnBrk="1" latinLnBrk="0" hangingPunct="1">
              <a:spcBef>
                <a:spcPct val="20000"/>
              </a:spcBef>
              <a:buFont typeface="Arial"/>
              <a:buChar char="–"/>
              <a:defRPr sz="1800" b="0" i="0" kern="1200">
                <a:solidFill>
                  <a:schemeClr val="accent6"/>
                </a:solidFill>
                <a:latin typeface="+mn-lt"/>
                <a:ea typeface="+mn-ea"/>
                <a:cs typeface="Arial"/>
              </a:defRPr>
            </a:lvl4pPr>
            <a:lvl5pPr marL="2057400" indent="-228600" algn="l" defTabSz="457200" rtl="0" eaLnBrk="1" latinLnBrk="0" hangingPunct="1">
              <a:spcBef>
                <a:spcPct val="20000"/>
              </a:spcBef>
              <a:buFont typeface="Arial"/>
              <a:buChar char="»"/>
              <a:defRPr sz="1800" b="0" i="0" kern="1200">
                <a:solidFill>
                  <a:schemeClr val="accent6"/>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2000"/>
              </a:lnSpc>
              <a:spcBef>
                <a:spcPts val="200"/>
              </a:spcBef>
              <a:buNone/>
            </a:pPr>
            <a:r>
              <a:rPr lang="en-US" sz="1600" b="1" dirty="0">
                <a:solidFill>
                  <a:schemeClr val="accent4">
                    <a:lumMod val="75000"/>
                  </a:schemeClr>
                </a:solidFill>
              </a:rPr>
              <a:t>EUROPE</a:t>
            </a:r>
            <a:r>
              <a:rPr lang="de-DE" sz="1600" b="1" dirty="0">
                <a:solidFill>
                  <a:schemeClr val="accent4">
                    <a:lumMod val="75000"/>
                  </a:schemeClr>
                </a:solidFill>
              </a:rPr>
              <a:t>: 7499 PATIENTS</a:t>
            </a:r>
          </a:p>
          <a:p>
            <a:pPr marL="0" indent="0">
              <a:lnSpc>
                <a:spcPct val="92000"/>
              </a:lnSpc>
              <a:spcBef>
                <a:spcPts val="200"/>
              </a:spcBef>
              <a:buNone/>
            </a:pPr>
            <a:r>
              <a:rPr lang="de-DE" sz="1400" dirty="0">
                <a:solidFill>
                  <a:schemeClr val="bg1"/>
                </a:solidFill>
              </a:rPr>
              <a:t>Bulgaria: 679</a:t>
            </a:r>
          </a:p>
          <a:p>
            <a:pPr marL="0" indent="0">
              <a:lnSpc>
                <a:spcPct val="92000"/>
              </a:lnSpc>
              <a:spcBef>
                <a:spcPts val="200"/>
              </a:spcBef>
              <a:buNone/>
            </a:pPr>
            <a:r>
              <a:rPr lang="de-DE" sz="1400" dirty="0">
                <a:solidFill>
                  <a:schemeClr val="bg1"/>
                </a:solidFill>
              </a:rPr>
              <a:t>Czech Rep: 723 </a:t>
            </a:r>
          </a:p>
          <a:p>
            <a:pPr marL="0" indent="0">
              <a:lnSpc>
                <a:spcPct val="92000"/>
              </a:lnSpc>
              <a:spcBef>
                <a:spcPts val="200"/>
              </a:spcBef>
              <a:buNone/>
            </a:pPr>
            <a:r>
              <a:rPr lang="de-DE" sz="1400" dirty="0">
                <a:solidFill>
                  <a:schemeClr val="bg1"/>
                </a:solidFill>
              </a:rPr>
              <a:t>France: 371</a:t>
            </a:r>
          </a:p>
          <a:p>
            <a:pPr marL="0" indent="0">
              <a:lnSpc>
                <a:spcPct val="92000"/>
              </a:lnSpc>
              <a:spcBef>
                <a:spcPts val="200"/>
              </a:spcBef>
              <a:buNone/>
            </a:pPr>
            <a:r>
              <a:rPr lang="de-DE" sz="1400" dirty="0">
                <a:solidFill>
                  <a:schemeClr val="bg1"/>
                </a:solidFill>
              </a:rPr>
              <a:t>Germany: 623</a:t>
            </a:r>
          </a:p>
          <a:p>
            <a:pPr marL="0" indent="0">
              <a:lnSpc>
                <a:spcPct val="92000"/>
              </a:lnSpc>
              <a:spcBef>
                <a:spcPts val="200"/>
              </a:spcBef>
              <a:buNone/>
            </a:pPr>
            <a:r>
              <a:rPr lang="de-DE" sz="1400" dirty="0">
                <a:solidFill>
                  <a:schemeClr val="bg1"/>
                </a:solidFill>
              </a:rPr>
              <a:t>Hungary: 580</a:t>
            </a:r>
          </a:p>
          <a:p>
            <a:pPr marL="0" indent="0">
              <a:lnSpc>
                <a:spcPct val="92000"/>
              </a:lnSpc>
              <a:spcBef>
                <a:spcPts val="200"/>
              </a:spcBef>
              <a:buNone/>
            </a:pPr>
            <a:r>
              <a:rPr lang="de-DE" sz="1400" dirty="0">
                <a:solidFill>
                  <a:schemeClr val="bg1"/>
                </a:solidFill>
              </a:rPr>
              <a:t>Italy: 285</a:t>
            </a:r>
          </a:p>
        </p:txBody>
      </p:sp>
      <p:sp>
        <p:nvSpPr>
          <p:cNvPr id="9" name="Rectangle 8"/>
          <p:cNvSpPr/>
          <p:nvPr/>
        </p:nvSpPr>
        <p:spPr>
          <a:xfrm>
            <a:off x="10486000" y="4114800"/>
            <a:ext cx="1278399" cy="1799056"/>
          </a:xfrm>
          <a:prstGeom prst="rect">
            <a:avLst/>
          </a:prstGeom>
        </p:spPr>
        <p:txBody>
          <a:bodyPr wrap="square" lIns="0" tIns="0" rIns="0" bIns="0">
            <a:spAutoFit/>
          </a:bodyPr>
          <a:lstStyle/>
          <a:p>
            <a:pPr lvl="0">
              <a:lnSpc>
                <a:spcPct val="92000"/>
              </a:lnSpc>
              <a:spcBef>
                <a:spcPts val="200"/>
              </a:spcBef>
            </a:pPr>
            <a:r>
              <a:rPr lang="en-US" sz="1600" dirty="0">
                <a:solidFill>
                  <a:schemeClr val="accent2">
                    <a:lumMod val="75000"/>
                  </a:schemeClr>
                </a:solidFill>
                <a:latin typeface="+mn-lt"/>
              </a:rPr>
              <a:t>ASIA-PACIFIC</a:t>
            </a:r>
            <a:r>
              <a:rPr lang="nl-NL" sz="1600" dirty="0">
                <a:solidFill>
                  <a:schemeClr val="accent2">
                    <a:lumMod val="75000"/>
                  </a:schemeClr>
                </a:solidFill>
                <a:latin typeface="+mn-lt"/>
              </a:rPr>
              <a:t>: </a:t>
            </a:r>
            <a:br>
              <a:rPr lang="nl-NL" sz="1600" dirty="0">
                <a:solidFill>
                  <a:schemeClr val="accent2">
                    <a:lumMod val="75000"/>
                  </a:schemeClr>
                </a:solidFill>
                <a:latin typeface="+mn-lt"/>
              </a:rPr>
            </a:br>
            <a:r>
              <a:rPr lang="nl-NL" sz="1600" dirty="0">
                <a:solidFill>
                  <a:schemeClr val="accent2">
                    <a:lumMod val="75000"/>
                  </a:schemeClr>
                </a:solidFill>
                <a:latin typeface="+mn-lt"/>
              </a:rPr>
              <a:t>1602 PATIENTS</a:t>
            </a:r>
          </a:p>
          <a:p>
            <a:pPr lvl="0">
              <a:lnSpc>
                <a:spcPct val="92000"/>
              </a:lnSpc>
              <a:spcBef>
                <a:spcPts val="200"/>
              </a:spcBef>
            </a:pPr>
            <a:r>
              <a:rPr lang="nl-NL" sz="1400" b="0" dirty="0">
                <a:solidFill>
                  <a:schemeClr val="bg1"/>
                </a:solidFill>
                <a:latin typeface="+mn-lt"/>
              </a:rPr>
              <a:t>China: 423</a:t>
            </a:r>
          </a:p>
          <a:p>
            <a:pPr lvl="0">
              <a:lnSpc>
                <a:spcPct val="92000"/>
              </a:lnSpc>
              <a:spcBef>
                <a:spcPts val="200"/>
              </a:spcBef>
            </a:pPr>
            <a:r>
              <a:rPr lang="nl-NL" sz="1400" b="0" dirty="0">
                <a:solidFill>
                  <a:schemeClr val="bg1"/>
                </a:solidFill>
                <a:latin typeface="+mn-lt"/>
              </a:rPr>
              <a:t>Japan: 420</a:t>
            </a:r>
          </a:p>
          <a:p>
            <a:pPr lvl="0">
              <a:lnSpc>
                <a:spcPct val="92000"/>
              </a:lnSpc>
              <a:spcBef>
                <a:spcPts val="200"/>
              </a:spcBef>
            </a:pPr>
            <a:r>
              <a:rPr lang="nl-NL" sz="1400" b="0" dirty="0">
                <a:solidFill>
                  <a:schemeClr val="bg1"/>
                </a:solidFill>
                <a:latin typeface="+mn-lt"/>
              </a:rPr>
              <a:t>Philippines: 128</a:t>
            </a:r>
          </a:p>
          <a:p>
            <a:pPr lvl="0">
              <a:lnSpc>
                <a:spcPct val="92000"/>
              </a:lnSpc>
              <a:spcBef>
                <a:spcPts val="200"/>
              </a:spcBef>
            </a:pPr>
            <a:r>
              <a:rPr lang="nl-NL" sz="1400" b="0" dirty="0">
                <a:solidFill>
                  <a:schemeClr val="bg1"/>
                </a:solidFill>
                <a:latin typeface="+mn-lt"/>
              </a:rPr>
              <a:t>S. Korea: 214</a:t>
            </a:r>
          </a:p>
          <a:p>
            <a:pPr lvl="0">
              <a:lnSpc>
                <a:spcPct val="92000"/>
              </a:lnSpc>
              <a:spcBef>
                <a:spcPts val="200"/>
              </a:spcBef>
            </a:pPr>
            <a:r>
              <a:rPr lang="nl-NL" sz="1400" b="0" dirty="0">
                <a:solidFill>
                  <a:schemeClr val="bg1"/>
                </a:solidFill>
                <a:latin typeface="+mn-lt"/>
              </a:rPr>
              <a:t>Thailand: 122</a:t>
            </a:r>
          </a:p>
          <a:p>
            <a:pPr lvl="0">
              <a:lnSpc>
                <a:spcPct val="92000"/>
              </a:lnSpc>
              <a:spcBef>
                <a:spcPts val="200"/>
              </a:spcBef>
            </a:pPr>
            <a:r>
              <a:rPr lang="nl-NL" sz="1400" b="0" dirty="0">
                <a:solidFill>
                  <a:schemeClr val="bg1"/>
                </a:solidFill>
                <a:latin typeface="+mn-lt"/>
              </a:rPr>
              <a:t>Vietnam: 295</a:t>
            </a:r>
          </a:p>
        </p:txBody>
      </p:sp>
      <p:sp>
        <p:nvSpPr>
          <p:cNvPr id="10" name="Rectangle 9"/>
          <p:cNvSpPr/>
          <p:nvPr/>
        </p:nvSpPr>
        <p:spPr>
          <a:xfrm>
            <a:off x="1995268" y="4780012"/>
            <a:ext cx="1447800" cy="1351344"/>
          </a:xfrm>
          <a:prstGeom prst="rect">
            <a:avLst/>
          </a:prstGeom>
        </p:spPr>
        <p:txBody>
          <a:bodyPr wrap="square" lIns="0" tIns="0" rIns="0" bIns="0">
            <a:spAutoFit/>
          </a:bodyPr>
          <a:lstStyle/>
          <a:p>
            <a:pPr lvl="0">
              <a:lnSpc>
                <a:spcPct val="92000"/>
              </a:lnSpc>
              <a:spcBef>
                <a:spcPts val="200"/>
              </a:spcBef>
            </a:pPr>
            <a:r>
              <a:rPr lang="en-US" sz="1600" dirty="0">
                <a:solidFill>
                  <a:schemeClr val="accent5">
                    <a:lumMod val="75000"/>
                  </a:schemeClr>
                </a:solidFill>
                <a:latin typeface="+mn-lt"/>
              </a:rPr>
              <a:t>LATIN AMERICA</a:t>
            </a:r>
            <a:r>
              <a:rPr lang="nl-NL" sz="1600" dirty="0">
                <a:solidFill>
                  <a:schemeClr val="accent5">
                    <a:lumMod val="75000"/>
                  </a:schemeClr>
                </a:solidFill>
                <a:latin typeface="+mn-lt"/>
              </a:rPr>
              <a:t>: </a:t>
            </a:r>
            <a:br>
              <a:rPr lang="nl-NL" sz="1600" dirty="0">
                <a:solidFill>
                  <a:schemeClr val="accent5">
                    <a:lumMod val="75000"/>
                  </a:schemeClr>
                </a:solidFill>
                <a:latin typeface="+mn-lt"/>
              </a:rPr>
            </a:br>
            <a:r>
              <a:rPr lang="nl-NL" sz="1600" dirty="0">
                <a:solidFill>
                  <a:schemeClr val="accent5">
                    <a:lumMod val="75000"/>
                  </a:schemeClr>
                </a:solidFill>
                <a:latin typeface="+mn-lt"/>
              </a:rPr>
              <a:t>1740 PATIENTS</a:t>
            </a:r>
          </a:p>
          <a:p>
            <a:pPr lvl="0">
              <a:lnSpc>
                <a:spcPct val="92000"/>
              </a:lnSpc>
              <a:spcBef>
                <a:spcPts val="200"/>
              </a:spcBef>
            </a:pPr>
            <a:r>
              <a:rPr lang="nl-NL" sz="1400" b="0" dirty="0">
                <a:solidFill>
                  <a:schemeClr val="bg1"/>
                </a:solidFill>
                <a:latin typeface="+mn-lt"/>
              </a:rPr>
              <a:t>Argentina: 567</a:t>
            </a:r>
          </a:p>
          <a:p>
            <a:pPr lvl="0">
              <a:lnSpc>
                <a:spcPct val="92000"/>
              </a:lnSpc>
              <a:spcBef>
                <a:spcPts val="200"/>
              </a:spcBef>
            </a:pPr>
            <a:r>
              <a:rPr lang="nl-NL" sz="1400" b="0" dirty="0">
                <a:solidFill>
                  <a:schemeClr val="bg1"/>
                </a:solidFill>
                <a:latin typeface="+mn-lt"/>
              </a:rPr>
              <a:t>Brazil: 643</a:t>
            </a:r>
          </a:p>
          <a:p>
            <a:pPr lvl="0">
              <a:lnSpc>
                <a:spcPct val="92000"/>
              </a:lnSpc>
              <a:spcBef>
                <a:spcPts val="200"/>
              </a:spcBef>
            </a:pPr>
            <a:r>
              <a:rPr lang="nl-NL" sz="1400" b="0" dirty="0">
                <a:solidFill>
                  <a:schemeClr val="bg1"/>
                </a:solidFill>
                <a:latin typeface="+mn-lt"/>
              </a:rPr>
              <a:t>Chile: 161</a:t>
            </a:r>
          </a:p>
          <a:p>
            <a:pPr lvl="0">
              <a:lnSpc>
                <a:spcPct val="92000"/>
              </a:lnSpc>
              <a:spcBef>
                <a:spcPts val="200"/>
              </a:spcBef>
            </a:pPr>
            <a:r>
              <a:rPr lang="nl-NL" sz="1400" b="0" dirty="0">
                <a:solidFill>
                  <a:schemeClr val="bg1"/>
                </a:solidFill>
                <a:latin typeface="+mn-lt"/>
              </a:rPr>
              <a:t>Mexico: 369</a:t>
            </a:r>
          </a:p>
        </p:txBody>
      </p:sp>
      <p:sp>
        <p:nvSpPr>
          <p:cNvPr id="13" name="Content Placeholder 6"/>
          <p:cNvSpPr txBox="1">
            <a:spLocks/>
          </p:cNvSpPr>
          <p:nvPr/>
        </p:nvSpPr>
        <p:spPr>
          <a:xfrm>
            <a:off x="6710471" y="554114"/>
            <a:ext cx="1657888" cy="1569597"/>
          </a:xfrm>
          <a:prstGeom prst="rect">
            <a:avLst/>
          </a:prstGeom>
          <a:noFill/>
        </p:spPr>
        <p:txBody>
          <a:bodyPr wrap="square" lIns="0" tIns="0" rIns="0" bIns="0" numCol="1">
            <a:spAutoFit/>
          </a:bodyPr>
          <a:lstStyle>
            <a:lvl1pPr marL="292100" indent="-292100" algn="l" defTabSz="457200" rtl="0" eaLnBrk="1" latinLnBrk="0" hangingPunct="1">
              <a:spcBef>
                <a:spcPct val="20000"/>
              </a:spcBef>
              <a:buFont typeface="Wingdings" charset="2"/>
              <a:buChar char="§"/>
              <a:defRPr sz="2800" b="0" i="0" kern="1200">
                <a:solidFill>
                  <a:schemeClr val="accent6"/>
                </a:solidFill>
                <a:latin typeface="+mn-lt"/>
                <a:ea typeface="+mn-ea"/>
                <a:cs typeface="Arial"/>
              </a:defRPr>
            </a:lvl1pPr>
            <a:lvl2pPr marL="742950" indent="-285750" algn="l" defTabSz="457200" rtl="0" eaLnBrk="1" latinLnBrk="0" hangingPunct="1">
              <a:spcBef>
                <a:spcPct val="20000"/>
              </a:spcBef>
              <a:buFont typeface="Arial"/>
              <a:buChar char="–"/>
              <a:defRPr sz="2400" b="0" i="0" kern="1200">
                <a:solidFill>
                  <a:schemeClr val="accent6"/>
                </a:solidFill>
                <a:latin typeface="+mn-lt"/>
                <a:ea typeface="+mn-ea"/>
                <a:cs typeface="Arial"/>
              </a:defRPr>
            </a:lvl2pPr>
            <a:lvl3pPr marL="1143000" indent="-228600" algn="l" defTabSz="457200" rtl="0" eaLnBrk="1" latinLnBrk="0" hangingPunct="1">
              <a:spcBef>
                <a:spcPct val="20000"/>
              </a:spcBef>
              <a:buFont typeface="Arial"/>
              <a:buChar char="•"/>
              <a:defRPr sz="2000" b="0" i="0" kern="1200">
                <a:solidFill>
                  <a:schemeClr val="accent6"/>
                </a:solidFill>
                <a:latin typeface="+mn-lt"/>
                <a:ea typeface="+mn-ea"/>
                <a:cs typeface="Arial"/>
              </a:defRPr>
            </a:lvl3pPr>
            <a:lvl4pPr marL="1600200" indent="-228600" algn="l" defTabSz="457200" rtl="0" eaLnBrk="1" latinLnBrk="0" hangingPunct="1">
              <a:spcBef>
                <a:spcPct val="20000"/>
              </a:spcBef>
              <a:buFont typeface="Arial"/>
              <a:buChar char="–"/>
              <a:defRPr sz="1800" b="0" i="0" kern="1200">
                <a:solidFill>
                  <a:schemeClr val="accent6"/>
                </a:solidFill>
                <a:latin typeface="+mn-lt"/>
                <a:ea typeface="+mn-ea"/>
                <a:cs typeface="Arial"/>
              </a:defRPr>
            </a:lvl4pPr>
            <a:lvl5pPr marL="2057400" indent="-228600" algn="l" defTabSz="457200" rtl="0" eaLnBrk="1" latinLnBrk="0" hangingPunct="1">
              <a:spcBef>
                <a:spcPct val="20000"/>
              </a:spcBef>
              <a:buFont typeface="Arial"/>
              <a:buChar char="»"/>
              <a:defRPr sz="1800" b="0" i="0" kern="1200">
                <a:solidFill>
                  <a:schemeClr val="accent6"/>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2000"/>
              </a:lnSpc>
              <a:spcBef>
                <a:spcPts val="200"/>
              </a:spcBef>
              <a:buNone/>
            </a:pPr>
            <a:endParaRPr lang="de-DE" sz="1600" dirty="0">
              <a:solidFill>
                <a:schemeClr val="bg1"/>
              </a:solidFill>
            </a:endParaRPr>
          </a:p>
          <a:p>
            <a:pPr marL="0" indent="0">
              <a:lnSpc>
                <a:spcPct val="92000"/>
              </a:lnSpc>
              <a:spcBef>
                <a:spcPts val="200"/>
              </a:spcBef>
              <a:buNone/>
            </a:pPr>
            <a:r>
              <a:rPr lang="de-DE" sz="1400" dirty="0">
                <a:solidFill>
                  <a:schemeClr val="bg1"/>
                </a:solidFill>
              </a:rPr>
              <a:t>Netherlands: 234</a:t>
            </a:r>
          </a:p>
          <a:p>
            <a:pPr marL="0" indent="0">
              <a:lnSpc>
                <a:spcPct val="92000"/>
              </a:lnSpc>
              <a:spcBef>
                <a:spcPts val="200"/>
              </a:spcBef>
              <a:buNone/>
            </a:pPr>
            <a:r>
              <a:rPr lang="de-DE" sz="1400" dirty="0">
                <a:solidFill>
                  <a:schemeClr val="bg1"/>
                </a:solidFill>
              </a:rPr>
              <a:t>Poland: 609</a:t>
            </a:r>
          </a:p>
          <a:p>
            <a:pPr marL="0" indent="0">
              <a:lnSpc>
                <a:spcPct val="92000"/>
              </a:lnSpc>
              <a:spcBef>
                <a:spcPts val="200"/>
              </a:spcBef>
              <a:buNone/>
            </a:pPr>
            <a:r>
              <a:rPr lang="de-DE" sz="1400" dirty="0">
                <a:solidFill>
                  <a:schemeClr val="bg1"/>
                </a:solidFill>
              </a:rPr>
              <a:t>Romania: 508</a:t>
            </a:r>
          </a:p>
          <a:p>
            <a:pPr marL="0" indent="0">
              <a:lnSpc>
                <a:spcPct val="92000"/>
              </a:lnSpc>
              <a:spcBef>
                <a:spcPts val="200"/>
              </a:spcBef>
              <a:buNone/>
            </a:pPr>
            <a:r>
              <a:rPr lang="de-DE" sz="1400" dirty="0">
                <a:solidFill>
                  <a:schemeClr val="bg1"/>
                </a:solidFill>
              </a:rPr>
              <a:t>Russian Fed: 935</a:t>
            </a:r>
          </a:p>
          <a:p>
            <a:pPr marL="0" indent="0">
              <a:lnSpc>
                <a:spcPct val="92000"/>
              </a:lnSpc>
              <a:spcBef>
                <a:spcPts val="200"/>
              </a:spcBef>
              <a:buNone/>
            </a:pPr>
            <a:r>
              <a:rPr lang="de-DE" sz="1400" dirty="0">
                <a:solidFill>
                  <a:schemeClr val="bg1"/>
                </a:solidFill>
              </a:rPr>
              <a:t>Slovakia: 419</a:t>
            </a:r>
          </a:p>
          <a:p>
            <a:pPr marL="0" indent="0">
              <a:lnSpc>
                <a:spcPct val="92000"/>
              </a:lnSpc>
              <a:spcBef>
                <a:spcPts val="200"/>
              </a:spcBef>
              <a:buNone/>
            </a:pPr>
            <a:r>
              <a:rPr lang="de-DE" sz="1400" dirty="0">
                <a:solidFill>
                  <a:schemeClr val="bg1"/>
                </a:solidFill>
              </a:rPr>
              <a:t>Spain: 323</a:t>
            </a:r>
          </a:p>
        </p:txBody>
      </p:sp>
      <p:sp>
        <p:nvSpPr>
          <p:cNvPr id="15" name="Content Placeholder 6"/>
          <p:cNvSpPr txBox="1">
            <a:spLocks/>
          </p:cNvSpPr>
          <p:nvPr/>
        </p:nvSpPr>
        <p:spPr>
          <a:xfrm>
            <a:off x="8199947" y="554112"/>
            <a:ext cx="1657888" cy="1121910"/>
          </a:xfrm>
          <a:prstGeom prst="rect">
            <a:avLst/>
          </a:prstGeom>
          <a:noFill/>
        </p:spPr>
        <p:txBody>
          <a:bodyPr wrap="square" lIns="0" tIns="0" rIns="0" bIns="0" numCol="1">
            <a:spAutoFit/>
          </a:bodyPr>
          <a:lstStyle>
            <a:lvl1pPr marL="292100" indent="-292100" algn="l" defTabSz="457200" rtl="0" eaLnBrk="1" latinLnBrk="0" hangingPunct="1">
              <a:spcBef>
                <a:spcPct val="20000"/>
              </a:spcBef>
              <a:buFont typeface="Wingdings" charset="2"/>
              <a:buChar char="§"/>
              <a:defRPr sz="2800" b="0" i="0" kern="1200">
                <a:solidFill>
                  <a:schemeClr val="accent6"/>
                </a:solidFill>
                <a:latin typeface="+mn-lt"/>
                <a:ea typeface="+mn-ea"/>
                <a:cs typeface="Arial"/>
              </a:defRPr>
            </a:lvl1pPr>
            <a:lvl2pPr marL="742950" indent="-285750" algn="l" defTabSz="457200" rtl="0" eaLnBrk="1" latinLnBrk="0" hangingPunct="1">
              <a:spcBef>
                <a:spcPct val="20000"/>
              </a:spcBef>
              <a:buFont typeface="Arial"/>
              <a:buChar char="–"/>
              <a:defRPr sz="2400" b="0" i="0" kern="1200">
                <a:solidFill>
                  <a:schemeClr val="accent6"/>
                </a:solidFill>
                <a:latin typeface="+mn-lt"/>
                <a:ea typeface="+mn-ea"/>
                <a:cs typeface="Arial"/>
              </a:defRPr>
            </a:lvl2pPr>
            <a:lvl3pPr marL="1143000" indent="-228600" algn="l" defTabSz="457200" rtl="0" eaLnBrk="1" latinLnBrk="0" hangingPunct="1">
              <a:spcBef>
                <a:spcPct val="20000"/>
              </a:spcBef>
              <a:buFont typeface="Arial"/>
              <a:buChar char="•"/>
              <a:defRPr sz="2000" b="0" i="0" kern="1200">
                <a:solidFill>
                  <a:schemeClr val="accent6"/>
                </a:solidFill>
                <a:latin typeface="+mn-lt"/>
                <a:ea typeface="+mn-ea"/>
                <a:cs typeface="Arial"/>
              </a:defRPr>
            </a:lvl3pPr>
            <a:lvl4pPr marL="1600200" indent="-228600" algn="l" defTabSz="457200" rtl="0" eaLnBrk="1" latinLnBrk="0" hangingPunct="1">
              <a:spcBef>
                <a:spcPct val="20000"/>
              </a:spcBef>
              <a:buFont typeface="Arial"/>
              <a:buChar char="–"/>
              <a:defRPr sz="1800" b="0" i="0" kern="1200">
                <a:solidFill>
                  <a:schemeClr val="accent6"/>
                </a:solidFill>
                <a:latin typeface="+mn-lt"/>
                <a:ea typeface="+mn-ea"/>
                <a:cs typeface="Arial"/>
              </a:defRPr>
            </a:lvl4pPr>
            <a:lvl5pPr marL="2057400" indent="-228600" algn="l" defTabSz="457200" rtl="0" eaLnBrk="1" latinLnBrk="0" hangingPunct="1">
              <a:spcBef>
                <a:spcPct val="20000"/>
              </a:spcBef>
              <a:buFont typeface="Arial"/>
              <a:buChar char="»"/>
              <a:defRPr sz="1800" b="0" i="0" kern="1200">
                <a:solidFill>
                  <a:schemeClr val="accent6"/>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2000"/>
              </a:lnSpc>
              <a:spcBef>
                <a:spcPts val="200"/>
              </a:spcBef>
              <a:buNone/>
            </a:pPr>
            <a:endParaRPr lang="de-DE" sz="1600" dirty="0">
              <a:solidFill>
                <a:schemeClr val="bg1"/>
              </a:solidFill>
            </a:endParaRPr>
          </a:p>
          <a:p>
            <a:pPr marL="0" indent="0">
              <a:lnSpc>
                <a:spcPct val="92000"/>
              </a:lnSpc>
              <a:spcBef>
                <a:spcPts val="200"/>
              </a:spcBef>
              <a:buNone/>
            </a:pPr>
            <a:r>
              <a:rPr lang="de-DE" sz="1400" dirty="0">
                <a:solidFill>
                  <a:schemeClr val="bg1"/>
                </a:solidFill>
              </a:rPr>
              <a:t>Sweden: 240</a:t>
            </a:r>
          </a:p>
          <a:p>
            <a:pPr marL="0" indent="0">
              <a:lnSpc>
                <a:spcPct val="92000"/>
              </a:lnSpc>
              <a:spcBef>
                <a:spcPts val="200"/>
              </a:spcBef>
              <a:buNone/>
            </a:pPr>
            <a:r>
              <a:rPr lang="de-DE" sz="1400" dirty="0">
                <a:solidFill>
                  <a:schemeClr val="bg1"/>
                </a:solidFill>
              </a:rPr>
              <a:t>Turkey: 137</a:t>
            </a:r>
          </a:p>
          <a:p>
            <a:pPr marL="0" indent="0">
              <a:lnSpc>
                <a:spcPct val="92000"/>
              </a:lnSpc>
              <a:spcBef>
                <a:spcPts val="200"/>
              </a:spcBef>
              <a:buNone/>
            </a:pPr>
            <a:r>
              <a:rPr lang="de-DE" sz="1400" dirty="0">
                <a:solidFill>
                  <a:schemeClr val="bg1"/>
                </a:solidFill>
              </a:rPr>
              <a:t>Ukraine: 536</a:t>
            </a:r>
          </a:p>
          <a:p>
            <a:pPr marL="0" indent="0">
              <a:lnSpc>
                <a:spcPct val="92000"/>
              </a:lnSpc>
              <a:spcBef>
                <a:spcPts val="200"/>
              </a:spcBef>
              <a:buNone/>
            </a:pPr>
            <a:r>
              <a:rPr lang="de-DE" sz="1400" dirty="0">
                <a:solidFill>
                  <a:schemeClr val="bg1"/>
                </a:solidFill>
              </a:rPr>
              <a:t>UK: 297</a:t>
            </a:r>
          </a:p>
        </p:txBody>
      </p:sp>
    </p:spTree>
    <p:extLst>
      <p:ext uri="{BB962C8B-B14F-4D97-AF65-F5344CB8AC3E}">
        <p14:creationId xmlns:p14="http://schemas.microsoft.com/office/powerpoint/2010/main" val="1664328599"/>
      </p:ext>
    </p:extLst>
  </p:cSld>
  <p:clrMapOvr>
    <a:masterClrMapping/>
  </p:clrMapOvr>
  <p:transition xmlns:p14="http://schemas.microsoft.com/office/powerpoint/2010/mai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EUCLID </a:t>
            </a:r>
            <a:br>
              <a:rPr lang="en-US" dirty="0"/>
            </a:br>
            <a:r>
              <a:rPr lang="en-US" dirty="0"/>
              <a:t>Patient Follow up</a:t>
            </a:r>
          </a:p>
        </p:txBody>
      </p:sp>
      <p:sp>
        <p:nvSpPr>
          <p:cNvPr id="6" name="TextBox 5"/>
          <p:cNvSpPr txBox="1"/>
          <p:nvPr/>
        </p:nvSpPr>
        <p:spPr>
          <a:xfrm>
            <a:off x="4876800" y="609600"/>
            <a:ext cx="2438400" cy="646331"/>
          </a:xfrm>
          <a:prstGeom prst="rect">
            <a:avLst/>
          </a:prstGeom>
          <a:solidFill>
            <a:schemeClr val="bg2"/>
          </a:solidFill>
          <a:ln w="25400">
            <a:solidFill>
              <a:schemeClr val="accent6">
                <a:lumMod val="65000"/>
              </a:schemeClr>
            </a:solidFill>
          </a:ln>
        </p:spPr>
        <p:txBody>
          <a:bodyPr wrap="square" rtlCol="0">
            <a:spAutoFit/>
          </a:bodyPr>
          <a:lstStyle/>
          <a:p>
            <a:pPr algn="ctr"/>
            <a:r>
              <a:rPr lang="en-US" dirty="0">
                <a:solidFill>
                  <a:schemeClr val="bg1"/>
                </a:solidFill>
                <a:latin typeface="+mn-lt"/>
              </a:rPr>
              <a:t>Assessed for eligibility</a:t>
            </a:r>
          </a:p>
          <a:p>
            <a:pPr algn="ctr"/>
            <a:r>
              <a:rPr lang="en-US" dirty="0">
                <a:solidFill>
                  <a:schemeClr val="bg1"/>
                </a:solidFill>
                <a:latin typeface="+mn-lt"/>
              </a:rPr>
              <a:t>(n=16,237)</a:t>
            </a:r>
          </a:p>
        </p:txBody>
      </p:sp>
      <p:sp>
        <p:nvSpPr>
          <p:cNvPr id="7" name="TextBox 6"/>
          <p:cNvSpPr txBox="1"/>
          <p:nvPr/>
        </p:nvSpPr>
        <p:spPr>
          <a:xfrm>
            <a:off x="7772402" y="609600"/>
            <a:ext cx="2895599" cy="1569660"/>
          </a:xfrm>
          <a:prstGeom prst="rect">
            <a:avLst/>
          </a:prstGeom>
          <a:noFill/>
          <a:ln w="19050">
            <a:solidFill>
              <a:schemeClr val="accent6">
                <a:lumMod val="65000"/>
              </a:schemeClr>
            </a:solidFill>
            <a:prstDash val="dash"/>
          </a:ln>
        </p:spPr>
        <p:txBody>
          <a:bodyPr wrap="square" rtlCol="0">
            <a:spAutoFit/>
          </a:bodyPr>
          <a:lstStyle/>
          <a:p>
            <a:pPr marL="239713" indent="-239713"/>
            <a:r>
              <a:rPr lang="en-US" sz="1600" dirty="0">
                <a:solidFill>
                  <a:schemeClr val="bg1"/>
                </a:solidFill>
                <a:latin typeface="+mn-lt"/>
              </a:rPr>
              <a:t>Not randomized (n=2352)</a:t>
            </a:r>
          </a:p>
          <a:p>
            <a:pPr marL="239713" indent="-239713">
              <a:buFont typeface="Arial" panose="020B0604020202020204" pitchFamily="34" charset="0"/>
              <a:buChar char="•"/>
            </a:pPr>
            <a:r>
              <a:rPr lang="en-US" sz="1600" b="0" dirty="0">
                <a:solidFill>
                  <a:schemeClr val="bg1"/>
                </a:solidFill>
                <a:latin typeface="+mn-lt"/>
              </a:rPr>
              <a:t>Failed inclusion criteria for symptomatic lower extremity PAD (n=489)</a:t>
            </a:r>
          </a:p>
          <a:p>
            <a:pPr marL="239713" indent="-239713">
              <a:buFont typeface="Arial" panose="020B0604020202020204" pitchFamily="34" charset="0"/>
              <a:buChar char="•"/>
            </a:pPr>
            <a:r>
              <a:rPr lang="en-US" sz="1600" b="0" dirty="0">
                <a:solidFill>
                  <a:schemeClr val="bg1"/>
                </a:solidFill>
                <a:latin typeface="+mn-lt"/>
              </a:rPr>
              <a:t>2C19 homozygous (n=616)</a:t>
            </a:r>
          </a:p>
          <a:p>
            <a:pPr marL="239713" indent="-239713">
              <a:buFont typeface="Arial" panose="020B0604020202020204" pitchFamily="34" charset="0"/>
              <a:buChar char="•"/>
            </a:pPr>
            <a:r>
              <a:rPr lang="en-US" sz="1600" b="0" dirty="0">
                <a:solidFill>
                  <a:schemeClr val="bg1"/>
                </a:solidFill>
                <a:latin typeface="+mn-lt"/>
              </a:rPr>
              <a:t>Other reasons (n=1335)</a:t>
            </a:r>
          </a:p>
        </p:txBody>
      </p:sp>
      <p:cxnSp>
        <p:nvCxnSpPr>
          <p:cNvPr id="8" name="Straight Arrow Connector 7"/>
          <p:cNvCxnSpPr>
            <a:stCxn id="6" idx="2"/>
            <a:endCxn id="9" idx="0"/>
          </p:cNvCxnSpPr>
          <p:nvPr/>
        </p:nvCxnSpPr>
        <p:spPr>
          <a:xfrm>
            <a:off x="6096000" y="1255931"/>
            <a:ext cx="0" cy="946415"/>
          </a:xfrm>
          <a:prstGeom prst="straightConnector1">
            <a:avLst/>
          </a:prstGeom>
          <a:ln w="25400">
            <a:solidFill>
              <a:schemeClr val="accent6">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876800" y="2202346"/>
            <a:ext cx="2438400" cy="369332"/>
          </a:xfrm>
          <a:prstGeom prst="rect">
            <a:avLst/>
          </a:prstGeom>
          <a:solidFill>
            <a:schemeClr val="bg2"/>
          </a:solidFill>
          <a:ln w="25400">
            <a:solidFill>
              <a:schemeClr val="accent6">
                <a:lumMod val="65000"/>
              </a:schemeClr>
            </a:solidFill>
          </a:ln>
        </p:spPr>
        <p:txBody>
          <a:bodyPr wrap="square" rtlCol="0">
            <a:spAutoFit/>
          </a:bodyPr>
          <a:lstStyle/>
          <a:p>
            <a:pPr algn="ctr"/>
            <a:r>
              <a:rPr lang="en-US" dirty="0">
                <a:solidFill>
                  <a:schemeClr val="bg1"/>
                </a:solidFill>
                <a:latin typeface="+mn-lt"/>
              </a:rPr>
              <a:t>Randomized (n=13,885)</a:t>
            </a:r>
            <a:endParaRPr lang="en-US" baseline="30000" dirty="0">
              <a:solidFill>
                <a:schemeClr val="bg1"/>
              </a:solidFill>
              <a:latin typeface="+mn-lt"/>
            </a:endParaRPr>
          </a:p>
        </p:txBody>
      </p:sp>
      <p:cxnSp>
        <p:nvCxnSpPr>
          <p:cNvPr id="10" name="Straight Arrow Connector 9"/>
          <p:cNvCxnSpPr/>
          <p:nvPr/>
        </p:nvCxnSpPr>
        <p:spPr>
          <a:xfrm flipV="1">
            <a:off x="6096001" y="1671336"/>
            <a:ext cx="1676401" cy="11832"/>
          </a:xfrm>
          <a:prstGeom prst="straightConnector1">
            <a:avLst/>
          </a:prstGeom>
          <a:ln w="19050">
            <a:solidFill>
              <a:schemeClr val="accent6">
                <a:lumMod val="6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endCxn id="15" idx="0"/>
          </p:cNvCxnSpPr>
          <p:nvPr/>
        </p:nvCxnSpPr>
        <p:spPr>
          <a:xfrm>
            <a:off x="2819400" y="2367389"/>
            <a:ext cx="0" cy="368356"/>
          </a:xfrm>
          <a:prstGeom prst="straightConnector1">
            <a:avLst/>
          </a:prstGeom>
          <a:ln w="25400">
            <a:solidFill>
              <a:schemeClr val="accent6">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9" idx="1"/>
          </p:cNvCxnSpPr>
          <p:nvPr/>
        </p:nvCxnSpPr>
        <p:spPr>
          <a:xfrm flipH="1" flipV="1">
            <a:off x="2819400" y="2367391"/>
            <a:ext cx="2057400" cy="19621"/>
          </a:xfrm>
          <a:prstGeom prst="line">
            <a:avLst/>
          </a:prstGeom>
          <a:ln w="25400">
            <a:solidFill>
              <a:schemeClr val="accent6">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9" idx="3"/>
          </p:cNvCxnSpPr>
          <p:nvPr/>
        </p:nvCxnSpPr>
        <p:spPr>
          <a:xfrm flipH="1">
            <a:off x="7315200" y="2367389"/>
            <a:ext cx="2057403" cy="19623"/>
          </a:xfrm>
          <a:prstGeom prst="line">
            <a:avLst/>
          </a:prstGeom>
          <a:ln w="25400">
            <a:solidFill>
              <a:schemeClr val="accent6">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16" idx="0"/>
          </p:cNvCxnSpPr>
          <p:nvPr/>
        </p:nvCxnSpPr>
        <p:spPr>
          <a:xfrm>
            <a:off x="9372599" y="2387013"/>
            <a:ext cx="3" cy="376521"/>
          </a:xfrm>
          <a:prstGeom prst="straightConnector1">
            <a:avLst/>
          </a:prstGeom>
          <a:ln w="25400">
            <a:solidFill>
              <a:schemeClr val="accent6">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90599" y="2735747"/>
            <a:ext cx="3657603" cy="584775"/>
          </a:xfrm>
          <a:prstGeom prst="rect">
            <a:avLst/>
          </a:prstGeom>
          <a:solidFill>
            <a:schemeClr val="accent4"/>
          </a:solidFill>
          <a:ln w="25400">
            <a:solidFill>
              <a:schemeClr val="accent6">
                <a:lumMod val="65000"/>
              </a:schemeClr>
            </a:solidFill>
          </a:ln>
        </p:spPr>
        <p:txBody>
          <a:bodyPr wrap="square" rtlCol="0">
            <a:spAutoFit/>
          </a:bodyPr>
          <a:lstStyle/>
          <a:p>
            <a:pPr algn="ctr"/>
            <a:r>
              <a:rPr lang="en-US" sz="1600" dirty="0" err="1">
                <a:solidFill>
                  <a:schemeClr val="bg2"/>
                </a:solidFill>
                <a:latin typeface="+mn-lt"/>
              </a:rPr>
              <a:t>Ticagrelor</a:t>
            </a:r>
            <a:r>
              <a:rPr lang="en-US" sz="1600" dirty="0">
                <a:solidFill>
                  <a:schemeClr val="bg2"/>
                </a:solidFill>
                <a:latin typeface="+mn-lt"/>
              </a:rPr>
              <a:t> (n=6930)</a:t>
            </a:r>
          </a:p>
          <a:p>
            <a:pPr algn="ctr"/>
            <a:r>
              <a:rPr lang="en-US" sz="1600" dirty="0">
                <a:solidFill>
                  <a:schemeClr val="bg2"/>
                </a:solidFill>
                <a:latin typeface="+mn-lt"/>
              </a:rPr>
              <a:t>Never received a dose  (n=20)</a:t>
            </a:r>
          </a:p>
        </p:txBody>
      </p:sp>
      <p:sp>
        <p:nvSpPr>
          <p:cNvPr id="16" name="TextBox 15"/>
          <p:cNvSpPr txBox="1"/>
          <p:nvPr/>
        </p:nvSpPr>
        <p:spPr>
          <a:xfrm>
            <a:off x="7543801" y="2763534"/>
            <a:ext cx="3657600" cy="584775"/>
          </a:xfrm>
          <a:prstGeom prst="rect">
            <a:avLst/>
          </a:prstGeom>
          <a:solidFill>
            <a:schemeClr val="accent5"/>
          </a:solidFill>
          <a:ln w="25400">
            <a:solidFill>
              <a:schemeClr val="accent6">
                <a:lumMod val="65000"/>
              </a:schemeClr>
            </a:solidFill>
          </a:ln>
        </p:spPr>
        <p:txBody>
          <a:bodyPr wrap="square" rtlCol="0">
            <a:spAutoFit/>
          </a:bodyPr>
          <a:lstStyle/>
          <a:p>
            <a:pPr algn="ctr"/>
            <a:r>
              <a:rPr lang="en-US" sz="1600" dirty="0" err="1">
                <a:solidFill>
                  <a:schemeClr val="bg2"/>
                </a:solidFill>
                <a:latin typeface="+mn-lt"/>
              </a:rPr>
              <a:t>Clopidogrel</a:t>
            </a:r>
            <a:r>
              <a:rPr lang="en-US" sz="1600" dirty="0">
                <a:solidFill>
                  <a:schemeClr val="bg2"/>
                </a:solidFill>
                <a:latin typeface="+mn-lt"/>
              </a:rPr>
              <a:t>  (n=6955)</a:t>
            </a:r>
          </a:p>
          <a:p>
            <a:pPr algn="ctr"/>
            <a:r>
              <a:rPr lang="en-US" sz="1600" dirty="0">
                <a:solidFill>
                  <a:schemeClr val="bg2"/>
                </a:solidFill>
                <a:latin typeface="+mn-lt"/>
              </a:rPr>
              <a:t>Never received a dose  (n=23)</a:t>
            </a:r>
          </a:p>
        </p:txBody>
      </p:sp>
      <p:sp>
        <p:nvSpPr>
          <p:cNvPr id="17" name="TextBox 16"/>
          <p:cNvSpPr txBox="1"/>
          <p:nvPr/>
        </p:nvSpPr>
        <p:spPr>
          <a:xfrm>
            <a:off x="5311488" y="2763534"/>
            <a:ext cx="1569027" cy="374571"/>
          </a:xfrm>
          <a:prstGeom prst="roundRect">
            <a:avLst/>
          </a:prstGeom>
          <a:solidFill>
            <a:schemeClr val="bg2"/>
          </a:solidFill>
          <a:ln w="25400">
            <a:solidFill>
              <a:schemeClr val="accent6">
                <a:lumMod val="65000"/>
              </a:schemeClr>
            </a:solidFill>
          </a:ln>
        </p:spPr>
        <p:txBody>
          <a:bodyPr wrap="square" rtlCol="0">
            <a:spAutoFit/>
          </a:bodyPr>
          <a:lstStyle/>
          <a:p>
            <a:pPr algn="ctr"/>
            <a:r>
              <a:rPr lang="en-US" sz="1600" dirty="0">
                <a:solidFill>
                  <a:schemeClr val="bg1"/>
                </a:solidFill>
                <a:latin typeface="+mn-lt"/>
              </a:rPr>
              <a:t>Allocation</a:t>
            </a:r>
          </a:p>
        </p:txBody>
      </p:sp>
      <p:sp>
        <p:nvSpPr>
          <p:cNvPr id="18" name="TextBox 17"/>
          <p:cNvSpPr txBox="1"/>
          <p:nvPr/>
        </p:nvSpPr>
        <p:spPr>
          <a:xfrm>
            <a:off x="5311488" y="4389259"/>
            <a:ext cx="1569027" cy="374571"/>
          </a:xfrm>
          <a:prstGeom prst="roundRect">
            <a:avLst/>
          </a:prstGeom>
          <a:solidFill>
            <a:schemeClr val="bg2"/>
          </a:solidFill>
          <a:ln w="25400">
            <a:solidFill>
              <a:schemeClr val="accent6">
                <a:lumMod val="65000"/>
              </a:schemeClr>
            </a:solidFill>
          </a:ln>
        </p:spPr>
        <p:txBody>
          <a:bodyPr wrap="square" rtlCol="0">
            <a:spAutoFit/>
          </a:bodyPr>
          <a:lstStyle/>
          <a:p>
            <a:pPr algn="ctr"/>
            <a:r>
              <a:rPr lang="en-US" sz="1600" dirty="0">
                <a:solidFill>
                  <a:schemeClr val="bg1"/>
                </a:solidFill>
                <a:latin typeface="+mn-lt"/>
              </a:rPr>
              <a:t>Follow-up</a:t>
            </a:r>
          </a:p>
        </p:txBody>
      </p:sp>
      <p:sp>
        <p:nvSpPr>
          <p:cNvPr id="19" name="TextBox 18"/>
          <p:cNvSpPr txBox="1"/>
          <p:nvPr/>
        </p:nvSpPr>
        <p:spPr>
          <a:xfrm>
            <a:off x="990597" y="3451063"/>
            <a:ext cx="3657603" cy="338554"/>
          </a:xfrm>
          <a:prstGeom prst="rect">
            <a:avLst/>
          </a:prstGeom>
          <a:solidFill>
            <a:schemeClr val="accent4">
              <a:lumMod val="20000"/>
              <a:lumOff val="80000"/>
            </a:schemeClr>
          </a:solidFill>
          <a:ln w="9525">
            <a:solidFill>
              <a:schemeClr val="bg2"/>
            </a:solidFill>
          </a:ln>
        </p:spPr>
        <p:txBody>
          <a:bodyPr wrap="square">
            <a:spAutoFit/>
          </a:bodyPr>
          <a:lstStyle>
            <a:defPPr>
              <a:defRPr lang="en-GB"/>
            </a:defPPr>
            <a:lvl1pPr marL="177800" indent="-177800" eaLnBrk="1" hangingPunct="1">
              <a:tabLst>
                <a:tab pos="2727325" algn="l"/>
              </a:tabLst>
              <a:defRPr sz="1600" b="0">
                <a:solidFill>
                  <a:srgbClr val="000000"/>
                </a:solidFill>
                <a:latin typeface="Calibri"/>
                <a:ea typeface="ＭＳ Ｐゴシック" charset="0"/>
                <a:cs typeface="Arial" charset="0"/>
              </a:defRPr>
            </a:lvl1pPr>
          </a:lstStyle>
          <a:p>
            <a:r>
              <a:rPr lang="en-US" dirty="0"/>
              <a:t>Withdrew consent  (n=123 [1.8%])</a:t>
            </a:r>
          </a:p>
        </p:txBody>
      </p:sp>
      <p:sp>
        <p:nvSpPr>
          <p:cNvPr id="20" name="TextBox 19"/>
          <p:cNvSpPr txBox="1"/>
          <p:nvPr/>
        </p:nvSpPr>
        <p:spPr>
          <a:xfrm>
            <a:off x="7543800" y="4396205"/>
            <a:ext cx="3657600" cy="830997"/>
          </a:xfrm>
          <a:prstGeom prst="rect">
            <a:avLst/>
          </a:prstGeom>
          <a:solidFill>
            <a:schemeClr val="accent5">
              <a:lumMod val="20000"/>
              <a:lumOff val="80000"/>
            </a:schemeClr>
          </a:solidFill>
          <a:ln w="9525">
            <a:solidFill>
              <a:schemeClr val="bg2"/>
            </a:solidFill>
          </a:ln>
        </p:spPr>
        <p:txBody>
          <a:bodyPr wrap="square">
            <a:spAutoFit/>
          </a:bodyPr>
          <a:lstStyle>
            <a:defPPr>
              <a:defRPr lang="en-GB"/>
            </a:defPPr>
            <a:lvl1pPr eaLnBrk="1" hangingPunct="1">
              <a:buFontTx/>
              <a:buNone/>
              <a:tabLst>
                <a:tab pos="2727325" algn="l"/>
              </a:tabLst>
              <a:defRPr sz="1600" b="0">
                <a:solidFill>
                  <a:srgbClr val="000000"/>
                </a:solidFill>
                <a:latin typeface="+mn-lt"/>
              </a:defRPr>
            </a:lvl1pPr>
            <a:lvl2pPr marL="742950" indent="-285750">
              <a:spcBef>
                <a:spcPct val="20000"/>
              </a:spcBef>
              <a:buFont typeface="Arial" charset="0"/>
              <a:buChar char="–"/>
              <a:defRPr sz="2800">
                <a:solidFill>
                  <a:schemeClr val="bg1"/>
                </a:solidFill>
                <a:latin typeface="Calibri" charset="0"/>
              </a:defRPr>
            </a:lvl2pPr>
            <a:lvl3pPr marL="1143000" indent="-228600">
              <a:spcBef>
                <a:spcPct val="20000"/>
              </a:spcBef>
              <a:buFont typeface="Arial" charset="0"/>
              <a:buChar char="•"/>
              <a:defRPr sz="2400">
                <a:solidFill>
                  <a:schemeClr val="bg1"/>
                </a:solidFill>
                <a:latin typeface="Calibri" charset="0"/>
              </a:defRPr>
            </a:lvl3pPr>
            <a:lvl4pPr marL="1600200" indent="-228600">
              <a:spcBef>
                <a:spcPct val="20000"/>
              </a:spcBef>
              <a:buFont typeface="Arial" charset="0"/>
              <a:buChar char="–"/>
              <a:defRPr sz="2000">
                <a:solidFill>
                  <a:schemeClr val="bg1"/>
                </a:solidFill>
                <a:latin typeface="Calibri" charset="0"/>
              </a:defRPr>
            </a:lvl4pPr>
            <a:lvl5pPr marL="2057400" indent="-228600">
              <a:spcBef>
                <a:spcPct val="20000"/>
              </a:spcBef>
              <a:buFont typeface="Arial" charset="0"/>
              <a:buChar char="»"/>
              <a:defRPr sz="2000">
                <a:solidFill>
                  <a:schemeClr val="bg1"/>
                </a:solidFill>
                <a:latin typeface="Calibri" charset="0"/>
              </a:defRPr>
            </a:lvl5pPr>
            <a:lvl6pPr marL="2514600" indent="-228600" eaLnBrk="0" fontAlgn="base" hangingPunct="0">
              <a:spcBef>
                <a:spcPct val="20000"/>
              </a:spcBef>
              <a:spcAft>
                <a:spcPct val="0"/>
              </a:spcAft>
              <a:buFont typeface="Arial" charset="0"/>
              <a:buChar char="»"/>
              <a:defRPr sz="2000">
                <a:solidFill>
                  <a:schemeClr val="bg1"/>
                </a:solidFill>
                <a:latin typeface="Calibri" charset="0"/>
              </a:defRPr>
            </a:lvl6pPr>
            <a:lvl7pPr marL="2971800" indent="-228600" eaLnBrk="0" fontAlgn="base" hangingPunct="0">
              <a:spcBef>
                <a:spcPct val="20000"/>
              </a:spcBef>
              <a:spcAft>
                <a:spcPct val="0"/>
              </a:spcAft>
              <a:buFont typeface="Arial" charset="0"/>
              <a:buChar char="»"/>
              <a:defRPr sz="2000">
                <a:solidFill>
                  <a:schemeClr val="bg1"/>
                </a:solidFill>
                <a:latin typeface="Calibri" charset="0"/>
              </a:defRPr>
            </a:lvl7pPr>
            <a:lvl8pPr marL="3429000" indent="-228600" eaLnBrk="0" fontAlgn="base" hangingPunct="0">
              <a:spcBef>
                <a:spcPct val="20000"/>
              </a:spcBef>
              <a:spcAft>
                <a:spcPct val="0"/>
              </a:spcAft>
              <a:buFont typeface="Arial" charset="0"/>
              <a:buChar char="»"/>
              <a:defRPr sz="2000">
                <a:solidFill>
                  <a:schemeClr val="bg1"/>
                </a:solidFill>
                <a:latin typeface="Calibri" charset="0"/>
              </a:defRPr>
            </a:lvl8pPr>
            <a:lvl9pPr marL="3886200" indent="-228600" eaLnBrk="0" fontAlgn="base" hangingPunct="0">
              <a:spcBef>
                <a:spcPct val="20000"/>
              </a:spcBef>
              <a:spcAft>
                <a:spcPct val="0"/>
              </a:spcAft>
              <a:buFont typeface="Arial" charset="0"/>
              <a:buChar char="»"/>
              <a:defRPr sz="2000">
                <a:solidFill>
                  <a:schemeClr val="bg1"/>
                </a:solidFill>
                <a:latin typeface="Calibri" charset="0"/>
              </a:defRPr>
            </a:lvl9pPr>
          </a:lstStyle>
          <a:p>
            <a:r>
              <a:rPr lang="en-US" dirty="0"/>
              <a:t>Unknown vital status	(n=7) </a:t>
            </a:r>
          </a:p>
          <a:p>
            <a:r>
              <a:rPr lang="en-US" dirty="0"/>
              <a:t>    Due to withdrawn consent	(n=3)</a:t>
            </a:r>
          </a:p>
          <a:p>
            <a:r>
              <a:rPr lang="en-US" dirty="0"/>
              <a:t>    Lost to follow-up	(n=4)</a:t>
            </a:r>
          </a:p>
        </p:txBody>
      </p:sp>
      <p:sp>
        <p:nvSpPr>
          <p:cNvPr id="21" name="TextBox 20"/>
          <p:cNvSpPr txBox="1"/>
          <p:nvPr/>
        </p:nvSpPr>
        <p:spPr>
          <a:xfrm>
            <a:off x="5038870" y="5016171"/>
            <a:ext cx="2114263" cy="919401"/>
          </a:xfrm>
          <a:prstGeom prst="roundRect">
            <a:avLst/>
          </a:prstGeom>
          <a:solidFill>
            <a:schemeClr val="bg2"/>
          </a:solidFill>
          <a:ln w="25400">
            <a:solidFill>
              <a:schemeClr val="accent6">
                <a:lumMod val="65000"/>
              </a:schemeClr>
            </a:solidFill>
          </a:ln>
        </p:spPr>
        <p:txBody>
          <a:bodyPr wrap="square" rtlCol="0">
            <a:spAutoFit/>
          </a:bodyPr>
          <a:lstStyle/>
          <a:p>
            <a:pPr algn="ctr"/>
            <a:r>
              <a:rPr lang="en-US" sz="1600" dirty="0">
                <a:solidFill>
                  <a:schemeClr val="bg1"/>
                </a:solidFill>
                <a:latin typeface="+mn-lt"/>
              </a:rPr>
              <a:t>Complete ascertainment of primary endpoint </a:t>
            </a:r>
          </a:p>
        </p:txBody>
      </p:sp>
      <p:sp>
        <p:nvSpPr>
          <p:cNvPr id="22" name="TextBox 21"/>
          <p:cNvSpPr txBox="1"/>
          <p:nvPr/>
        </p:nvSpPr>
        <p:spPr>
          <a:xfrm>
            <a:off x="7543801" y="5350797"/>
            <a:ext cx="3657601" cy="584776"/>
          </a:xfrm>
          <a:prstGeom prst="rect">
            <a:avLst/>
          </a:prstGeom>
          <a:solidFill>
            <a:schemeClr val="accent5">
              <a:lumMod val="20000"/>
              <a:lumOff val="80000"/>
            </a:schemeClr>
          </a:solidFill>
          <a:ln w="9525">
            <a:solidFill>
              <a:schemeClr val="bg2"/>
            </a:solidFill>
          </a:ln>
        </p:spPr>
        <p:txBody>
          <a:bodyPr wrap="square">
            <a:spAutoFit/>
          </a:bodyPr>
          <a:lstStyle>
            <a:defPPr>
              <a:defRPr lang="en-GB"/>
            </a:defPPr>
            <a:lvl1pPr eaLnBrk="1" hangingPunct="1">
              <a:buFontTx/>
              <a:buNone/>
              <a:defRPr sz="1600">
                <a:solidFill>
                  <a:srgbClr val="000000"/>
                </a:solidFill>
                <a:latin typeface="+mn-lt"/>
              </a:defRPr>
            </a:lvl1pPr>
            <a:lvl2pPr marL="742950" indent="-285750">
              <a:spcBef>
                <a:spcPct val="20000"/>
              </a:spcBef>
              <a:buFont typeface="Arial" charset="0"/>
              <a:buChar char="–"/>
              <a:defRPr sz="2800">
                <a:solidFill>
                  <a:schemeClr val="bg1"/>
                </a:solidFill>
                <a:latin typeface="Calibri" charset="0"/>
              </a:defRPr>
            </a:lvl2pPr>
            <a:lvl3pPr marL="1143000" indent="-228600">
              <a:spcBef>
                <a:spcPct val="20000"/>
              </a:spcBef>
              <a:buFont typeface="Arial" charset="0"/>
              <a:buChar char="•"/>
              <a:defRPr sz="2400">
                <a:solidFill>
                  <a:schemeClr val="bg1"/>
                </a:solidFill>
                <a:latin typeface="Calibri" charset="0"/>
              </a:defRPr>
            </a:lvl3pPr>
            <a:lvl4pPr marL="1600200" indent="-228600">
              <a:spcBef>
                <a:spcPct val="20000"/>
              </a:spcBef>
              <a:buFont typeface="Arial" charset="0"/>
              <a:buChar char="–"/>
              <a:defRPr sz="2000">
                <a:solidFill>
                  <a:schemeClr val="bg1"/>
                </a:solidFill>
                <a:latin typeface="Calibri" charset="0"/>
              </a:defRPr>
            </a:lvl4pPr>
            <a:lvl5pPr marL="2057400" indent="-228600">
              <a:spcBef>
                <a:spcPct val="20000"/>
              </a:spcBef>
              <a:buFont typeface="Arial" charset="0"/>
              <a:buChar char="»"/>
              <a:defRPr sz="2000">
                <a:solidFill>
                  <a:schemeClr val="bg1"/>
                </a:solidFill>
                <a:latin typeface="Calibri" charset="0"/>
              </a:defRPr>
            </a:lvl5pPr>
            <a:lvl6pPr marL="2514600" indent="-228600" eaLnBrk="0" fontAlgn="base" hangingPunct="0">
              <a:spcBef>
                <a:spcPct val="20000"/>
              </a:spcBef>
              <a:spcAft>
                <a:spcPct val="0"/>
              </a:spcAft>
              <a:buFont typeface="Arial" charset="0"/>
              <a:buChar char="»"/>
              <a:defRPr sz="2000">
                <a:solidFill>
                  <a:schemeClr val="bg1"/>
                </a:solidFill>
                <a:latin typeface="Calibri" charset="0"/>
              </a:defRPr>
            </a:lvl6pPr>
            <a:lvl7pPr marL="2971800" indent="-228600" eaLnBrk="0" fontAlgn="base" hangingPunct="0">
              <a:spcBef>
                <a:spcPct val="20000"/>
              </a:spcBef>
              <a:spcAft>
                <a:spcPct val="0"/>
              </a:spcAft>
              <a:buFont typeface="Arial" charset="0"/>
              <a:buChar char="»"/>
              <a:defRPr sz="2000">
                <a:solidFill>
                  <a:schemeClr val="bg1"/>
                </a:solidFill>
                <a:latin typeface="Calibri" charset="0"/>
              </a:defRPr>
            </a:lvl7pPr>
            <a:lvl8pPr marL="3429000" indent="-228600" eaLnBrk="0" fontAlgn="base" hangingPunct="0">
              <a:spcBef>
                <a:spcPct val="20000"/>
              </a:spcBef>
              <a:spcAft>
                <a:spcPct val="0"/>
              </a:spcAft>
              <a:buFont typeface="Arial" charset="0"/>
              <a:buChar char="»"/>
              <a:defRPr sz="2000">
                <a:solidFill>
                  <a:schemeClr val="bg1"/>
                </a:solidFill>
                <a:latin typeface="Calibri" charset="0"/>
              </a:defRPr>
            </a:lvl8pPr>
            <a:lvl9pPr marL="3886200" indent="-228600" eaLnBrk="0" fontAlgn="base" hangingPunct="0">
              <a:spcBef>
                <a:spcPct val="20000"/>
              </a:spcBef>
              <a:spcAft>
                <a:spcPct val="0"/>
              </a:spcAft>
              <a:buFont typeface="Arial" charset="0"/>
              <a:buChar char="»"/>
              <a:defRPr sz="2000">
                <a:solidFill>
                  <a:schemeClr val="bg1"/>
                </a:solidFill>
                <a:latin typeface="Calibri" charset="0"/>
              </a:defRPr>
            </a:lvl9pPr>
          </a:lstStyle>
          <a:p>
            <a:pPr>
              <a:tabLst>
                <a:tab pos="2727325" algn="l"/>
              </a:tabLst>
            </a:pPr>
            <a:r>
              <a:rPr lang="en-US" b="0" dirty="0"/>
              <a:t>Proportion of potential </a:t>
            </a:r>
          </a:p>
          <a:p>
            <a:pPr>
              <a:tabLst>
                <a:tab pos="2727325" algn="l"/>
              </a:tabLst>
            </a:pPr>
            <a:r>
              <a:rPr lang="en-US" b="0" dirty="0"/>
              <a:t>patient years with follow-up	(98.5%)*</a:t>
            </a:r>
          </a:p>
        </p:txBody>
      </p:sp>
      <p:sp>
        <p:nvSpPr>
          <p:cNvPr id="23" name="TextBox 22"/>
          <p:cNvSpPr txBox="1"/>
          <p:nvPr/>
        </p:nvSpPr>
        <p:spPr>
          <a:xfrm>
            <a:off x="990597" y="4389259"/>
            <a:ext cx="3657603" cy="830997"/>
          </a:xfrm>
          <a:prstGeom prst="rect">
            <a:avLst/>
          </a:prstGeom>
          <a:solidFill>
            <a:schemeClr val="accent4">
              <a:lumMod val="20000"/>
              <a:lumOff val="80000"/>
            </a:schemeClr>
          </a:solidFill>
          <a:ln w="9525">
            <a:solidFill>
              <a:schemeClr val="bg2"/>
            </a:solidFill>
          </a:ln>
        </p:spPr>
        <p:txBody>
          <a:bodyPr wrap="square">
            <a:spAutoFit/>
          </a:bodyPr>
          <a:lstStyle>
            <a:defPPr>
              <a:defRPr lang="en-GB"/>
            </a:defPPr>
            <a:lvl1pPr marL="177800" indent="-177800" eaLnBrk="1" hangingPunct="1">
              <a:tabLst>
                <a:tab pos="2727325" algn="l"/>
              </a:tabLst>
              <a:defRPr sz="1600" b="0">
                <a:solidFill>
                  <a:srgbClr val="000000"/>
                </a:solidFill>
                <a:latin typeface="Calibri"/>
                <a:ea typeface="ＭＳ Ｐゴシック" charset="0"/>
                <a:cs typeface="Arial" charset="0"/>
              </a:defRPr>
            </a:lvl1pPr>
          </a:lstStyle>
          <a:p>
            <a:r>
              <a:rPr lang="en-US" dirty="0"/>
              <a:t>Unknown vital status	(n=7)</a:t>
            </a:r>
          </a:p>
          <a:p>
            <a:r>
              <a:rPr lang="en-US" dirty="0"/>
              <a:t>    Due to withdrawn consent	(n=6)</a:t>
            </a:r>
          </a:p>
          <a:p>
            <a:r>
              <a:rPr lang="en-US" dirty="0"/>
              <a:t>    Lost to follow-up	(n=1)</a:t>
            </a:r>
          </a:p>
        </p:txBody>
      </p:sp>
      <p:sp>
        <p:nvSpPr>
          <p:cNvPr id="24" name="TextBox 23"/>
          <p:cNvSpPr txBox="1"/>
          <p:nvPr/>
        </p:nvSpPr>
        <p:spPr>
          <a:xfrm>
            <a:off x="990599" y="5350797"/>
            <a:ext cx="3657603" cy="584776"/>
          </a:xfrm>
          <a:prstGeom prst="rect">
            <a:avLst/>
          </a:prstGeom>
          <a:solidFill>
            <a:schemeClr val="accent4">
              <a:lumMod val="20000"/>
              <a:lumOff val="80000"/>
            </a:schemeClr>
          </a:solidFill>
          <a:ln w="9525">
            <a:solidFill>
              <a:schemeClr val="bg2"/>
            </a:solidFill>
          </a:ln>
        </p:spPr>
        <p:txBody>
          <a:bodyPr wrap="square">
            <a:spAutoFit/>
          </a:bodyPr>
          <a:lstStyle>
            <a:defPPr>
              <a:defRPr lang="en-GB"/>
            </a:defPPr>
            <a:lvl1pPr marL="177800" indent="-177800" eaLnBrk="1" hangingPunct="1">
              <a:defRPr sz="1600">
                <a:solidFill>
                  <a:srgbClr val="000000"/>
                </a:solidFill>
                <a:latin typeface="Calibri"/>
                <a:ea typeface="ＭＳ Ｐゴシック" charset="0"/>
                <a:cs typeface="Arial" charset="0"/>
              </a:defRPr>
            </a:lvl1pPr>
          </a:lstStyle>
          <a:p>
            <a:pPr>
              <a:tabLst>
                <a:tab pos="2727325" algn="l"/>
              </a:tabLst>
            </a:pPr>
            <a:r>
              <a:rPr lang="en-US" b="0" dirty="0"/>
              <a:t>Proportion of potential a</a:t>
            </a:r>
          </a:p>
          <a:p>
            <a:pPr>
              <a:tabLst>
                <a:tab pos="2727325" algn="l"/>
              </a:tabLst>
            </a:pPr>
            <a:r>
              <a:rPr lang="en-US" b="0" dirty="0"/>
              <a:t>patient years with follow-up	(98.1%)*</a:t>
            </a:r>
          </a:p>
        </p:txBody>
      </p:sp>
      <p:sp>
        <p:nvSpPr>
          <p:cNvPr id="25" name="TextBox 24"/>
          <p:cNvSpPr txBox="1"/>
          <p:nvPr/>
        </p:nvSpPr>
        <p:spPr>
          <a:xfrm>
            <a:off x="7543800" y="3471903"/>
            <a:ext cx="3657600" cy="338554"/>
          </a:xfrm>
          <a:prstGeom prst="rect">
            <a:avLst/>
          </a:prstGeom>
          <a:solidFill>
            <a:schemeClr val="accent5">
              <a:lumMod val="20000"/>
              <a:lumOff val="80000"/>
            </a:schemeClr>
          </a:solidFill>
          <a:ln w="9525">
            <a:solidFill>
              <a:schemeClr val="bg2"/>
            </a:solidFill>
          </a:ln>
        </p:spPr>
        <p:txBody>
          <a:bodyPr wrap="square">
            <a:spAutoFit/>
          </a:bodyPr>
          <a:lstStyle>
            <a:defPPr>
              <a:defRPr lang="en-GB"/>
            </a:defPPr>
            <a:lvl1pPr eaLnBrk="1" hangingPunct="1">
              <a:buFontTx/>
              <a:buNone/>
              <a:tabLst>
                <a:tab pos="2727325" algn="l"/>
              </a:tabLst>
              <a:defRPr sz="1600" b="0">
                <a:solidFill>
                  <a:srgbClr val="000000"/>
                </a:solidFill>
                <a:latin typeface="+mn-lt"/>
              </a:defRPr>
            </a:lvl1pPr>
            <a:lvl2pPr marL="742950" indent="-285750">
              <a:spcBef>
                <a:spcPct val="20000"/>
              </a:spcBef>
              <a:buFont typeface="Arial" charset="0"/>
              <a:buChar char="–"/>
              <a:defRPr sz="2800">
                <a:solidFill>
                  <a:schemeClr val="bg1"/>
                </a:solidFill>
                <a:latin typeface="Calibri" charset="0"/>
              </a:defRPr>
            </a:lvl2pPr>
            <a:lvl3pPr marL="1143000" indent="-228600">
              <a:spcBef>
                <a:spcPct val="20000"/>
              </a:spcBef>
              <a:buFont typeface="Arial" charset="0"/>
              <a:buChar char="•"/>
              <a:defRPr sz="2400">
                <a:solidFill>
                  <a:schemeClr val="bg1"/>
                </a:solidFill>
                <a:latin typeface="Calibri" charset="0"/>
              </a:defRPr>
            </a:lvl3pPr>
            <a:lvl4pPr marL="1600200" indent="-228600">
              <a:spcBef>
                <a:spcPct val="20000"/>
              </a:spcBef>
              <a:buFont typeface="Arial" charset="0"/>
              <a:buChar char="–"/>
              <a:defRPr sz="2000">
                <a:solidFill>
                  <a:schemeClr val="bg1"/>
                </a:solidFill>
                <a:latin typeface="Calibri" charset="0"/>
              </a:defRPr>
            </a:lvl4pPr>
            <a:lvl5pPr marL="2057400" indent="-228600">
              <a:spcBef>
                <a:spcPct val="20000"/>
              </a:spcBef>
              <a:buFont typeface="Arial" charset="0"/>
              <a:buChar char="»"/>
              <a:defRPr sz="2000">
                <a:solidFill>
                  <a:schemeClr val="bg1"/>
                </a:solidFill>
                <a:latin typeface="Calibri" charset="0"/>
              </a:defRPr>
            </a:lvl5pPr>
            <a:lvl6pPr marL="2514600" indent="-228600" eaLnBrk="0" fontAlgn="base" hangingPunct="0">
              <a:spcBef>
                <a:spcPct val="20000"/>
              </a:spcBef>
              <a:spcAft>
                <a:spcPct val="0"/>
              </a:spcAft>
              <a:buFont typeface="Arial" charset="0"/>
              <a:buChar char="»"/>
              <a:defRPr sz="2000">
                <a:solidFill>
                  <a:schemeClr val="bg1"/>
                </a:solidFill>
                <a:latin typeface="Calibri" charset="0"/>
              </a:defRPr>
            </a:lvl6pPr>
            <a:lvl7pPr marL="2971800" indent="-228600" eaLnBrk="0" fontAlgn="base" hangingPunct="0">
              <a:spcBef>
                <a:spcPct val="20000"/>
              </a:spcBef>
              <a:spcAft>
                <a:spcPct val="0"/>
              </a:spcAft>
              <a:buFont typeface="Arial" charset="0"/>
              <a:buChar char="»"/>
              <a:defRPr sz="2000">
                <a:solidFill>
                  <a:schemeClr val="bg1"/>
                </a:solidFill>
                <a:latin typeface="Calibri" charset="0"/>
              </a:defRPr>
            </a:lvl7pPr>
            <a:lvl8pPr marL="3429000" indent="-228600" eaLnBrk="0" fontAlgn="base" hangingPunct="0">
              <a:spcBef>
                <a:spcPct val="20000"/>
              </a:spcBef>
              <a:spcAft>
                <a:spcPct val="0"/>
              </a:spcAft>
              <a:buFont typeface="Arial" charset="0"/>
              <a:buChar char="»"/>
              <a:defRPr sz="2000">
                <a:solidFill>
                  <a:schemeClr val="bg1"/>
                </a:solidFill>
                <a:latin typeface="Calibri" charset="0"/>
              </a:defRPr>
            </a:lvl8pPr>
            <a:lvl9pPr marL="3886200" indent="-228600" eaLnBrk="0" fontAlgn="base" hangingPunct="0">
              <a:spcBef>
                <a:spcPct val="20000"/>
              </a:spcBef>
              <a:spcAft>
                <a:spcPct val="0"/>
              </a:spcAft>
              <a:buFont typeface="Arial" charset="0"/>
              <a:buChar char="»"/>
              <a:defRPr sz="2000">
                <a:solidFill>
                  <a:schemeClr val="bg1"/>
                </a:solidFill>
                <a:latin typeface="Calibri" charset="0"/>
              </a:defRPr>
            </a:lvl9pPr>
          </a:lstStyle>
          <a:p>
            <a:r>
              <a:rPr lang="en-US" dirty="0"/>
              <a:t>Withdrew consent  (n=113 [1.6%])</a:t>
            </a:r>
          </a:p>
        </p:txBody>
      </p:sp>
      <p:sp>
        <p:nvSpPr>
          <p:cNvPr id="26" name="TextBox 25"/>
          <p:cNvSpPr txBox="1"/>
          <p:nvPr/>
        </p:nvSpPr>
        <p:spPr>
          <a:xfrm>
            <a:off x="990597" y="3920160"/>
            <a:ext cx="3657603" cy="338554"/>
          </a:xfrm>
          <a:prstGeom prst="rect">
            <a:avLst/>
          </a:prstGeom>
          <a:solidFill>
            <a:schemeClr val="accent4">
              <a:lumMod val="20000"/>
              <a:lumOff val="80000"/>
            </a:schemeClr>
          </a:solidFill>
          <a:ln w="9525">
            <a:solidFill>
              <a:schemeClr val="bg2"/>
            </a:solidFill>
          </a:ln>
        </p:spPr>
        <p:txBody>
          <a:bodyPr wrap="square">
            <a:spAutoFit/>
          </a:bodyPr>
          <a:lstStyle>
            <a:defPPr>
              <a:defRPr lang="en-GB"/>
            </a:defPPr>
            <a:lvl1pPr marL="177800" indent="-177800" eaLnBrk="1" hangingPunct="1">
              <a:tabLst>
                <a:tab pos="2727325" algn="l"/>
              </a:tabLst>
              <a:defRPr sz="1600" b="0">
                <a:solidFill>
                  <a:srgbClr val="000000"/>
                </a:solidFill>
                <a:latin typeface="Calibri"/>
                <a:ea typeface="ＭＳ Ｐゴシック" charset="0"/>
                <a:cs typeface="Arial" charset="0"/>
              </a:defRPr>
            </a:lvl1pPr>
          </a:lstStyle>
          <a:p>
            <a:r>
              <a:rPr lang="en-US" dirty="0"/>
              <a:t>Discontinued study drug (n=2083 [30.1%])</a:t>
            </a:r>
          </a:p>
        </p:txBody>
      </p:sp>
      <p:sp>
        <p:nvSpPr>
          <p:cNvPr id="27" name="TextBox 26"/>
          <p:cNvSpPr txBox="1"/>
          <p:nvPr/>
        </p:nvSpPr>
        <p:spPr>
          <a:xfrm>
            <a:off x="7543801" y="3934053"/>
            <a:ext cx="3657600" cy="338554"/>
          </a:xfrm>
          <a:prstGeom prst="rect">
            <a:avLst/>
          </a:prstGeom>
          <a:solidFill>
            <a:schemeClr val="accent5">
              <a:lumMod val="20000"/>
              <a:lumOff val="80000"/>
            </a:schemeClr>
          </a:solidFill>
          <a:ln w="9525">
            <a:solidFill>
              <a:schemeClr val="bg2"/>
            </a:solidFill>
          </a:ln>
        </p:spPr>
        <p:txBody>
          <a:bodyPr wrap="square">
            <a:spAutoFit/>
          </a:bodyPr>
          <a:lstStyle>
            <a:defPPr>
              <a:defRPr lang="en-GB"/>
            </a:defPPr>
            <a:lvl1pPr eaLnBrk="1" hangingPunct="1">
              <a:buFontTx/>
              <a:buNone/>
              <a:tabLst>
                <a:tab pos="2727325" algn="l"/>
              </a:tabLst>
              <a:defRPr sz="1600" b="0">
                <a:solidFill>
                  <a:srgbClr val="000000"/>
                </a:solidFill>
                <a:latin typeface="+mn-lt"/>
              </a:defRPr>
            </a:lvl1pPr>
            <a:lvl2pPr marL="742950" indent="-285750">
              <a:spcBef>
                <a:spcPct val="20000"/>
              </a:spcBef>
              <a:buFont typeface="Arial" charset="0"/>
              <a:buChar char="–"/>
              <a:defRPr sz="2800">
                <a:solidFill>
                  <a:schemeClr val="bg1"/>
                </a:solidFill>
                <a:latin typeface="Calibri" charset="0"/>
              </a:defRPr>
            </a:lvl2pPr>
            <a:lvl3pPr marL="1143000" indent="-228600">
              <a:spcBef>
                <a:spcPct val="20000"/>
              </a:spcBef>
              <a:buFont typeface="Arial" charset="0"/>
              <a:buChar char="•"/>
              <a:defRPr sz="2400">
                <a:solidFill>
                  <a:schemeClr val="bg1"/>
                </a:solidFill>
                <a:latin typeface="Calibri" charset="0"/>
              </a:defRPr>
            </a:lvl3pPr>
            <a:lvl4pPr marL="1600200" indent="-228600">
              <a:spcBef>
                <a:spcPct val="20000"/>
              </a:spcBef>
              <a:buFont typeface="Arial" charset="0"/>
              <a:buChar char="–"/>
              <a:defRPr sz="2000">
                <a:solidFill>
                  <a:schemeClr val="bg1"/>
                </a:solidFill>
                <a:latin typeface="Calibri" charset="0"/>
              </a:defRPr>
            </a:lvl4pPr>
            <a:lvl5pPr marL="2057400" indent="-228600">
              <a:spcBef>
                <a:spcPct val="20000"/>
              </a:spcBef>
              <a:buFont typeface="Arial" charset="0"/>
              <a:buChar char="»"/>
              <a:defRPr sz="2000">
                <a:solidFill>
                  <a:schemeClr val="bg1"/>
                </a:solidFill>
                <a:latin typeface="Calibri" charset="0"/>
              </a:defRPr>
            </a:lvl5pPr>
            <a:lvl6pPr marL="2514600" indent="-228600" eaLnBrk="0" fontAlgn="base" hangingPunct="0">
              <a:spcBef>
                <a:spcPct val="20000"/>
              </a:spcBef>
              <a:spcAft>
                <a:spcPct val="0"/>
              </a:spcAft>
              <a:buFont typeface="Arial" charset="0"/>
              <a:buChar char="»"/>
              <a:defRPr sz="2000">
                <a:solidFill>
                  <a:schemeClr val="bg1"/>
                </a:solidFill>
                <a:latin typeface="Calibri" charset="0"/>
              </a:defRPr>
            </a:lvl6pPr>
            <a:lvl7pPr marL="2971800" indent="-228600" eaLnBrk="0" fontAlgn="base" hangingPunct="0">
              <a:spcBef>
                <a:spcPct val="20000"/>
              </a:spcBef>
              <a:spcAft>
                <a:spcPct val="0"/>
              </a:spcAft>
              <a:buFont typeface="Arial" charset="0"/>
              <a:buChar char="»"/>
              <a:defRPr sz="2000">
                <a:solidFill>
                  <a:schemeClr val="bg1"/>
                </a:solidFill>
                <a:latin typeface="Calibri" charset="0"/>
              </a:defRPr>
            </a:lvl7pPr>
            <a:lvl8pPr marL="3429000" indent="-228600" eaLnBrk="0" fontAlgn="base" hangingPunct="0">
              <a:spcBef>
                <a:spcPct val="20000"/>
              </a:spcBef>
              <a:spcAft>
                <a:spcPct val="0"/>
              </a:spcAft>
              <a:buFont typeface="Arial" charset="0"/>
              <a:buChar char="»"/>
              <a:defRPr sz="2000">
                <a:solidFill>
                  <a:schemeClr val="bg1"/>
                </a:solidFill>
                <a:latin typeface="Calibri" charset="0"/>
              </a:defRPr>
            </a:lvl8pPr>
            <a:lvl9pPr marL="3886200" indent="-228600" eaLnBrk="0" fontAlgn="base" hangingPunct="0">
              <a:spcBef>
                <a:spcPct val="20000"/>
              </a:spcBef>
              <a:spcAft>
                <a:spcPct val="0"/>
              </a:spcAft>
              <a:buFont typeface="Arial" charset="0"/>
              <a:buChar char="»"/>
              <a:defRPr sz="2000">
                <a:solidFill>
                  <a:schemeClr val="bg1"/>
                </a:solidFill>
                <a:latin typeface="Calibri" charset="0"/>
              </a:defRPr>
            </a:lvl9pPr>
          </a:lstStyle>
          <a:p>
            <a:r>
              <a:rPr lang="en-US" dirty="0"/>
              <a:t>Discontinued study drug (n=1803 [26.0%])</a:t>
            </a:r>
          </a:p>
        </p:txBody>
      </p:sp>
      <p:sp>
        <p:nvSpPr>
          <p:cNvPr id="55" name="TextBox 54"/>
          <p:cNvSpPr txBox="1"/>
          <p:nvPr/>
        </p:nvSpPr>
        <p:spPr>
          <a:xfrm>
            <a:off x="990597" y="6062990"/>
            <a:ext cx="10210803" cy="261610"/>
          </a:xfrm>
          <a:prstGeom prst="rect">
            <a:avLst/>
          </a:prstGeom>
          <a:noFill/>
        </p:spPr>
        <p:txBody>
          <a:bodyPr wrap="square" rtlCol="0">
            <a:spAutoFit/>
          </a:bodyPr>
          <a:lstStyle/>
          <a:p>
            <a:pPr algn="ctr"/>
            <a:r>
              <a:rPr lang="en-US" sz="1100" b="0" i="1" dirty="0"/>
              <a:t>*Time from randomization until first primary event, censoring or death, divided by total time until first primary event, death or primary analysis censoring date. </a:t>
            </a:r>
          </a:p>
        </p:txBody>
      </p:sp>
    </p:spTree>
    <p:extLst>
      <p:ext uri="{BB962C8B-B14F-4D97-AF65-F5344CB8AC3E}">
        <p14:creationId xmlns:p14="http://schemas.microsoft.com/office/powerpoint/2010/main" val="1402037703"/>
      </p:ext>
    </p:extLst>
  </p:cSld>
  <p:clrMapOvr>
    <a:masterClrMapping/>
  </p:clrMapOvr>
  <p:transition xmlns:p14="http://schemas.microsoft.com/office/powerpoint/2010/main">
    <p:wipe dir="r"/>
  </p:transition>
</p:sld>
</file>

<file path=ppt/theme/theme1.xml><?xml version="1.0" encoding="utf-8"?>
<a:theme xmlns:a="http://schemas.openxmlformats.org/drawingml/2006/main" name="Office Theme">
  <a:themeElements>
    <a:clrScheme name="Partheonon">
      <a:dk1>
        <a:srgbClr val="797B7A"/>
      </a:dk1>
      <a:lt1>
        <a:srgbClr val="000000"/>
      </a:lt1>
      <a:dk2>
        <a:srgbClr val="3E5EAB"/>
      </a:dk2>
      <a:lt2>
        <a:srgbClr val="FFFFFF"/>
      </a:lt2>
      <a:accent1>
        <a:srgbClr val="632C80"/>
      </a:accent1>
      <a:accent2>
        <a:srgbClr val="FCB040"/>
      </a:accent2>
      <a:accent3>
        <a:srgbClr val="C81F48"/>
      </a:accent3>
      <a:accent4>
        <a:srgbClr val="9FB628"/>
      </a:accent4>
      <a:accent5>
        <a:srgbClr val="29AAE3"/>
      </a:accent5>
      <a:accent6>
        <a:srgbClr val="FFFFFF"/>
      </a:accent6>
      <a:hlink>
        <a:srgbClr val="797B7A"/>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Partheonon">
      <a:dk1>
        <a:srgbClr val="797B7A"/>
      </a:dk1>
      <a:lt1>
        <a:srgbClr val="000000"/>
      </a:lt1>
      <a:dk2>
        <a:srgbClr val="3E5EAB"/>
      </a:dk2>
      <a:lt2>
        <a:srgbClr val="FFFFFF"/>
      </a:lt2>
      <a:accent1>
        <a:srgbClr val="632C80"/>
      </a:accent1>
      <a:accent2>
        <a:srgbClr val="FCB040"/>
      </a:accent2>
      <a:accent3>
        <a:srgbClr val="C81F48"/>
      </a:accent3>
      <a:accent4>
        <a:srgbClr val="9FB628"/>
      </a:accent4>
      <a:accent5>
        <a:srgbClr val="29AAE3"/>
      </a:accent5>
      <a:accent6>
        <a:srgbClr val="FFFFFF"/>
      </a:accent6>
      <a:hlink>
        <a:srgbClr val="797B7A"/>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4845</TotalTime>
  <Words>5296</Words>
  <Application>Microsoft Macintosh PowerPoint</Application>
  <PresentationFormat>Custom</PresentationFormat>
  <Paragraphs>859</Paragraphs>
  <Slides>39</Slides>
  <Notes>22</Notes>
  <HiddenSlides>0</HiddenSlides>
  <MMClips>0</MMClips>
  <ScaleCrop>false</ScaleCrop>
  <HeadingPairs>
    <vt:vector size="4" baseType="variant">
      <vt:variant>
        <vt:lpstr>Theme</vt:lpstr>
      </vt:variant>
      <vt:variant>
        <vt:i4>2</vt:i4>
      </vt:variant>
      <vt:variant>
        <vt:lpstr>Slide Titles</vt:lpstr>
      </vt:variant>
      <vt:variant>
        <vt:i4>39</vt:i4>
      </vt:variant>
    </vt:vector>
  </HeadingPairs>
  <TitlesOfParts>
    <vt:vector size="41" baseType="lpstr">
      <vt:lpstr>Office Theme</vt:lpstr>
      <vt:lpstr>1_Office Theme</vt:lpstr>
      <vt:lpstr>Manesh R. Patel, MD on behalf of the EUCLID Executive and Steering Committee and Investigators  EUCLID Trial Primary Results  Late Breaking Clinical Trial Presentation American Heart Association 2016 November 13th 2016</vt:lpstr>
      <vt:lpstr>Disclosures</vt:lpstr>
      <vt:lpstr>Peripheral Artery Disease of the Lower Extremity </vt:lpstr>
      <vt:lpstr>Efficacy of Clopidogrel vs. Aspirin for MI,  Ischemic Stroke, or Vascular Death</vt:lpstr>
      <vt:lpstr>Background Conclusions</vt:lpstr>
      <vt:lpstr>Primary Objective — EUCLID</vt:lpstr>
      <vt:lpstr>EUCLID Study Design</vt:lpstr>
      <vt:lpstr>Global Participation 13,855 patients 811 sites 28 countries</vt:lpstr>
      <vt:lpstr>EUCLID  Patient Follow up</vt:lpstr>
      <vt:lpstr>Baseline Characteristics</vt:lpstr>
      <vt:lpstr>Medical History</vt:lpstr>
      <vt:lpstr>PAD History—Inclusion Criteria for Randomization </vt:lpstr>
      <vt:lpstr>Overall Primary Trial Results</vt:lpstr>
      <vt:lpstr>Primary Efficacy Endpoint  (CV Death, MI, or Ischemic Stroke)</vt:lpstr>
      <vt:lpstr>Efficacy Outcomes</vt:lpstr>
      <vt:lpstr>Other Secondary Outcomes</vt:lpstr>
      <vt:lpstr>Safety Outcomes</vt:lpstr>
      <vt:lpstr>Primary Efficacy Endpoint</vt:lpstr>
      <vt:lpstr>Conclusions</vt:lpstr>
      <vt:lpstr>Clinical Interpretation and Future Directions</vt:lpstr>
      <vt:lpstr>EUCLID Study Committees</vt:lpstr>
      <vt:lpstr>PowerPoint Presentation</vt:lpstr>
      <vt:lpstr>Iris Baumgartner, MD on behalf of the EUCLID Executive and Steering Committee and Investigators  EUCLID Prior Revascularization Criterion Outcomes Late Breaking Clinical Trial Presentation American Heart Association 2016 November 13th 2016</vt:lpstr>
      <vt:lpstr>Disclosures</vt:lpstr>
      <vt:lpstr>Background on PAD revascularization and Anti-platelet therapy</vt:lpstr>
      <vt:lpstr>Efficacy &amp; Safety of Antiplatelet Agents for Prevention of MACE and Leg Amputations in PAD Systematic Review and Network Meta- Analysis (49 RCT)  </vt:lpstr>
      <vt:lpstr>EUCLID Study Design</vt:lpstr>
      <vt:lpstr>EUCLID Prior Lower Limb Revascularization (&gt; 30 d) Subgroup Analysis</vt:lpstr>
      <vt:lpstr>PowerPoint Presentation</vt:lpstr>
      <vt:lpstr>Baseline Characteristics Patients with Prior Revascularization According to Treatment Group</vt:lpstr>
      <vt:lpstr>Event Rates Patients Enrolled Based on a History of Prior Revascularization or Abnormal ABI</vt:lpstr>
      <vt:lpstr>Conclusion: Prior Revascularisation vs Low ABI</vt:lpstr>
      <vt:lpstr>PowerPoint Presentation</vt:lpstr>
      <vt:lpstr>PAD-specific Baseline Characteristics Patients with Prior Revascularization According to Treatment Group</vt:lpstr>
      <vt:lpstr>Efficacy Outcomes Patients with Prior Revascularization According to Treatment Group</vt:lpstr>
      <vt:lpstr>Other Secondary Outcomes Patients with Prior Revascularization According to Treatment Group</vt:lpstr>
      <vt:lpstr>Safety Outcomes Patients with Prior Revascularization According to Treatment Group  (On-treatment Population)</vt:lpstr>
      <vt:lpstr>Conclusions</vt:lpstr>
      <vt:lpstr>PowerPoint Presentation</vt:lpstr>
    </vt:vector>
  </TitlesOfParts>
  <Company>AstraZeneca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kkdd864</dc:creator>
  <dc:description>For both external and internal use</dc:description>
  <cp:lastModifiedBy>Bruno Paolino</cp:lastModifiedBy>
  <cp:revision>376</cp:revision>
  <dcterms:created xsi:type="dcterms:W3CDTF">2012-08-29T17:30:28Z</dcterms:created>
  <dcterms:modified xsi:type="dcterms:W3CDTF">2016-11-13T22:21:38Z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lpwstr>1.4</vt:lpwstr>
  </property>
</Properties>
</file>