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9" r:id="rId2"/>
    <p:sldMasterId id="2147483684" r:id="rId3"/>
  </p:sldMasterIdLst>
  <p:notesMasterIdLst>
    <p:notesMasterId r:id="rId39"/>
  </p:notesMasterIdLst>
  <p:handoutMasterIdLst>
    <p:handoutMasterId r:id="rId40"/>
  </p:handoutMasterIdLst>
  <p:sldIdLst>
    <p:sldId id="416" r:id="rId4"/>
    <p:sldId id="415" r:id="rId5"/>
    <p:sldId id="417" r:id="rId6"/>
    <p:sldId id="419" r:id="rId7"/>
    <p:sldId id="420" r:id="rId8"/>
    <p:sldId id="424" r:id="rId9"/>
    <p:sldId id="421" r:id="rId10"/>
    <p:sldId id="425" r:id="rId11"/>
    <p:sldId id="428" r:id="rId12"/>
    <p:sldId id="429" r:id="rId13"/>
    <p:sldId id="426" r:id="rId14"/>
    <p:sldId id="422" r:id="rId15"/>
    <p:sldId id="423" r:id="rId16"/>
    <p:sldId id="430" r:id="rId17"/>
    <p:sldId id="431" r:id="rId18"/>
    <p:sldId id="434" r:id="rId19"/>
    <p:sldId id="436" r:id="rId20"/>
    <p:sldId id="437" r:id="rId21"/>
    <p:sldId id="438" r:id="rId22"/>
    <p:sldId id="442" r:id="rId23"/>
    <p:sldId id="448" r:id="rId24"/>
    <p:sldId id="449" r:id="rId25"/>
    <p:sldId id="443" r:id="rId26"/>
    <p:sldId id="445" r:id="rId27"/>
    <p:sldId id="441" r:id="rId28"/>
    <p:sldId id="440" r:id="rId29"/>
    <p:sldId id="446" r:id="rId30"/>
    <p:sldId id="447" r:id="rId31"/>
    <p:sldId id="450" r:id="rId32"/>
    <p:sldId id="451" r:id="rId33"/>
    <p:sldId id="452" r:id="rId34"/>
    <p:sldId id="453" r:id="rId35"/>
    <p:sldId id="457" r:id="rId36"/>
    <p:sldId id="454" r:id="rId37"/>
    <p:sldId id="458" r:id="rId38"/>
  </p:sldIdLst>
  <p:sldSz cx="9144000" cy="6858000" type="screen4x3"/>
  <p:notesSz cx="7086600" cy="9372600"/>
  <p:custDataLst>
    <p:tags r:id="rId41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9C400"/>
    <a:srgbClr val="00FF00"/>
    <a:srgbClr val="009999"/>
    <a:srgbClr val="C09200"/>
    <a:srgbClr val="002D48"/>
    <a:srgbClr val="005A58"/>
    <a:srgbClr val="401B5B"/>
    <a:srgbClr val="008080"/>
    <a:srgbClr val="315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1349" y="-82"/>
      </p:cViewPr>
      <p:guideLst>
        <p:guide orient="horz" pos="2160"/>
        <p:guide orient="horz" pos="3947"/>
        <p:guide pos="142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65029856704805"/>
          <c:y val="6.4820271066588095E-2"/>
          <c:w val="0.69057878687494156"/>
          <c:h val="0.71435836283575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"/>
                  <c:y val="-1.1785503830288745E-2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91.3%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968716289104641E-3"/>
                  <c:y val="-5.8309037900874635E-3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5.7%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3.1%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TIMI 3</c:v>
                </c:pt>
                <c:pt idx="1">
                  <c:v>TIMI 2</c:v>
                </c:pt>
                <c:pt idx="2">
                  <c:v>TIMI 0/1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91.3</c:v>
                </c:pt>
                <c:pt idx="1">
                  <c:v>5.7</c:v>
                </c:pt>
                <c:pt idx="2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709888"/>
        <c:axId val="144708352"/>
      </c:barChart>
      <c:valAx>
        <c:axId val="14470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4709888"/>
        <c:crosses val="autoZero"/>
        <c:crossBetween val="between"/>
      </c:valAx>
      <c:catAx>
        <c:axId val="144709888"/>
        <c:scaling>
          <c:orientation val="minMax"/>
        </c:scaling>
        <c:delete val="0"/>
        <c:axPos val="l"/>
        <c:majorTickMark val="out"/>
        <c:minorTickMark val="none"/>
        <c:tickLblPos val="nextTo"/>
        <c:crossAx val="1447083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82976356350518"/>
          <c:y val="6.4820271066588095E-2"/>
          <c:w val="0.75339922015920835"/>
          <c:h val="0.71435836283575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"/>
                  <c:y val="-4.8073805847541271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79.3%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86968449931462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20.7%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smtClean="0"/>
                      <a:t>3.1%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79.3</c:v>
                </c:pt>
                <c:pt idx="1">
                  <c:v>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23552"/>
        <c:axId val="148022016"/>
      </c:barChart>
      <c:valAx>
        <c:axId val="14802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8023552"/>
        <c:crosses val="autoZero"/>
        <c:crossBetween val="between"/>
      </c:valAx>
      <c:catAx>
        <c:axId val="148023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80220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65029856704805"/>
          <c:y val="6.4820271066588095E-2"/>
          <c:w val="0.69057878687494156"/>
          <c:h val="0.71435836283575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"/>
                  <c:y val="-5.9544087601294737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92.6%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968716289104641E-3"/>
                  <c:y val="-5.8309037900874635E-3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5.7%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06401249024199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1.7%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TIMI 3</c:v>
                </c:pt>
                <c:pt idx="1">
                  <c:v>TIMI 2</c:v>
                </c:pt>
                <c:pt idx="2">
                  <c:v>TIMI 0/1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92.6</c:v>
                </c:pt>
                <c:pt idx="1">
                  <c:v>5.7</c:v>
                </c:pt>
                <c:pt idx="2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296704"/>
        <c:axId val="154282624"/>
      </c:barChart>
      <c:valAx>
        <c:axId val="15428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4296704"/>
        <c:crosses val="autoZero"/>
        <c:crossBetween val="between"/>
      </c:valAx>
      <c:catAx>
        <c:axId val="154296704"/>
        <c:scaling>
          <c:orientation val="minMax"/>
        </c:scaling>
        <c:delete val="0"/>
        <c:axPos val="l"/>
        <c:majorTickMark val="out"/>
        <c:minorTickMark val="none"/>
        <c:tickLblPos val="nextTo"/>
        <c:crossAx val="1542826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Aspiration (N=229)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numFmt formatCode="#,##0.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Median</c:v>
                </c:pt>
                <c:pt idx="1">
                  <c:v>Complete (&gt;70%)</c:v>
                </c:pt>
                <c:pt idx="2">
                  <c:v>Partial           (30% - 70%)</c:v>
                </c:pt>
                <c:pt idx="3">
                  <c:v>Absent                             (&lt;30%)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71.2</c:v>
                </c:pt>
                <c:pt idx="1">
                  <c:v>50.8</c:v>
                </c:pt>
                <c:pt idx="2">
                  <c:v>32.700000000000003</c:v>
                </c:pt>
                <c:pt idx="3">
                  <c:v>16.600000000000001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aspiration (N=223)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numFmt formatCode="#,##0.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Median</c:v>
                </c:pt>
                <c:pt idx="1">
                  <c:v>Complete (&gt;70%)</c:v>
                </c:pt>
                <c:pt idx="2">
                  <c:v>Partial           (30% - 70%)</c:v>
                </c:pt>
                <c:pt idx="3">
                  <c:v>Absent                             (&lt;30%)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74.400000000000006</c:v>
                </c:pt>
                <c:pt idx="1">
                  <c:v>56.8</c:v>
                </c:pt>
                <c:pt idx="2">
                  <c:v>30</c:v>
                </c:pt>
                <c:pt idx="3">
                  <c:v>13.2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154397312"/>
        <c:axId val="154206592"/>
      </c:barChart>
      <c:catAx>
        <c:axId val="154397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54206592"/>
        <c:crosses val="autoZero"/>
        <c:auto val="1"/>
        <c:lblAlgn val="ctr"/>
        <c:lblOffset val="100"/>
        <c:noMultiLvlLbl val="0"/>
      </c:catAx>
      <c:valAx>
        <c:axId val="15420659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154397312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19247877103597344"/>
          <c:y val="2.0581283479624197E-2"/>
          <c:w val="0.68530389583654983"/>
          <c:h val="7.105816398037841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75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38.700000000000003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563" cap="rnd">
              <a:round/>
              <a:headEnd type="none" w="lg" len="lg"/>
              <a:tailEnd type="none" w="lg" len="lg"/>
            </a:ln>
          </c:spPr>
        </c:hiLowLines>
        <c:upDownBars>
          <c:gapWidth val="150"/>
          <c:upBars/>
          <c:downBars>
            <c:spPr>
              <a:solidFill>
                <a:srgbClr val="C9C400"/>
              </a:solidFill>
            </c:spPr>
          </c:downBars>
        </c:upDownBars>
        <c:axId val="154258432"/>
        <c:axId val="154264320"/>
      </c:stockChart>
      <c:catAx>
        <c:axId val="154258432"/>
        <c:scaling>
          <c:orientation val="minMax"/>
        </c:scaling>
        <c:delete val="1"/>
        <c:axPos val="b"/>
        <c:majorTickMark val="out"/>
        <c:minorTickMark val="none"/>
        <c:tickLblPos val="nextTo"/>
        <c:crossAx val="154264320"/>
        <c:crossesAt val="-10"/>
        <c:auto val="1"/>
        <c:lblAlgn val="ctr"/>
        <c:lblOffset val="100"/>
        <c:noMultiLvlLbl val="0"/>
      </c:catAx>
      <c:valAx>
        <c:axId val="154264320"/>
        <c:scaling>
          <c:orientation val="minMax"/>
          <c:max val="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5425843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64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8225860849109E-2"/>
          <c:y val="3.5772357723577237E-2"/>
          <c:w val="0.84992961758147401"/>
          <c:h val="0.92845528455284554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75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38.700000000000003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563" cap="rnd">
              <a:round/>
              <a:headEnd type="none" w="lg" len="lg"/>
              <a:tailEnd type="none" w="lg" len="lg"/>
            </a:ln>
          </c:spPr>
        </c:hiLowLines>
        <c:upDownBars>
          <c:gapWidth val="150"/>
          <c:upBars/>
          <c:downBars>
            <c:spPr>
              <a:solidFill>
                <a:schemeClr val="accent1">
                  <a:lumMod val="50000"/>
                </a:schemeClr>
              </a:solidFill>
            </c:spPr>
          </c:downBars>
        </c:upDownBars>
        <c:axId val="148139392"/>
        <c:axId val="148149376"/>
      </c:stockChart>
      <c:catAx>
        <c:axId val="148139392"/>
        <c:scaling>
          <c:orientation val="minMax"/>
        </c:scaling>
        <c:delete val="1"/>
        <c:axPos val="b"/>
        <c:majorTickMark val="out"/>
        <c:minorTickMark val="none"/>
        <c:tickLblPos val="nextTo"/>
        <c:crossAx val="148149376"/>
        <c:crossesAt val="-10"/>
        <c:auto val="1"/>
        <c:lblAlgn val="ctr"/>
        <c:lblOffset val="100"/>
        <c:noMultiLvlLbl val="0"/>
      </c:catAx>
      <c:valAx>
        <c:axId val="148149376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813939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64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CC00"/>
              </a:solidFill>
            </c:spPr>
          </c:dPt>
          <c:cat>
            <c:strRef>
              <c:f>Sheet1!$A$2:$A$5</c:f>
              <c:strCache>
                <c:ptCount val="4"/>
                <c:pt idx="0">
                  <c:v>Aspiration +      IC abciximab (n=101)</c:v>
                </c:pt>
                <c:pt idx="1">
                  <c:v>No aspiration + IC abciximab (n=94)</c:v>
                </c:pt>
                <c:pt idx="2">
                  <c:v>Aspiration +        no abciximab         (n=91)</c:v>
                </c:pt>
                <c:pt idx="3">
                  <c:v>No aspiration + no abciximab (n=96)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14.7</c:v>
                </c:pt>
                <c:pt idx="1">
                  <c:v>17.3</c:v>
                </c:pt>
                <c:pt idx="2">
                  <c:v>18.600000000000001</c:v>
                </c:pt>
                <c:pt idx="3">
                  <c:v>17.600000000000001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4563328"/>
        <c:axId val="154564864"/>
      </c:barChart>
      <c:catAx>
        <c:axId val="154563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54564864"/>
        <c:crosses val="autoZero"/>
        <c:auto val="1"/>
        <c:lblAlgn val="ctr"/>
        <c:lblOffset val="100"/>
        <c:noMultiLvlLbl val="0"/>
      </c:catAx>
      <c:valAx>
        <c:axId val="154564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4563328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6906289491591"/>
          <c:y val="6.4820271066588095E-2"/>
          <c:w val="0.70675994783059526"/>
          <c:h val="0.71435836283575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"/>
                  <c:y val="-1.178550383028874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91.5%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830903790087463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7.6%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0.9%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91.5</c:v>
                </c:pt>
                <c:pt idx="1">
                  <c:v>7.6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765312"/>
        <c:axId val="144775808"/>
      </c:barChart>
      <c:valAx>
        <c:axId val="14477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4765312"/>
        <c:crosses val="autoZero"/>
        <c:crossBetween val="between"/>
      </c:valAx>
      <c:catAx>
        <c:axId val="144765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447758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6906289491591"/>
          <c:y val="6.4820271066588095E-2"/>
          <c:w val="0.70675994783059526"/>
          <c:h val="0.71435836283575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1.0059325952015797E-16"/>
                  <c:y val="-4.8073805847541271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80.7%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869684499314628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 smtClean="0"/>
                      <a:t>19.3%</a:t>
                    </a:r>
                    <a:endParaRPr lang="en-US" sz="160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3.1%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MBG 2/3</c:v>
                </c:pt>
                <c:pt idx="1">
                  <c:v>MBG 0/1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80.7</c:v>
                </c:pt>
                <c:pt idx="1">
                  <c:v>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813056"/>
        <c:axId val="144811520"/>
      </c:barChart>
      <c:valAx>
        <c:axId val="14481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4813056"/>
        <c:crosses val="autoZero"/>
        <c:crossBetween val="between"/>
      </c:valAx>
      <c:catAx>
        <c:axId val="144813056"/>
        <c:scaling>
          <c:orientation val="minMax"/>
        </c:scaling>
        <c:delete val="0"/>
        <c:axPos val="l"/>
        <c:majorTickMark val="out"/>
        <c:minorTickMark val="none"/>
        <c:tickLblPos val="nextTo"/>
        <c:crossAx val="1448115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82976356350518"/>
          <c:y val="6.4820271066588095E-2"/>
          <c:w val="0.75339922015920835"/>
          <c:h val="0.71435836283575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"/>
                  <c:y val="-4.8073805847541271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82.1%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86968449931462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17.9%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smtClean="0"/>
                      <a:t>3.1%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82.1</c:v>
                </c:pt>
                <c:pt idx="1">
                  <c:v>17.899999999999999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867328"/>
        <c:axId val="146812288"/>
      </c:barChart>
      <c:valAx>
        <c:axId val="14681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6867328"/>
        <c:crosses val="autoZero"/>
        <c:crossBetween val="between"/>
      </c:valAx>
      <c:catAx>
        <c:axId val="146867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68122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IC abciximab (N=229)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numFmt formatCode="#,##0.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Median</c:v>
                </c:pt>
                <c:pt idx="1">
                  <c:v>Complete (&gt;70%)</c:v>
                </c:pt>
                <c:pt idx="2">
                  <c:v>Partial           (30% - 70%)</c:v>
                </c:pt>
                <c:pt idx="3">
                  <c:v>Absent                             (&lt;30%)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69.8</c:v>
                </c:pt>
                <c:pt idx="1">
                  <c:v>50</c:v>
                </c:pt>
                <c:pt idx="2">
                  <c:v>36.1</c:v>
                </c:pt>
                <c:pt idx="3">
                  <c:v>13.9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abciximab (N=223)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numFmt formatCode="#,##0.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Median</c:v>
                </c:pt>
                <c:pt idx="1">
                  <c:v>Complete (&gt;70%)</c:v>
                </c:pt>
                <c:pt idx="2">
                  <c:v>Partial           (30% - 70%)</c:v>
                </c:pt>
                <c:pt idx="3">
                  <c:v>Absent                             (&lt;30%)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74.099999999999994</c:v>
                </c:pt>
                <c:pt idx="1">
                  <c:v>57.8</c:v>
                </c:pt>
                <c:pt idx="2">
                  <c:v>26.2</c:v>
                </c:pt>
                <c:pt idx="3">
                  <c:v>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146910592"/>
        <c:axId val="146953344"/>
      </c:barChart>
      <c:catAx>
        <c:axId val="146910592"/>
        <c:scaling>
          <c:orientation val="minMax"/>
        </c:scaling>
        <c:delete val="0"/>
        <c:axPos val="b"/>
        <c:majorTickMark val="out"/>
        <c:minorTickMark val="none"/>
        <c:tickLblPos val="nextTo"/>
        <c:crossAx val="146953344"/>
        <c:crosses val="autoZero"/>
        <c:auto val="1"/>
        <c:lblAlgn val="ctr"/>
        <c:lblOffset val="100"/>
        <c:noMultiLvlLbl val="0"/>
      </c:catAx>
      <c:valAx>
        <c:axId val="14695334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146910592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19247877103597344"/>
          <c:y val="2.0581283479624197E-2"/>
          <c:w val="0.68530389583654983"/>
          <c:h val="7.105816398037841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75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37.4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563" cap="rnd">
              <a:round/>
              <a:headEnd type="none" w="lg" len="lg"/>
              <a:tailEnd type="none" w="lg" len="lg"/>
            </a:ln>
          </c:spPr>
        </c:hiLowLines>
        <c:upDownBars>
          <c:gapWidth val="150"/>
          <c:upBars/>
          <c:downBars>
            <c:spPr>
              <a:solidFill>
                <a:srgbClr val="00CC00"/>
              </a:solidFill>
            </c:spPr>
          </c:downBars>
        </c:upDownBars>
        <c:axId val="146997248"/>
        <c:axId val="146998784"/>
      </c:stockChart>
      <c:catAx>
        <c:axId val="146997248"/>
        <c:scaling>
          <c:orientation val="minMax"/>
        </c:scaling>
        <c:delete val="1"/>
        <c:axPos val="b"/>
        <c:majorTickMark val="out"/>
        <c:minorTickMark val="none"/>
        <c:tickLblPos val="nextTo"/>
        <c:crossAx val="146998784"/>
        <c:crossesAt val="-10"/>
        <c:auto val="1"/>
        <c:lblAlgn val="ctr"/>
        <c:lblOffset val="100"/>
        <c:noMultiLvlLbl val="0"/>
      </c:catAx>
      <c:valAx>
        <c:axId val="146998784"/>
        <c:scaling>
          <c:orientation val="minMax"/>
          <c:max val="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4699724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64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8225860849109E-2"/>
          <c:y val="3.5772357723577237E-2"/>
          <c:w val="0.84992961758147401"/>
          <c:h val="0.92845528455284554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75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 percentile</c:v>
                </c:pt>
              </c:strCache>
            </c:strRef>
          </c:tx>
          <c:spPr>
            <a:ln w="28006">
              <a:noFill/>
            </a:ln>
          </c:spPr>
          <c:marker>
            <c:symbol val="none"/>
          </c:marker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563" cap="rnd">
              <a:round/>
              <a:headEnd type="none" w="lg" len="lg"/>
              <a:tailEnd type="none" w="lg" len="lg"/>
            </a:ln>
          </c:spPr>
        </c:hiLowLines>
        <c:upDownBars>
          <c:gapWidth val="150"/>
          <c:upBars/>
          <c:downBars>
            <c:spPr>
              <a:solidFill>
                <a:srgbClr val="7030A0"/>
              </a:solidFill>
            </c:spPr>
          </c:downBars>
        </c:upDownBars>
        <c:axId val="147624320"/>
        <c:axId val="147625856"/>
      </c:stockChart>
      <c:catAx>
        <c:axId val="147624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47625856"/>
        <c:crossesAt val="-10"/>
        <c:auto val="1"/>
        <c:lblAlgn val="ctr"/>
        <c:lblOffset val="100"/>
        <c:noMultiLvlLbl val="0"/>
      </c:catAx>
      <c:valAx>
        <c:axId val="147625856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76243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64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6906289491591"/>
          <c:y val="6.4820271066588095E-2"/>
          <c:w val="0.70675994783059526"/>
          <c:h val="0.71435836283575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8.118552170221208E-3"/>
                  <c:y val="-5.9544087601294737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90.1%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830903790087463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7.6%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18552170221107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90.1</c:v>
                </c:pt>
                <c:pt idx="1">
                  <c:v>7.6</c:v>
                </c:pt>
                <c:pt idx="2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838848"/>
        <c:axId val="147837312"/>
      </c:barChart>
      <c:valAx>
        <c:axId val="14783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7838848"/>
        <c:crosses val="autoZero"/>
        <c:crossBetween val="between"/>
      </c:valAx>
      <c:catAx>
        <c:axId val="147838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478373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6906289491591"/>
          <c:y val="6.4820271066588095E-2"/>
          <c:w val="0.70675994783059526"/>
          <c:h val="0.71435836283575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1.0059325952015797E-16"/>
                  <c:y val="-4.8073805847541271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83.4%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869684499314628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 smtClean="0"/>
                      <a:t>16.6%</a:t>
                    </a:r>
                    <a:endParaRPr lang="en-US" sz="160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3.1%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MBG 2/3</c:v>
                </c:pt>
                <c:pt idx="1">
                  <c:v>MBG 0/1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83.4</c:v>
                </c:pt>
                <c:pt idx="1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960192"/>
        <c:axId val="147942016"/>
      </c:barChart>
      <c:valAx>
        <c:axId val="14794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7960192"/>
        <c:crosses val="autoZero"/>
        <c:crossBetween val="between"/>
      </c:valAx>
      <c:catAx>
        <c:axId val="147960192"/>
        <c:scaling>
          <c:orientation val="minMax"/>
        </c:scaling>
        <c:delete val="0"/>
        <c:axPos val="l"/>
        <c:majorTickMark val="out"/>
        <c:minorTickMark val="none"/>
        <c:tickLblPos val="nextTo"/>
        <c:crossAx val="1479420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defTabSz="939800">
              <a:defRPr sz="1200" b="0" i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defTabSz="939800">
              <a:defRPr sz="1200" b="0" i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E9A741F-13D2-440F-8D3E-E92871B0C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8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defTabSz="939800">
              <a:defRPr sz="1200" b="0" i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defTabSz="939800">
              <a:defRPr sz="1200" b="0" i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38F8A9F-60EF-4DF9-BD9B-47CB6BC80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0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C68198-8BBB-4DAD-BD0F-9DA8B6369132}" type="slidenum">
              <a:rPr lang="en-US"/>
              <a:pPr/>
              <a:t>0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0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1pPr>
            <a:lvl2pPr marL="742950" indent="-285750" defTabSz="93980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2pPr>
            <a:lvl3pPr marL="1143000" indent="-228600" defTabSz="93980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3pPr>
            <a:lvl4pPr marL="1600200" indent="-228600" defTabSz="93980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4pPr>
            <a:lvl5pPr marL="2057400" indent="-228600" defTabSz="93980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5pPr>
            <a:lvl6pPr marL="2514600" indent="-228600" algn="r" defTabSz="9398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6pPr>
            <a:lvl7pPr marL="2971800" indent="-228600" algn="r" defTabSz="9398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7pPr>
            <a:lvl8pPr marL="3429000" indent="-228600" algn="r" defTabSz="9398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8pPr>
            <a:lvl9pPr marL="3886200" indent="-228600" algn="r" defTabSz="9398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9pPr>
          </a:lstStyle>
          <a:p>
            <a:pPr eaLnBrk="1" hangingPunct="1"/>
            <a:fld id="{79B674BE-BD47-4F28-97BE-D61A2AA2834C}" type="slidenum">
              <a:rPr lang="en-US" b="0" i="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b="0" i="0" smtClean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4015433" y="8904590"/>
            <a:ext cx="3071167" cy="46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25" tIns="47013" rIns="94025" bIns="47013" anchor="b"/>
          <a:lstStyle/>
          <a:p>
            <a:pPr algn="r" defTabSz="940588"/>
            <a:fld id="{4EDBE93F-3123-46D9-838D-9396D7141EFD}" type="slidenum">
              <a:rPr lang="en-US" sz="1300">
                <a:solidFill>
                  <a:srgbClr val="000000"/>
                </a:solidFill>
              </a:rPr>
              <a:pPr algn="r" defTabSz="940588"/>
              <a:t>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03263"/>
            <a:ext cx="4687888" cy="3516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265" y="4453845"/>
            <a:ext cx="5198070" cy="4215190"/>
          </a:xfrm>
          <a:noFill/>
          <a:ln/>
        </p:spPr>
        <p:txBody>
          <a:bodyPr lIns="94025" tIns="47013" rIns="94025" bIns="470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</a:pPr>
            <a:endParaRPr lang="en-US" sz="2600">
              <a:solidFill>
                <a:srgbClr val="DDDDDD"/>
              </a:solidFill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</a:pPr>
            <a:endParaRPr lang="en-US" sz="2600">
              <a:solidFill>
                <a:srgbClr val="DDDDDD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116013"/>
            <a:ext cx="7589837" cy="12319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035346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2620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876375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61603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17639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600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55575"/>
            <a:ext cx="2224088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5575"/>
            <a:ext cx="6519862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34098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55575"/>
            <a:ext cx="889635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7955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8858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988" y="155575"/>
            <a:ext cx="8896350" cy="543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3151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1459" y="6318739"/>
            <a:ext cx="4463981" cy="393192"/>
          </a:xfrm>
          <a:prstGeom prst="rect">
            <a:avLst/>
          </a:prstGeom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7200" y="1219200"/>
            <a:ext cx="8229600" cy="3886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24028" y="5181600"/>
            <a:ext cx="8695944" cy="97840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1491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rgbClr val="FDE25E"/>
              </a:buClr>
            </a:pPr>
            <a:endParaRPr lang="en-US" sz="2600">
              <a:solidFill>
                <a:srgbClr val="DDDDDD"/>
              </a:solidFill>
              <a:latin typeface="Arial"/>
              <a:ea typeface="+mn-ea"/>
            </a:endParaRPr>
          </a:p>
          <a:p>
            <a:pPr algn="ctr">
              <a:lnSpc>
                <a:spcPct val="95000"/>
              </a:lnSpc>
              <a:buClr>
                <a:srgbClr val="FDE25E"/>
              </a:buClr>
            </a:pPr>
            <a:endParaRPr lang="en-US" sz="2600">
              <a:solidFill>
                <a:srgbClr val="DDDDDD"/>
              </a:solidFill>
              <a:latin typeface="Arial"/>
              <a:ea typeface="+mn-ea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26830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57990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2853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59449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44773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68601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868617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058161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651168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55575"/>
            <a:ext cx="8836025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7955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6163026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3698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69304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116013"/>
            <a:ext cx="7589837" cy="1231900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rgbClr val="FDE25E"/>
              </a:buClr>
            </a:pPr>
            <a:endParaRPr lang="en-US" sz="2600">
              <a:solidFill>
                <a:srgbClr val="DDDDDD"/>
              </a:solidFill>
              <a:latin typeface="Arial" pitchFamily="34" charset="0"/>
            </a:endParaRPr>
          </a:p>
          <a:p>
            <a:pPr algn="ctr">
              <a:lnSpc>
                <a:spcPct val="95000"/>
              </a:lnSpc>
              <a:buClr>
                <a:srgbClr val="FDE25E"/>
              </a:buClr>
            </a:pPr>
            <a:endParaRPr lang="en-US" sz="2600">
              <a:solidFill>
                <a:srgbClr val="DDDDDD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314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4392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21224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064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4372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155575"/>
            <a:ext cx="88963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6" r:id="rId3"/>
    <p:sldLayoutId id="2147483667" r:id="rId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155575"/>
            <a:ext cx="88963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6806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3552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4754"/>
            <a:ext cx="9144000" cy="27699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INFUSE-AMI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2x2 Factorial, Multicenter, Prospective, Randomized Evaluation of Intracoronary Abciximab and Aspiration Thrombectomy in Patients </a:t>
            </a:r>
            <a:r>
              <a:rPr lang="en-US" sz="3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Undergoing </a:t>
            </a:r>
            <a:r>
              <a:rPr lang="en-US" sz="3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PCI for Anterior STEMI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5313" y="3728971"/>
            <a:ext cx="818515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pPr algn="ctr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sz="4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Gregg W. Stone, MD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8345" y="4452199"/>
            <a:ext cx="61269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Columbia University Medical </a:t>
            </a:r>
            <a:r>
              <a:rPr lang="en-US" sz="28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</a:p>
          <a:p>
            <a:pPr algn="ctr">
              <a:defRPr/>
            </a:pPr>
            <a:r>
              <a:rPr lang="en-US" sz="28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NewYork</a:t>
            </a:r>
            <a:r>
              <a:rPr lang="en-US" sz="28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-Presbyterian Hospital</a:t>
            </a:r>
            <a:endParaRPr lang="en-US" sz="28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Research </a:t>
            </a:r>
            <a:r>
              <a:rPr lang="en-US" sz="28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</a:t>
            </a:r>
            <a:endParaRPr lang="en-US" sz="28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87338"/>
            <a:ext cx="1530668" cy="10404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61233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ClinicalTrials.gov number: NCT00976521</a:t>
            </a:r>
          </a:p>
        </p:txBody>
      </p:sp>
    </p:spTree>
    <p:extLst>
      <p:ext uri="{BB962C8B-B14F-4D97-AF65-F5344CB8AC3E}">
        <p14:creationId xmlns:p14="http://schemas.microsoft.com/office/powerpoint/2010/main" val="493464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982092" y="971551"/>
            <a:ext cx="7179816" cy="501776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Power analysis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059327" y="1125220"/>
            <a:ext cx="72637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Evaluating 408 subjects randomized to           IC abciximab vs. no abciximab would provide 80% power to demonstrate a relative 25% reduction in infarct size from 24% to 18% (with a standard deviation [SD] of 21%, conservatively estimated from prior tc-99m-sestamibi studies) </a:t>
            </a:r>
          </a:p>
          <a:p>
            <a:pPr>
              <a:spcBef>
                <a:spcPts val="2400"/>
              </a:spcBef>
            </a:pPr>
            <a:r>
              <a:rPr lang="en-US" sz="2800" b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nrollment was planned for 452 pts                            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account for loss to follow-up and suboptimal CMRI </a:t>
            </a:r>
            <a:endParaRPr lang="en-US" sz="2400" b="0" i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4601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hidden">
          <a:xfrm>
            <a:off x="0" y="739036"/>
            <a:ext cx="9144000" cy="6118964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3988" y="92423"/>
            <a:ext cx="889635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INFUSE-AMI: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Study organization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156" y="781030"/>
            <a:ext cx="9107052" cy="494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pPr algn="l" fontAlgn="auto">
              <a:spcBef>
                <a:spcPts val="900"/>
              </a:spcBef>
              <a:spcAft>
                <a:spcPts val="0"/>
              </a:spcAft>
              <a:tabLst>
                <a:tab pos="2805113" algn="l"/>
                <a:tab pos="5311775" algn="ctr"/>
              </a:tabLst>
              <a:defRPr/>
            </a:pPr>
            <a:r>
              <a:rPr lang="en-US" sz="1900" b="0" i="0" kern="0" dirty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Principal investigator:</a:t>
            </a:r>
            <a:r>
              <a:rPr lang="en-US" sz="1900" b="0" i="0" kern="0" dirty="0">
                <a:solidFill>
                  <a:srgbClr val="FDE25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Gregg W. Stone </a:t>
            </a:r>
            <a:endParaRPr lang="en-US" sz="1900" b="0" i="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  <a:p>
            <a:pPr algn="l" fontAlgn="auto">
              <a:spcBef>
                <a:spcPts val="900"/>
              </a:spcBef>
              <a:spcAft>
                <a:spcPts val="0"/>
              </a:spcAft>
              <a:tabLst>
                <a:tab pos="2805113" algn="l"/>
                <a:tab pos="5311775" algn="ctr"/>
              </a:tabLst>
              <a:defRPr/>
            </a:pPr>
            <a:r>
              <a:rPr lang="en-US" sz="1900" b="0" i="0" kern="0" dirty="0" smtClean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Co-principal investigator:</a:t>
            </a:r>
            <a:r>
              <a:rPr lang="en-US" sz="1900" b="0" i="0" kern="0" dirty="0">
                <a:solidFill>
                  <a:srgbClr val="FDE25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C. Michael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Gibson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tabLst>
                <a:tab pos="2805113" algn="l"/>
                <a:tab pos="5311775" algn="ctr"/>
              </a:tabLst>
              <a:defRPr/>
            </a:pPr>
            <a:r>
              <a:rPr lang="en-US" sz="1900" b="0" i="0" kern="0" dirty="0" smtClean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Executive committee:</a:t>
            </a:r>
            <a:r>
              <a:rPr lang="en-US" sz="1900" b="0" i="0" kern="0" dirty="0" smtClean="0">
                <a:solidFill>
                  <a:srgbClr val="FDE25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GW Stone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CM Gibson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DA Cox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 Dave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 Dudek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	CL 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Grines,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	AJ 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Lansky,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 Steg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 Stuckey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J </a:t>
            </a:r>
            <a:r>
              <a:rPr lang="en-US" sz="1900" b="0" i="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Wöhrle</a:t>
            </a:r>
            <a:endParaRPr lang="en-US" sz="1900" b="0" i="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  <a:p>
            <a:pPr algn="l" fontAlgn="auto">
              <a:spcBef>
                <a:spcPts val="900"/>
              </a:spcBef>
              <a:spcAft>
                <a:spcPts val="0"/>
              </a:spcAft>
              <a:tabLst>
                <a:tab pos="2805113" algn="l"/>
                <a:tab pos="5311775" algn="ctr"/>
              </a:tabLst>
              <a:defRPr/>
            </a:pPr>
            <a:r>
              <a:rPr lang="en-US" sz="1900" b="0" i="0" kern="0" dirty="0" smtClean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EU country leaders:</a:t>
            </a:r>
            <a:r>
              <a:rPr lang="en-US" sz="1900" b="0" i="0" kern="0" dirty="0">
                <a:solidFill>
                  <a:srgbClr val="FDE25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T Neunteufl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, Austria;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J </a:t>
            </a:r>
            <a:r>
              <a:rPr lang="en-US" sz="1900" b="0" i="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Wöhrle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,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Germany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;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                                      	J Koolen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, Netherlands;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D Dudek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, Poland;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                                      	A Gershlick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,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UK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tabLst>
                <a:tab pos="2805113" algn="l"/>
                <a:tab pos="5311775" algn="ctr"/>
              </a:tabLst>
              <a:defRPr/>
            </a:pPr>
            <a:r>
              <a:rPr lang="en-US" sz="1900" b="0" i="0" kern="0" dirty="0" smtClean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Data monitoring:</a:t>
            </a:r>
            <a:r>
              <a:rPr lang="en-US" sz="1900" b="0" i="0" kern="0" dirty="0" smtClean="0">
                <a:solidFill>
                  <a:srgbClr val="FDE25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</a:t>
            </a:r>
            <a:r>
              <a:rPr lang="en-US" sz="1900" b="0" i="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Genae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Associates, Krakow 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Cardiovascular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Research 	Institute, Bailer 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Research,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Inc.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tabLst>
                <a:tab pos="2805113" algn="l"/>
                <a:tab pos="5311775" algn="ctr"/>
              </a:tabLst>
              <a:defRPr/>
            </a:pPr>
            <a:r>
              <a:rPr lang="en-US" sz="1900" b="0" i="0" kern="0" dirty="0" smtClean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Event </a:t>
            </a:r>
            <a:r>
              <a:rPr lang="en-US" sz="1900" b="0" i="0" kern="0" dirty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adjudication:</a:t>
            </a:r>
            <a:r>
              <a:rPr lang="en-US" sz="1900" b="0" i="0" kern="0" dirty="0">
                <a:solidFill>
                  <a:srgbClr val="FDE25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Cardiovascular Research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Foundation                                                 	C Wong (Chair)</a:t>
            </a:r>
            <a:endParaRPr lang="en-US" sz="1900" b="0" i="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  <a:p>
            <a:pPr algn="l" fontAlgn="auto">
              <a:spcBef>
                <a:spcPts val="900"/>
              </a:spcBef>
              <a:spcAft>
                <a:spcPts val="0"/>
              </a:spcAft>
              <a:tabLst>
                <a:tab pos="2805113" algn="l"/>
                <a:tab pos="5311775" algn="ctr"/>
              </a:tabLst>
              <a:defRPr/>
            </a:pPr>
            <a:r>
              <a:rPr lang="en-US" sz="1900" b="0" i="0" kern="0" dirty="0" smtClean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MRI, STR and angio </a:t>
            </a:r>
            <a:r>
              <a:rPr lang="en-US" sz="1900" b="0" i="0" kern="0" dirty="0">
                <a:solidFill>
                  <a:srgbClr val="FDE25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Cardiovascular Research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Foundation                                     </a:t>
            </a:r>
            <a:r>
              <a:rPr lang="en-US" sz="1900" b="0" i="0" kern="0" dirty="0" smtClean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core labs:	</a:t>
            </a:r>
            <a:r>
              <a:rPr lang="en-US" sz="1900" b="0" i="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 Wolff, 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A Maehara, E Cristea and J Dizon (Directors)</a:t>
            </a:r>
            <a:endParaRPr lang="en-US" sz="1900" b="0" i="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  <a:p>
            <a:pPr algn="l" fontAlgn="auto">
              <a:spcBef>
                <a:spcPts val="900"/>
              </a:spcBef>
              <a:spcAft>
                <a:spcPts val="0"/>
              </a:spcAft>
              <a:tabLst>
                <a:tab pos="2805113" algn="l"/>
                <a:tab pos="5311775" algn="ctr"/>
              </a:tabLst>
              <a:defRPr/>
            </a:pPr>
            <a:r>
              <a:rPr lang="en-US" sz="1900" b="0" i="0" kern="0" dirty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Data management:</a:t>
            </a:r>
            <a:r>
              <a:rPr lang="en-US" sz="1900" b="0" i="0" kern="0" dirty="0">
                <a:solidFill>
                  <a:srgbClr val="FDE25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	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Cardiovascular Research Foundation                                                                </a:t>
            </a:r>
            <a:r>
              <a:rPr lang="en-US" sz="1900" b="0" i="0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and analysis</a:t>
            </a:r>
            <a:r>
              <a:rPr lang="en-US" sz="19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	Roxana Mehran (Director), Helen Parise (Biostatistics)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tabLst>
                <a:tab pos="2805113" algn="l"/>
                <a:tab pos="5311775" algn="ctr"/>
              </a:tabLst>
              <a:defRPr/>
            </a:pPr>
            <a:r>
              <a:rPr lang="en-US" sz="1900" b="0" i="0" kern="0" dirty="0" smtClean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DSMB:	</a:t>
            </a:r>
            <a:r>
              <a:rPr lang="en-US" sz="1900" b="0" i="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B Gersh (Chair), D Faxon, T Collier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tabLst>
                <a:tab pos="2805113" algn="l"/>
                <a:tab pos="5311775" algn="ctr"/>
              </a:tabLst>
              <a:defRPr/>
            </a:pPr>
            <a:r>
              <a:rPr lang="en-US" sz="1900" b="0" i="0" kern="0" dirty="0" smtClean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Sponsor and funding:</a:t>
            </a:r>
            <a:r>
              <a:rPr lang="en-US" sz="1900" b="0" i="0" kern="0" dirty="0">
                <a:solidFill>
                  <a:srgbClr val="FDE25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Atrium Medical (principal</a:t>
            </a:r>
            <a:r>
              <a:rPr lang="en-US" sz="19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), Medtronic, The Medicines Co.</a:t>
            </a:r>
            <a:endParaRPr lang="en-US" sz="1900" b="0" i="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0153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 bwMode="auto">
          <a:xfrm>
            <a:off x="1241343" y="3130386"/>
            <a:ext cx="67116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>
          <a:xfrm>
            <a:off x="1241344" y="5713566"/>
            <a:ext cx="0" cy="411480"/>
          </a:xfrm>
          <a:prstGeom prst="line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61778" y="5713566"/>
            <a:ext cx="0" cy="411480"/>
          </a:xfrm>
          <a:prstGeom prst="line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81489" y="5713566"/>
            <a:ext cx="0" cy="411480"/>
          </a:xfrm>
          <a:prstGeom prst="line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21634" y="5713566"/>
            <a:ext cx="0" cy="411480"/>
          </a:xfrm>
          <a:prstGeom prst="line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241343" y="4428687"/>
            <a:ext cx="1" cy="7599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71173" y="4640839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en-US" sz="1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81489" y="4428687"/>
            <a:ext cx="1" cy="7599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flipH="1">
            <a:off x="3188438" y="4640839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  <a:p>
            <a:r>
              <a:rPr lang="en-US" sz="1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4521" y="4640839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Withdrew</a:t>
            </a:r>
          </a:p>
          <a:p>
            <a:pPr algn="ctr"/>
            <a:r>
              <a:rPr lang="en-US" sz="1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Lost to follow-up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21633" y="4428687"/>
            <a:ext cx="1" cy="7599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40727" y="4640839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en-US" sz="1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961778" y="4428687"/>
            <a:ext cx="1" cy="7599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7657992" y="4640839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en-US" sz="1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5505" y="4640839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Withdrew</a:t>
            </a:r>
          </a:p>
          <a:p>
            <a:pPr algn="ctr"/>
            <a:r>
              <a:rPr lang="en-US" sz="1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Lost to follow-up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01662" y="820616"/>
            <a:ext cx="0" cy="21137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41343" y="3130386"/>
            <a:ext cx="0" cy="5394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1489" y="3244686"/>
            <a:ext cx="0" cy="4148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21634" y="3244686"/>
            <a:ext cx="0" cy="4148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61779" y="3130386"/>
            <a:ext cx="0" cy="5394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37543" y="2934345"/>
            <a:ext cx="435461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452 patients (7.2%) randomized</a:t>
            </a:r>
            <a:endParaRPr lang="en-US" sz="200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787" y="3670979"/>
            <a:ext cx="1518364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Aspiration +</a:t>
            </a:r>
          </a:p>
          <a:p>
            <a:pPr algn="ctr"/>
            <a:r>
              <a:rPr lang="en-US" b="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 abciximab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= 118</a:t>
            </a:r>
            <a:endParaRPr lang="en-US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6007" y="3670979"/>
            <a:ext cx="1544012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Aspiration +</a:t>
            </a:r>
          </a:p>
          <a:p>
            <a:pPr algn="ctr"/>
            <a:r>
              <a:rPr lang="en-US" b="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abciximab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= 111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1162" y="3670979"/>
            <a:ext cx="174278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aspiration +</a:t>
            </a:r>
          </a:p>
          <a:p>
            <a:pPr algn="ctr"/>
            <a:r>
              <a:rPr lang="en-US" b="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 abciximab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= 111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60511" y="3670979"/>
            <a:ext cx="2002536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aspiration +</a:t>
            </a:r>
          </a:p>
          <a:p>
            <a:pPr algn="ctr"/>
            <a:r>
              <a:rPr lang="en-US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b="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IC abciximab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= 112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0076" y="6128426"/>
            <a:ext cx="2002536" cy="646331"/>
          </a:xfrm>
          <a:prstGeom prst="rect">
            <a:avLst/>
          </a:prstGeom>
          <a:solidFill>
            <a:srgbClr val="401B5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30-day CMRI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= 101 (85.6%)</a:t>
            </a:r>
            <a:endParaRPr lang="en-US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2331" y="5188642"/>
            <a:ext cx="1918026" cy="646331"/>
          </a:xfrm>
          <a:prstGeom prst="rect">
            <a:avLst/>
          </a:prstGeom>
          <a:solidFill>
            <a:srgbClr val="005A5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30-day follow-up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= 112 (94.9%) </a:t>
            </a:r>
            <a:endParaRPr lang="en-US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3916" y="5188642"/>
            <a:ext cx="1935145" cy="646331"/>
          </a:xfrm>
          <a:prstGeom prst="rect">
            <a:avLst/>
          </a:prstGeom>
          <a:solidFill>
            <a:srgbClr val="005A5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30-day follow-up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= 106 (95.5%)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54061" y="5188642"/>
            <a:ext cx="1935145" cy="646331"/>
          </a:xfrm>
          <a:prstGeom prst="rect">
            <a:avLst/>
          </a:prstGeom>
          <a:solidFill>
            <a:srgbClr val="005A5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30-day follow-up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= 105 (94.6%)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0511" y="5188642"/>
            <a:ext cx="2002536" cy="646331"/>
          </a:xfrm>
          <a:prstGeom prst="rect">
            <a:avLst/>
          </a:prstGeom>
          <a:solidFill>
            <a:srgbClr val="005A5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30-day follow-up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= 109 (97.3%)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6538" y="84433"/>
            <a:ext cx="8850924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November 28</a:t>
            </a:r>
            <a:r>
              <a:rPr lang="en-US" sz="2000" i="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2009 and December 2</a:t>
            </a:r>
            <a:r>
              <a:rPr lang="en-US" sz="2000" i="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2011, 6,318 patients with STEMI were screened at 37 sites in 6 countries</a:t>
            </a:r>
            <a:endParaRPr lang="en-US" sz="200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80221" y="6128426"/>
            <a:ext cx="2002536" cy="646331"/>
          </a:xfrm>
          <a:prstGeom prst="rect">
            <a:avLst/>
          </a:prstGeom>
          <a:solidFill>
            <a:srgbClr val="401B5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30-day CMRI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= 91 (82.0%)</a:t>
            </a:r>
            <a:endParaRPr lang="en-US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20366" y="6128426"/>
            <a:ext cx="2002536" cy="646331"/>
          </a:xfrm>
          <a:prstGeom prst="rect">
            <a:avLst/>
          </a:prstGeom>
          <a:solidFill>
            <a:srgbClr val="401B5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30-day CMRI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= 94 (84.7%)</a:t>
            </a:r>
            <a:endParaRPr lang="en-US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60511" y="6128426"/>
            <a:ext cx="2002536" cy="646331"/>
          </a:xfrm>
          <a:prstGeom prst="rect">
            <a:avLst/>
          </a:prstGeom>
          <a:solidFill>
            <a:srgbClr val="401B5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30-day CMRI</a:t>
            </a:r>
          </a:p>
          <a:p>
            <a:pPr algn="ctr"/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= 96 (85.7%)</a:t>
            </a:r>
            <a:endParaRPr lang="en-US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061" y="797170"/>
            <a:ext cx="4418927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tabLst>
                <a:tab pos="3657600" algn="l"/>
              </a:tabLst>
            </a:pPr>
            <a:r>
              <a:rPr lang="en-US" sz="1200" i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5,866 	Patients </a:t>
            </a:r>
            <a:r>
              <a:rPr lang="en-US" sz="1200" i="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excluded   5,866</a:t>
            </a:r>
            <a:endParaRPr lang="en-US" sz="1200" i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3657600" algn="l"/>
              </a:tabLst>
            </a:pP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Non-anterior myocardial 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infarction   1,717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3657600" algn="l"/>
              </a:tabLst>
            </a:pP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proximal </a:t>
            </a: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 mid 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LAD, </a:t>
            </a: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 not TIMI 0-2 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flow   1,389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3657600" algn="l"/>
              </a:tabLst>
            </a:pP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Symptom </a:t>
            </a: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onset to treatment &gt;5 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hours      528</a:t>
            </a:r>
          </a:p>
          <a:p>
            <a:pPr marL="457200" indent="-457200">
              <a:tabLst>
                <a:tab pos="3657600" algn="l"/>
              </a:tabLst>
            </a:pP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Patient </a:t>
            </a: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declined 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consent       375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3657600" algn="l"/>
              </a:tabLst>
            </a:pP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Cardiogenic shock       246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3657600" algn="l"/>
              </a:tabLst>
            </a:pP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</a:t>
            </a: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staff not available (after hours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     237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3657600" algn="l"/>
              </a:tabLst>
            </a:pP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Prior </a:t>
            </a: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myocardial 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infarction      131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3657600" algn="l"/>
              </a:tabLst>
            </a:pP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PCI </a:t>
            </a: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indicated      104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tabLst>
                <a:tab pos="3657600" algn="l"/>
              </a:tabLst>
            </a:pP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Unwilling/unable </a:t>
            </a: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follow study 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procedure      100</a:t>
            </a:r>
          </a:p>
          <a:p>
            <a:pPr>
              <a:tabLst>
                <a:tab pos="3657600" algn="l"/>
              </a:tabLst>
            </a:pP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Participation in another study        99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32062" y="797170"/>
            <a:ext cx="4266321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l"/>
            <a:endParaRPr lang="en-US" sz="1200" i="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39725" indent="-339725" algn="l"/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83</a:t>
            </a: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Current use of thrombolytic therapy or GPI</a:t>
            </a:r>
          </a:p>
          <a:p>
            <a:pPr marL="339725" indent="-339725" algn="l"/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	Prior CABG</a:t>
            </a:r>
          </a:p>
          <a:p>
            <a:pPr marL="339725" indent="-339725" algn="l"/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67	Prior PCI in LAD</a:t>
            </a:r>
          </a:p>
          <a:p>
            <a:pPr marL="339725" indent="-339725" algn="l"/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63	Current use of warfarin</a:t>
            </a:r>
          </a:p>
          <a:p>
            <a:pPr marL="339725" indent="-339725" algn="l"/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96	Major 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concomitant </a:t>
            </a: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medical illness</a:t>
            </a:r>
          </a:p>
          <a:p>
            <a:pPr marL="339725" indent="-339725" algn="l"/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68	Infarct due to stent thrombosis</a:t>
            </a:r>
          </a:p>
          <a:p>
            <a:pPr marL="339725" indent="-339725" algn="l"/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42	Contraindication to CMRI</a:t>
            </a:r>
          </a:p>
          <a:p>
            <a:pPr marL="339725" indent="-339725" algn="l"/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	Treatment of 2 epicardial vessels required</a:t>
            </a:r>
          </a:p>
          <a:p>
            <a:pPr marL="339725" indent="-339725" algn="l"/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	CABG required within 30 days</a:t>
            </a:r>
          </a:p>
          <a:p>
            <a:pPr marL="339725" indent="-339725" algn="l"/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723 	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or unspecified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058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hidden">
          <a:xfrm>
            <a:off x="811530" y="917532"/>
            <a:ext cx="7520940" cy="5254668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ヒラギノ角ゴ Pro W3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3988" y="135951"/>
            <a:ext cx="889635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Top 11 enrollers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99664" y="972052"/>
            <a:ext cx="9003778" cy="494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pPr algn="l" fontAlgn="auto">
              <a:spcBef>
                <a:spcPts val="1000"/>
              </a:spcBef>
              <a:spcAft>
                <a:spcPts val="0"/>
              </a:spcAft>
              <a:tabLst>
                <a:tab pos="3200400" algn="l"/>
                <a:tab pos="6572250" algn="ctr"/>
              </a:tabLst>
              <a:defRPr/>
            </a:pPr>
            <a:r>
              <a:rPr lang="en-US" sz="2000" i="0" kern="0" dirty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Principal </a:t>
            </a:r>
            <a:r>
              <a:rPr lang="en-US" sz="2000" i="0" kern="0" dirty="0" smtClean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Investigator 	</a:t>
            </a:r>
            <a:r>
              <a:rPr lang="en-US" sz="2000" i="0" kern="0" dirty="0" smtClean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City, State/Country</a:t>
            </a:r>
            <a:r>
              <a:rPr lang="en-US" sz="2000" i="0" kern="0" dirty="0">
                <a:solidFill>
                  <a:srgbClr val="FDE25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N enrolled</a:t>
            </a:r>
          </a:p>
          <a:p>
            <a:pPr algn="l" fontAlgn="auto">
              <a:spcBef>
                <a:spcPts val="1000"/>
              </a:spcBef>
              <a:spcAft>
                <a:spcPts val="0"/>
              </a:spcAft>
              <a:tabLst>
                <a:tab pos="3200400" algn="l"/>
                <a:tab pos="6572250" algn="ctr"/>
              </a:tabLst>
              <a:defRPr/>
            </a:pP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Bernhard Witzenbichler 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	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B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erlin, Germany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44</a:t>
            </a:r>
            <a:endParaRPr lang="en-US" sz="2000" b="0" i="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  <a:p>
            <a:pPr algn="l" fontAlgn="auto">
              <a:spcBef>
                <a:spcPts val="1000"/>
              </a:spcBef>
              <a:spcAft>
                <a:spcPts val="0"/>
              </a:spcAft>
              <a:tabLst>
                <a:tab pos="3200400" algn="l"/>
                <a:tab pos="6572250" algn="ctr"/>
              </a:tabLst>
              <a:defRPr/>
            </a:pP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Jacek Godlewski 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Krakow, Poland 	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32</a:t>
            </a:r>
            <a:endParaRPr lang="en-US" sz="2000" b="0" i="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  <a:p>
            <a:pPr algn="l" fontAlgn="auto">
              <a:spcBef>
                <a:spcPts val="1000"/>
              </a:spcBef>
              <a:spcAft>
                <a:spcPts val="0"/>
              </a:spcAft>
              <a:tabLst>
                <a:tab pos="3200400" algn="l"/>
                <a:tab pos="6572250" algn="ctr"/>
              </a:tabLst>
              <a:defRPr/>
            </a:pP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Andrzej </a:t>
            </a:r>
            <a:r>
              <a:rPr lang="en-US" sz="2000" b="0" i="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Ochala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 	Katowice, Poland 	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29</a:t>
            </a:r>
            <a:endParaRPr lang="en-US" sz="2000" b="0" i="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  <a:p>
            <a:pPr algn="l" fontAlgn="auto">
              <a:spcBef>
                <a:spcPts val="1000"/>
              </a:spcBef>
              <a:spcAft>
                <a:spcPts val="0"/>
              </a:spcAft>
              <a:tabLst>
                <a:tab pos="3200400" algn="l"/>
                <a:tab pos="6572250" algn="ctr"/>
              </a:tabLst>
              <a:defRPr/>
            </a:pPr>
            <a:r>
              <a:rPr lang="en-US" sz="2000" b="0" i="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Saqib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 </a:t>
            </a:r>
            <a:r>
              <a:rPr lang="en-US" sz="2000" b="0" i="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Chowdhary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 	Manchester, UK 	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27</a:t>
            </a:r>
            <a:endParaRPr lang="en-US" sz="2000" b="0" i="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  <a:p>
            <a:pPr algn="l" fontAlgn="auto">
              <a:spcBef>
                <a:spcPts val="1000"/>
              </a:spcBef>
              <a:spcAft>
                <a:spcPts val="0"/>
              </a:spcAft>
              <a:tabLst>
                <a:tab pos="3200400" algn="l"/>
                <a:tab pos="6572250" algn="ctr"/>
              </a:tabLst>
              <a:defRPr/>
            </a:pP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Magdi El-Omar	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Manchester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UK 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27</a:t>
            </a:r>
            <a:endParaRPr lang="en-US" sz="2000" b="0" i="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  <a:p>
            <a:pPr algn="l" fontAlgn="auto">
              <a:spcBef>
                <a:spcPts val="1000"/>
              </a:spcBef>
              <a:spcAft>
                <a:spcPts val="0"/>
              </a:spcAft>
              <a:tabLst>
                <a:tab pos="3200400" algn="l"/>
                <a:tab pos="6572250" algn="ctr"/>
              </a:tabLst>
              <a:defRPr/>
            </a:pP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Jan-</a:t>
            </a:r>
            <a:r>
              <a:rPr lang="en-US" sz="2000" b="0" i="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Henk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 E. </a:t>
            </a:r>
            <a:r>
              <a:rPr lang="en-US" sz="2000" b="0" i="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Dambrink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 	Zwolle, The Netherlands 	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27</a:t>
            </a:r>
            <a:endParaRPr lang="en-US" sz="2000" b="0" i="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  <a:p>
            <a:pPr algn="l" fontAlgn="auto">
              <a:spcBef>
                <a:spcPts val="1000"/>
              </a:spcBef>
              <a:spcAft>
                <a:spcPts val="0"/>
              </a:spcAft>
              <a:tabLst>
                <a:tab pos="3200400" algn="l"/>
                <a:tab pos="6572250" algn="ctr"/>
              </a:tabLst>
              <a:defRPr/>
            </a:pP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Thomas Neunteufl 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Vienna, Austria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24</a:t>
            </a:r>
            <a:endParaRPr lang="en-US" sz="2000" b="0" i="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  <a:p>
            <a:pPr algn="l" fontAlgn="auto">
              <a:spcBef>
                <a:spcPts val="1000"/>
              </a:spcBef>
              <a:spcAft>
                <a:spcPts val="0"/>
              </a:spcAft>
              <a:tabLst>
                <a:tab pos="3200400" algn="l"/>
                <a:tab pos="6572250" algn="ctr"/>
              </a:tabLst>
              <a:defRPr/>
            </a:pPr>
            <a:r>
              <a:rPr lang="en-US" sz="2000" b="0" i="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Afzar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 </a:t>
            </a:r>
            <a:r>
              <a:rPr lang="en-US" sz="2000" b="0" i="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Zaman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Newcastle, UK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21</a:t>
            </a:r>
            <a:endParaRPr lang="en-US" sz="2000" b="0" i="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  <a:p>
            <a:pPr algn="l" fontAlgn="auto">
              <a:spcBef>
                <a:spcPts val="1000"/>
              </a:spcBef>
              <a:spcAft>
                <a:spcPts val="0"/>
              </a:spcAft>
              <a:tabLst>
                <a:tab pos="3200400" algn="l"/>
                <a:tab pos="6572250" algn="ctr"/>
              </a:tabLst>
              <a:defRPr/>
            </a:pP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D. Chris 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M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etzger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	Kingsport, TN	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20</a:t>
            </a:r>
            <a:endParaRPr lang="en-US" sz="2000" b="0" i="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  <a:p>
            <a:pPr algn="l" fontAlgn="auto">
              <a:spcBef>
                <a:spcPts val="1000"/>
              </a:spcBef>
              <a:spcAft>
                <a:spcPts val="0"/>
              </a:spcAft>
              <a:tabLst>
                <a:tab pos="3200400" algn="l"/>
                <a:tab pos="6572250" algn="ctr"/>
              </a:tabLst>
              <a:defRPr/>
            </a:pP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 charset="0"/>
              </a:rPr>
              <a:t>Keith Oldroyd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 charset="0"/>
              </a:rPr>
              <a:t>	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 charset="0"/>
              </a:rPr>
              <a:t>Glasgow, UK</a:t>
            </a:r>
            <a:r>
              <a:rPr lang="en-US" sz="2000" b="0" i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 charset="0"/>
              </a:rPr>
              <a:t>	</a:t>
            </a: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 charset="0"/>
              </a:rPr>
              <a:t>18</a:t>
            </a:r>
          </a:p>
          <a:p>
            <a:pPr algn="l" fontAlgn="auto">
              <a:spcBef>
                <a:spcPts val="1000"/>
              </a:spcBef>
              <a:spcAft>
                <a:spcPts val="0"/>
              </a:spcAft>
              <a:tabLst>
                <a:tab pos="3200400" algn="l"/>
                <a:tab pos="6572250" algn="ctr"/>
              </a:tabLst>
              <a:defRPr/>
            </a:pPr>
            <a:r>
              <a:rPr lang="en-US" sz="2000" b="0" i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 charset="0"/>
              </a:rPr>
              <a:t>Dariusz Dudek	Krakow, Poland	18</a:t>
            </a:r>
            <a:endParaRPr lang="en-US" sz="2000" b="0" i="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14642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285306" y="845821"/>
            <a:ext cx="8584818" cy="569213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307676"/>
              </p:ext>
            </p:extLst>
          </p:nvPr>
        </p:nvGraphicFramePr>
        <p:xfrm>
          <a:off x="308610" y="872176"/>
          <a:ext cx="8538210" cy="560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540"/>
                <a:gridCol w="1554480"/>
                <a:gridCol w="1668780"/>
                <a:gridCol w="1565910"/>
                <a:gridCol w="1714500"/>
              </a:tblGrid>
              <a:tr h="75877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Aspiration +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IC abciximab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N=118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 aspiration +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IC abciximab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N=111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Aspiration +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 abciximab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N=111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 aspiration +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 abciximab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N=112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9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Age (years)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60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52, 66]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56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49, 68]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62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53, 73]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62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53, 71]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9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Male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71.2%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75.7%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76.6%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72.3%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9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Hypertension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31.4%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27.0%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35.1%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32.1%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9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Hyperlipidemia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17.1%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17.1%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16.2%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12.5%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9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Diabetes mellitus</a:t>
                      </a:r>
                      <a:endParaRPr lang="en-US" sz="16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12.7%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8.1%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17.3%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7.1%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9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Cig </a:t>
                      </a: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smoking, current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44.4%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48.6%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42.2%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49.1%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9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Prior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MI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2.7%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0.9%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0.0%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9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Prior PCI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1.7%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1.8%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2.7%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2.7%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9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Killip class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II/III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16.1%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13.5%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25.5%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19.6%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020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Sx</a:t>
                      </a:r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US" sz="16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hosp</a:t>
                      </a:r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mins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93 [65, 152]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101 [75, 158]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107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67, 153]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67, 136]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9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Infarct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artery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9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- Proximal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LAD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62.7%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68.5%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61.3%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66.1%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9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- Mid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LAD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41.5%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39.6%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42.3%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42.9%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9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LVEF, % (site)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40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35, 49]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40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35, 48]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40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38, 50]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40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31, 50]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9842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Baseline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911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315595"/>
            <a:ext cx="8896350" cy="755650"/>
          </a:xfrm>
        </p:spPr>
        <p:txBody>
          <a:bodyPr/>
          <a:lstStyle/>
          <a:p>
            <a:r>
              <a:rPr lang="en-US" sz="4400" dirty="0" smtClean="0"/>
              <a:t>INFUSE-AMI</a:t>
            </a:r>
            <a:endParaRPr lang="en-US" sz="4400" dirty="0"/>
          </a:p>
        </p:txBody>
      </p:sp>
      <p:sp>
        <p:nvSpPr>
          <p:cNvPr id="4" name="Diamond 3"/>
          <p:cNvSpPr/>
          <p:nvPr/>
        </p:nvSpPr>
        <p:spPr bwMode="auto">
          <a:xfrm>
            <a:off x="617220" y="1348740"/>
            <a:ext cx="7909560" cy="4160520"/>
          </a:xfrm>
          <a:prstGeom prst="diamond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IC abciximab vs.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no abciximab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6278" y="5715880"/>
            <a:ext cx="5511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Pooled across the aspiration randomization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4081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597142" y="880111"/>
            <a:ext cx="7949716" cy="521207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911259"/>
              </p:ext>
            </p:extLst>
          </p:nvPr>
        </p:nvGraphicFramePr>
        <p:xfrm>
          <a:off x="664626" y="915670"/>
          <a:ext cx="7814748" cy="515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374"/>
                <a:gridCol w="1965960"/>
                <a:gridCol w="2112864"/>
                <a:gridCol w="971550"/>
              </a:tblGrid>
              <a:tr h="92019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Intracoronary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abciximab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N=229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No intracoronary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abciximab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N=223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 value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3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TIMI flow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pre-PCI 0/1*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72.5%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70.9%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0.70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3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Blush pre-PCI 0/1*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84.2%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83.8%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3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Hospital</a:t>
                      </a:r>
                      <a:r>
                        <a:rPr lang="en-US" sz="180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1</a:t>
                      </a:r>
                      <a:r>
                        <a:rPr lang="en-US" sz="1800" kern="1200" baseline="30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device, mins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45 [35, 66]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45 [32, 67]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0.84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3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Aspiration performed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52.0%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51.6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3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Abciximab administered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97.4%**</a:t>
                      </a:r>
                      <a:endParaRPr lang="en-US" sz="1800" kern="12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2.2%</a:t>
                      </a:r>
                      <a:endParaRPr lang="en-US" sz="1800" kern="12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&lt;0.001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3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lesions treated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1.1 ± 0.4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1.2 ± 0.4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0.28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3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DES implanted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74.7%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70.4%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0.31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3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Stent </a:t>
                      </a: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length (mm)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18, 34]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23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17, 33]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0.13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3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Max </a:t>
                      </a: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stent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diameter </a:t>
                      </a: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(mm)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3.0 [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3.0,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3.5]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3.0 [3.0, 3.5]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0.75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2128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Meds and procedures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4201" y="6418385"/>
            <a:ext cx="6675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*Core laboratory assessed; **Bolus via ClearWay Rx in all but one case</a:t>
            </a:r>
            <a:endParaRPr lang="en-US" sz="16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6671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2128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eperfusion post-PCI*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1003" y="6418385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*Core laboratory assessed</a:t>
            </a:r>
            <a:endParaRPr lang="en-US" sz="16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7210" y="8299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0" dirty="0" smtClean="0">
                <a:solidFill>
                  <a:srgbClr val="FFFF00"/>
                </a:solidFill>
                <a:ea typeface="Calibri"/>
                <a:cs typeface="Times New Roman"/>
              </a:rPr>
              <a:t>IC abciximab</a:t>
            </a:r>
            <a:endParaRPr lang="en-US" sz="2600" i="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chemeClr val="tx1"/>
                </a:solidFill>
                <a:ea typeface="Calibri"/>
                <a:cs typeface="Times New Roman"/>
              </a:rPr>
              <a:t>N=229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829925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0" dirty="0">
                <a:solidFill>
                  <a:srgbClr val="FFFF00"/>
                </a:solidFill>
                <a:ea typeface="Calibri"/>
                <a:cs typeface="Times New Roman"/>
              </a:rPr>
              <a:t>No </a:t>
            </a:r>
            <a:r>
              <a:rPr lang="en-US" sz="2600" i="0" dirty="0" smtClean="0">
                <a:solidFill>
                  <a:srgbClr val="FFFF00"/>
                </a:solidFill>
                <a:ea typeface="Calibri"/>
                <a:cs typeface="Times New Roman"/>
              </a:rPr>
              <a:t>abciximab</a:t>
            </a:r>
            <a:endParaRPr lang="en-US" sz="2600" i="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chemeClr val="tx1"/>
                </a:solidFill>
                <a:ea typeface="Calibri"/>
                <a:cs typeface="Times New Roman"/>
              </a:rPr>
              <a:t>N=223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878827"/>
              </p:ext>
            </p:extLst>
          </p:nvPr>
        </p:nvGraphicFramePr>
        <p:xfrm>
          <a:off x="160020" y="1330960"/>
          <a:ext cx="4709160" cy="217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455443"/>
              </p:ext>
            </p:extLst>
          </p:nvPr>
        </p:nvGraphicFramePr>
        <p:xfrm>
          <a:off x="4245305" y="1330960"/>
          <a:ext cx="4692955" cy="217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810580" y="1748790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P=0.94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1455" y="3577590"/>
            <a:ext cx="8721090" cy="731520"/>
            <a:chOff x="211455" y="3577590"/>
            <a:chExt cx="8721090" cy="73152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211455" y="3577590"/>
              <a:ext cx="8721090" cy="731520"/>
            </a:xfrm>
            <a:prstGeom prst="roundRect">
              <a:avLst/>
            </a:prstGeom>
            <a:solidFill>
              <a:srgbClr val="002D4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885" y="3581400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Corrected TIMI</a:t>
              </a:r>
            </a:p>
            <a:p>
              <a:pPr algn="l"/>
              <a:r>
                <a:rPr lang="en-US" sz="2000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frame counts:</a:t>
              </a:r>
              <a:endParaRPr lang="en-US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58415" y="3735288"/>
              <a:ext cx="1422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 [16, 26]</a:t>
              </a:r>
              <a:endParaRPr lang="en-US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2495" y="3735288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vs.</a:t>
              </a:r>
              <a:endParaRPr lang="en-US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60745" y="3735288"/>
              <a:ext cx="1422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 [16, 26]</a:t>
              </a:r>
              <a:endParaRPr lang="en-US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22010" y="3773388"/>
              <a:ext cx="1003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P=0.62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7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794875"/>
              </p:ext>
            </p:extLst>
          </p:nvPr>
        </p:nvGraphicFramePr>
        <p:xfrm>
          <a:off x="80010" y="4420870"/>
          <a:ext cx="4629150" cy="181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80125"/>
              </p:ext>
            </p:extLst>
          </p:nvPr>
        </p:nvGraphicFramePr>
        <p:xfrm>
          <a:off x="4503420" y="4420870"/>
          <a:ext cx="4629150" cy="181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810580" y="4644390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P=0.71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77829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P spid="19" grpId="0"/>
      <p:bldGraphic spid="27" grpId="0">
        <p:bldAsOne/>
      </p:bldGraphic>
      <p:bldGraphic spid="29" grpId="0">
        <p:bldAsOne/>
      </p:bldGraphic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ChangeArrowheads="1"/>
          </p:cNvSpPr>
          <p:nvPr/>
        </p:nvSpPr>
        <p:spPr bwMode="hidden">
          <a:xfrm>
            <a:off x="411480" y="1074420"/>
            <a:ext cx="8321040" cy="478917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91037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 60 minutes post-PCI*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1003" y="6418385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*Core laboratory assessed</a:t>
            </a:r>
            <a:endParaRPr lang="en-US" sz="16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9901" y="1732084"/>
            <a:ext cx="840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P=0.30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741919"/>
              </p:ext>
            </p:extLst>
          </p:nvPr>
        </p:nvGraphicFramePr>
        <p:xfrm>
          <a:off x="925830" y="1139776"/>
          <a:ext cx="7772400" cy="463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818776" y="3191314"/>
            <a:ext cx="30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ST-segment resolution (%)</a:t>
            </a:r>
            <a:endParaRPr lang="en-US" i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7068" y="2731157"/>
            <a:ext cx="7136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0" dirty="0" smtClean="0">
                <a:solidFill>
                  <a:schemeClr val="bg2"/>
                </a:solidFill>
              </a:rPr>
              <a:t>[46.0, 85.5]</a:t>
            </a:r>
            <a:endParaRPr lang="en-US" sz="800" i="0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4273" y="2578757"/>
            <a:ext cx="7136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bg2"/>
                </a:solidFill>
              </a:rPr>
              <a:t>[52.6, 88.2]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52900" y="2204232"/>
            <a:ext cx="840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P=0.13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8752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rrowheads="1"/>
          </p:cNvSpPr>
          <p:nvPr/>
        </p:nvSpPr>
        <p:spPr bwMode="hidden">
          <a:xfrm>
            <a:off x="1668780" y="1234440"/>
            <a:ext cx="5554980" cy="507492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7556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Infarct size at 30 days*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- Primary endpoint -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48501027"/>
              </p:ext>
            </p:extLst>
          </p:nvPr>
        </p:nvGraphicFramePr>
        <p:xfrm>
          <a:off x="2365693" y="1694180"/>
          <a:ext cx="3143567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>
            <a:off x="3631883" y="4352608"/>
            <a:ext cx="987552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206559" y="5486718"/>
            <a:ext cx="184537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1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 abciximab</a:t>
            </a:r>
            <a:endParaRPr lang="en-US" sz="21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sz="2000" i="0" dirty="0" smtClean="0">
                <a:solidFill>
                  <a:srgbClr val="FEF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N=229</a:t>
            </a:r>
            <a:endParaRPr lang="en-US" sz="2000" i="0" dirty="0">
              <a:solidFill>
                <a:srgbClr val="FEF2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001904" y="5486718"/>
            <a:ext cx="193514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1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abciximab</a:t>
            </a:r>
            <a:endParaRPr lang="en-US" sz="2100" i="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sz="2000" i="0" dirty="0" smtClean="0">
                <a:solidFill>
                  <a:srgbClr val="FEF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N=223</a:t>
            </a:r>
            <a:endParaRPr lang="en-US" sz="2000" i="0" dirty="0">
              <a:solidFill>
                <a:srgbClr val="FEF2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 rot="16200000">
            <a:off x="730695" y="3413434"/>
            <a:ext cx="2606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EF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Infarct size, %LV</a:t>
            </a:r>
            <a:endParaRPr lang="en-US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30518667"/>
              </p:ext>
            </p:extLst>
          </p:nvPr>
        </p:nvGraphicFramePr>
        <p:xfrm>
          <a:off x="4518343" y="1648460"/>
          <a:ext cx="2945447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Straight Connector 6"/>
          <p:cNvCxnSpPr>
            <a:cxnSpLocks noChangeShapeType="1"/>
          </p:cNvCxnSpPr>
          <p:nvPr/>
        </p:nvCxnSpPr>
        <p:spPr bwMode="auto">
          <a:xfrm>
            <a:off x="5464493" y="4206240"/>
            <a:ext cx="100584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325181" y="1342390"/>
            <a:ext cx="160813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 [IQR]</a:t>
            </a:r>
          </a:p>
          <a:p>
            <a:pPr algn="ctr" eaLnBrk="1" hangingPunct="1"/>
            <a:r>
              <a:rPr lang="en-US" sz="2400" i="0" dirty="0" smtClean="0">
                <a:solidFill>
                  <a:srgbClr val="FEF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15.1%</a:t>
            </a:r>
          </a:p>
          <a:p>
            <a:pPr algn="ctr" eaLnBrk="1" hangingPunct="1"/>
            <a:r>
              <a:rPr lang="en-US" i="0" dirty="0" smtClean="0">
                <a:solidFill>
                  <a:srgbClr val="FEF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[6.8, 22.7]</a:t>
            </a:r>
            <a:endParaRPr lang="en-US" i="0" dirty="0">
              <a:solidFill>
                <a:srgbClr val="FEF2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165727" y="1353820"/>
            <a:ext cx="160813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 [IQR]</a:t>
            </a:r>
          </a:p>
          <a:p>
            <a:pPr algn="ctr" eaLnBrk="1" hangingPunct="1"/>
            <a:r>
              <a:rPr lang="en-US" sz="2400" i="0" dirty="0" smtClean="0">
                <a:solidFill>
                  <a:srgbClr val="FEF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17.9%</a:t>
            </a:r>
          </a:p>
          <a:p>
            <a:pPr algn="ctr" eaLnBrk="1" hangingPunct="1"/>
            <a:r>
              <a:rPr lang="en-US" i="0" dirty="0" smtClean="0">
                <a:solidFill>
                  <a:srgbClr val="FEF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[10.3, 25.4]</a:t>
            </a:r>
            <a:endParaRPr lang="en-US" i="0" dirty="0">
              <a:solidFill>
                <a:srgbClr val="FEF2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880360" y="5406390"/>
            <a:ext cx="411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518740" y="2800350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P=0.03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71003" y="6418385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*Core laboratory assessed</a:t>
            </a:r>
            <a:endParaRPr lang="en-US" sz="16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1304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Graphic spid="13" grpId="0">
        <p:bldAsOne/>
      </p:bldGraphic>
      <p:bldP spid="8" grpId="0"/>
      <p:bldP spid="10" grpId="0"/>
      <p:bldP spid="12" grpId="0"/>
      <p:bldGraphic spid="15" grpId="0">
        <p:bldAsOne/>
      </p:bldGraphic>
      <p:bldP spid="9" grpId="0"/>
      <p:bldP spid="11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66800" y="1944688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b="0" i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algn="l" eaLnBrk="1" fontAlgn="base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DE25E"/>
              </a:buClr>
              <a:buSzPct val="110000"/>
            </a:pPr>
            <a:endParaRPr lang="en-US" sz="900" b="0" i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7388" y="418621"/>
            <a:ext cx="7769225" cy="7556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Disclosure Statement of Financial Interest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33400" y="2743200"/>
            <a:ext cx="3810000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sz="2000" b="0" i="0" smtClean="0"/>
              <a:t>Consulting Fees/Honoraria</a:t>
            </a:r>
            <a:endParaRPr lang="en-US" sz="2000" b="0" i="0" dirty="0" smtClean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724400" y="2743200"/>
            <a:ext cx="3810000" cy="3003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sz="2000" b="0" i="0" dirty="0" smtClean="0"/>
              <a:t>Abbott Vascular, Boston Scientific, Medtronic, Atrium, BMS-Sanofi, Merck, Janssen, Eli Lilly, Daiichi Sankyo, The Medicines Company, Astra Zeneca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3400" y="1219200"/>
            <a:ext cx="815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-111" charset="-128"/>
              </a:rPr>
              <a:t>Within the past 12 months, I or my spouse/partner have had a financial interest/arrangement or affiliation with the organization(s) listed below.</a:t>
            </a:r>
            <a:endParaRPr lang="en-US" sz="2000" b="1" i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-111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3400" y="2362200"/>
            <a:ext cx="372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0">
                <a:solidFill>
                  <a:srgbClr val="FFCC00"/>
                </a:solidFill>
              </a:rPr>
              <a:t>Affiliation/Financial Relationship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24400" y="2362200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0">
                <a:solidFill>
                  <a:srgbClr val="FFCC00"/>
                </a:solidFill>
              </a:rPr>
              <a:t>Company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597142" y="891541"/>
            <a:ext cx="7949716" cy="524636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66174"/>
              </p:ext>
            </p:extLst>
          </p:nvPr>
        </p:nvGraphicFramePr>
        <p:xfrm>
          <a:off x="664626" y="949956"/>
          <a:ext cx="7814748" cy="516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84"/>
                <a:gridCol w="1851660"/>
                <a:gridCol w="2205990"/>
                <a:gridCol w="912714"/>
              </a:tblGrid>
              <a:tr h="9428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Intracoronary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abciximab</a:t>
                      </a:r>
                      <a:endParaRPr lang="en-US" sz="20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N=188</a:t>
                      </a:r>
                      <a:endParaRPr lang="en-US" sz="20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No intracoronary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abciximab</a:t>
                      </a:r>
                      <a:endParaRPr lang="en-US" sz="20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N=184</a:t>
                      </a:r>
                      <a:endParaRPr lang="en-US" sz="20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 value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85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Total LV mass, grams</a:t>
                      </a:r>
                      <a:endParaRPr lang="en-US" sz="20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128.6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     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[106.6, 152.4]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130.4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[109.9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, 155.9]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85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Infarct mass, grams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18.7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[7.4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, 31.3]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24.0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[12.1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, 34.2]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83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Infarct mass (% of total LV mass</a:t>
                      </a:r>
                      <a:r>
                        <a:rPr lang="en-US" sz="20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) </a:t>
                      </a:r>
                      <a:endParaRPr lang="en-US" sz="20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15.1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[6.8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, 22.7]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17.9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[10.3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, 25.4]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83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Total abnormal wall motion score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7.0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[2.0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, 10.0]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8.0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[3.0, 10.0]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85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LVEF (%)</a:t>
                      </a:r>
                      <a:endParaRPr lang="en-US" sz="20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50.2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  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[44.2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, 57.9]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48.9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42.3, 56.7]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0.22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2128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cMRI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at 30 days*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1003" y="6418385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*Core laboratory assessed</a:t>
            </a:r>
            <a:endParaRPr lang="en-US" sz="16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737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597142" y="914401"/>
            <a:ext cx="7949716" cy="529208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814919"/>
              </p:ext>
            </p:extLst>
          </p:nvPr>
        </p:nvGraphicFramePr>
        <p:xfrm>
          <a:off x="664626" y="972820"/>
          <a:ext cx="7814748" cy="5156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824"/>
                <a:gridCol w="1897380"/>
                <a:gridCol w="2009994"/>
                <a:gridCol w="971550"/>
              </a:tblGrid>
              <a:tr h="8902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Intracoronary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abciximab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N=229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No intracoronary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abciximab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N=223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 value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033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Death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3.5% (8)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2.3% (5)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0.42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033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Reinfarction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0.5% (1)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0.9% (2)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033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New </a:t>
                      </a: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onset severe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HF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3.1% (7)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4.5% (10)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0.44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033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Rehospitalization </a:t>
                      </a: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for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HF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0.0% (0)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0.9% (2)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0.15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033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Stroke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0.4% (1)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0.0% (0)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0.32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033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Clinically-driven </a:t>
                      </a: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TVR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0.9% (2)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1.4% (3)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0.65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033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Stent thrombosis,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def/prob*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0.9% (2)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0.9% (2)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033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MACCE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4.8% (11)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3.2% (7)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0.36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033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MACE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7.0% (16)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6.8% (15)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0.91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4414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30-day clinical efficacy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612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are Kaplan-Meier estimates (n of events). *No cases of acute (&lt;24 </a:t>
            </a:r>
            <a:r>
              <a:rPr lang="en-US" sz="12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stent thrombosis occurred. MACE = death, reinfarction, new onset severe heart failure (HF) or rehospitalization for HF; MACCE = death, reinfarction, stroke or clinically-driven TVR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7829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597142" y="914401"/>
            <a:ext cx="7949716" cy="529208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623613"/>
              </p:ext>
            </p:extLst>
          </p:nvPr>
        </p:nvGraphicFramePr>
        <p:xfrm>
          <a:off x="664626" y="972820"/>
          <a:ext cx="7814748" cy="521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024"/>
                <a:gridCol w="1691640"/>
                <a:gridCol w="2000250"/>
                <a:gridCol w="729834"/>
              </a:tblGrid>
              <a:tr h="8238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Intracoronary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abciximab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N=229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No intracoronary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abciximab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N=223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 value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6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HORIZONS-AMI major bleeding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4.9% (11)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3.6% (8)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6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TIMI major or minor bleeding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2.2% (5)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1.8% (4)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0.75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6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- TIMI major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2.2% (5)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0.5% (1)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0.11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6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- TIMI minor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0.0% (0)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1.4% (3)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6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GUSTO bleeding, any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6.7% (15)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5.5% (12)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6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- GUSTO severe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4.4% (10)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4.1% (9)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0.84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6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- GUSTO moderate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1.3% (3)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0.0% (0)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6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- GUSTO mild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0.9% (2)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1.4% (3)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0.64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6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Any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blood product transfusion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1.8% (4)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0.5% (1)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0.18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6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Thrombocytopenia (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in-hospital)*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2/196 (1.0%)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2/179 (1.1%)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4414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30-day clinical safety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942" y="6361235"/>
            <a:ext cx="891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are Kaplan-Meier estimates (n of events)</a:t>
            </a:r>
          </a:p>
          <a:p>
            <a:pPr algn="ctr"/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&lt;100,000 cells/mm</a:t>
            </a:r>
            <a:r>
              <a:rPr lang="en-US" sz="1200" b="0" i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patients with a baseline platelet count &gt;150,000 cells/mm</a:t>
            </a:r>
            <a:r>
              <a:rPr lang="en-US" sz="1200" b="0" i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(n=384)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1073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304165"/>
            <a:ext cx="8896350" cy="755650"/>
          </a:xfrm>
        </p:spPr>
        <p:txBody>
          <a:bodyPr/>
          <a:lstStyle/>
          <a:p>
            <a:r>
              <a:rPr lang="en-US" sz="4400" dirty="0" smtClean="0"/>
              <a:t>INFUSE-AMI</a:t>
            </a:r>
            <a:endParaRPr lang="en-US" sz="4400" dirty="0"/>
          </a:p>
        </p:txBody>
      </p:sp>
      <p:sp>
        <p:nvSpPr>
          <p:cNvPr id="4" name="Diamond 3"/>
          <p:cNvSpPr/>
          <p:nvPr/>
        </p:nvSpPr>
        <p:spPr bwMode="auto">
          <a:xfrm>
            <a:off x="188595" y="1348740"/>
            <a:ext cx="8766810" cy="4160520"/>
          </a:xfrm>
          <a:prstGeom prst="diamond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aspiration</a:t>
            </a:r>
            <a:r>
              <a:rPr kumimoji="0" lang="en-US" sz="3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</a:t>
            </a:r>
          </a:p>
          <a:p>
            <a:pPr algn="ctr"/>
            <a:r>
              <a:rPr lang="en-US" sz="3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aspiration </a:t>
            </a:r>
            <a:endParaRPr kumimoji="0" lang="en-US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1852" y="5715880"/>
            <a:ext cx="5540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Pooled across the abciximab randomization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8832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597142" y="914401"/>
            <a:ext cx="7949716" cy="520064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615038"/>
              </p:ext>
            </p:extLst>
          </p:nvPr>
        </p:nvGraphicFramePr>
        <p:xfrm>
          <a:off x="664626" y="961390"/>
          <a:ext cx="7814748" cy="510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804"/>
                <a:gridCol w="2263140"/>
                <a:gridCol w="1804254"/>
                <a:gridCol w="971550"/>
              </a:tblGrid>
              <a:tr h="59380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Manual aspiration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N=229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aspiration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N=223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 value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1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TIMI flow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pre-PCI 0/1*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73.4%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70.0%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0.42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1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Blush pre-PCI 0/1*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85.5%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82.4%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0.37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1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Hospital</a:t>
                      </a:r>
                      <a:r>
                        <a:rPr lang="en-US" sz="180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1</a:t>
                      </a:r>
                      <a:r>
                        <a:rPr lang="en-US" sz="1800" kern="1200" baseline="30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device, mins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43 [30, 63]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48 [35, 70]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0.02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1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Aspiration performed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98.3%**</a:t>
                      </a:r>
                      <a:endParaRPr lang="en-US" sz="1800" kern="12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4.0%</a:t>
                      </a:r>
                      <a:endParaRPr lang="en-US" sz="1800" kern="12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&lt;0.001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1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Abciximab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administered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50.7%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50.2%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0.93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1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lesions treated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1.1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± 0.4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1.1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± 0.4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0.46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1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DES implanted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74.2%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70.9%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0.42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1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Stent </a:t>
                      </a: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length (mm)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18, 32]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18, 35]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0.30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1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Max </a:t>
                      </a: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stent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diameter </a:t>
                      </a: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(mm)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3.0 [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3.0,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3.5]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3.0 [3.0, 3.5]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0.20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2128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Meds and procedures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37" y="6418385"/>
            <a:ext cx="9084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*Core laboratory assessed; **6F Export used in all but 3 cases, with thrombus retrieved in 78.9%</a:t>
            </a:r>
            <a:endParaRPr lang="en-US" sz="16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4931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2128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eperfusion post-PCI*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1003" y="6418385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*Core laboratory assessed</a:t>
            </a:r>
            <a:endParaRPr lang="en-US" sz="16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7210" y="8299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0" dirty="0" smtClean="0">
                <a:solidFill>
                  <a:srgbClr val="FFFF00"/>
                </a:solidFill>
                <a:ea typeface="Calibri"/>
                <a:cs typeface="Times New Roman"/>
              </a:rPr>
              <a:t>Manual aspiration</a:t>
            </a:r>
            <a:endParaRPr lang="en-US" sz="2600" i="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chemeClr val="tx1"/>
                </a:solidFill>
                <a:ea typeface="Calibri"/>
                <a:cs typeface="Times New Roman"/>
              </a:rPr>
              <a:t>N=229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829925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0" dirty="0">
                <a:solidFill>
                  <a:srgbClr val="FFFF00"/>
                </a:solidFill>
                <a:ea typeface="Calibri"/>
                <a:cs typeface="Times New Roman"/>
              </a:rPr>
              <a:t>No </a:t>
            </a:r>
            <a:r>
              <a:rPr lang="en-US" sz="2600" i="0" dirty="0" smtClean="0">
                <a:solidFill>
                  <a:srgbClr val="FFFF00"/>
                </a:solidFill>
                <a:ea typeface="Calibri"/>
                <a:cs typeface="Times New Roman"/>
              </a:rPr>
              <a:t>aspiration</a:t>
            </a:r>
            <a:endParaRPr lang="en-US" sz="2600" i="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chemeClr val="tx1"/>
                </a:solidFill>
                <a:ea typeface="Calibri"/>
                <a:cs typeface="Times New Roman"/>
              </a:rPr>
              <a:t>N=223</a:t>
            </a:r>
          </a:p>
        </p:txBody>
      </p:sp>
      <p:graphicFrame>
        <p:nvGraphicFramePr>
          <p:cNvPr id="16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918585"/>
              </p:ext>
            </p:extLst>
          </p:nvPr>
        </p:nvGraphicFramePr>
        <p:xfrm>
          <a:off x="4245305" y="1330960"/>
          <a:ext cx="4692955" cy="217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810580" y="1748790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P=0.36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1455" y="3577590"/>
            <a:ext cx="8721090" cy="731520"/>
            <a:chOff x="211455" y="3577590"/>
            <a:chExt cx="8721090" cy="73152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211455" y="3577590"/>
              <a:ext cx="8721090" cy="731520"/>
            </a:xfrm>
            <a:prstGeom prst="roundRect">
              <a:avLst/>
            </a:prstGeom>
            <a:solidFill>
              <a:srgbClr val="002D4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885" y="3581400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Corrected TIMI</a:t>
              </a:r>
            </a:p>
            <a:p>
              <a:pPr algn="l"/>
              <a:r>
                <a:rPr lang="en-US" sz="2000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frame counts:</a:t>
              </a:r>
              <a:endParaRPr lang="en-US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58415" y="3735288"/>
              <a:ext cx="1422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 [16, 26]</a:t>
              </a:r>
              <a:endParaRPr lang="en-US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2495" y="3735288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vs.</a:t>
              </a:r>
              <a:endParaRPr lang="en-US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60745" y="3735288"/>
              <a:ext cx="1422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 [16, 26]</a:t>
              </a:r>
              <a:endParaRPr lang="en-US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22010" y="3773388"/>
              <a:ext cx="1003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P=0.40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7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131564"/>
              </p:ext>
            </p:extLst>
          </p:nvPr>
        </p:nvGraphicFramePr>
        <p:xfrm>
          <a:off x="80010" y="4420870"/>
          <a:ext cx="4629150" cy="181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822150"/>
              </p:ext>
            </p:extLst>
          </p:nvPr>
        </p:nvGraphicFramePr>
        <p:xfrm>
          <a:off x="4503420" y="4420870"/>
          <a:ext cx="4629150" cy="181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810580" y="4644390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P=0.26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620488"/>
              </p:ext>
            </p:extLst>
          </p:nvPr>
        </p:nvGraphicFramePr>
        <p:xfrm>
          <a:off x="80010" y="1330960"/>
          <a:ext cx="4880610" cy="217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00674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9" grpId="0"/>
      <p:bldGraphic spid="27" grpId="0">
        <p:bldAsOne/>
      </p:bldGraphic>
      <p:bldGraphic spid="29" grpId="0">
        <p:bldAsOne/>
      </p:bldGraphic>
      <p:bldP spid="30" grpId="0"/>
      <p:bldGraphic spid="1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ChangeArrowheads="1"/>
          </p:cNvSpPr>
          <p:nvPr/>
        </p:nvSpPr>
        <p:spPr bwMode="hidden">
          <a:xfrm>
            <a:off x="411480" y="1074420"/>
            <a:ext cx="8321040" cy="478917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91037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 60 minutes post-PCI*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1003" y="6418385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*Core laboratory assessed</a:t>
            </a:r>
            <a:endParaRPr lang="en-US" sz="16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872830"/>
              </p:ext>
            </p:extLst>
          </p:nvPr>
        </p:nvGraphicFramePr>
        <p:xfrm>
          <a:off x="925830" y="1139776"/>
          <a:ext cx="7772400" cy="463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818776" y="3191314"/>
            <a:ext cx="30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ST-segment resolution (%)</a:t>
            </a:r>
            <a:endParaRPr lang="en-US" i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5638" y="2731157"/>
            <a:ext cx="7136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0" dirty="0" smtClean="0">
                <a:solidFill>
                  <a:schemeClr val="bg2"/>
                </a:solidFill>
              </a:rPr>
              <a:t>[45.2, 87.2]</a:t>
            </a:r>
            <a:endParaRPr lang="en-US" sz="800" i="0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2843" y="2578757"/>
            <a:ext cx="7136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bg2"/>
                </a:solidFill>
              </a:rPr>
              <a:t>[</a:t>
            </a:r>
            <a:r>
              <a:rPr lang="en-US" sz="800" i="0" dirty="0" smtClean="0">
                <a:solidFill>
                  <a:schemeClr val="bg2"/>
                </a:solidFill>
              </a:rPr>
              <a:t>55.8, 87.4]</a:t>
            </a:r>
            <a:endParaRPr lang="en-US" sz="800" i="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2899" y="2272812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P=0.23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9901" y="1754944"/>
            <a:ext cx="840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P=0.37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5898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rrowheads="1"/>
          </p:cNvSpPr>
          <p:nvPr/>
        </p:nvSpPr>
        <p:spPr bwMode="hidden">
          <a:xfrm>
            <a:off x="1668780" y="1234440"/>
            <a:ext cx="5554980" cy="507492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7556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Infarct size at 30 days*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- Major secondary endpoint -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9213990"/>
              </p:ext>
            </p:extLst>
          </p:nvPr>
        </p:nvGraphicFramePr>
        <p:xfrm>
          <a:off x="2365693" y="1694180"/>
          <a:ext cx="3143567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>
            <a:off x="3631883" y="4295458"/>
            <a:ext cx="987552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370867" y="5486718"/>
            <a:ext cx="151676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1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</a:t>
            </a:r>
            <a:endParaRPr lang="en-US" sz="21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sz="2000" i="0" dirty="0" smtClean="0">
                <a:solidFill>
                  <a:srgbClr val="FEF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N=229</a:t>
            </a:r>
            <a:endParaRPr lang="en-US" sz="2000" i="0" dirty="0">
              <a:solidFill>
                <a:srgbClr val="FEF2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016333" y="5486718"/>
            <a:ext cx="190629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1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aspiration</a:t>
            </a:r>
            <a:endParaRPr lang="en-US" sz="2100" i="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sz="2000" i="0" dirty="0" smtClean="0">
                <a:solidFill>
                  <a:srgbClr val="FEF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N=223</a:t>
            </a:r>
            <a:endParaRPr lang="en-US" sz="2000" i="0" dirty="0">
              <a:solidFill>
                <a:srgbClr val="FEF2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 rot="16200000">
            <a:off x="730695" y="3413434"/>
            <a:ext cx="2606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EF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Infarct size, %LV</a:t>
            </a:r>
            <a:endParaRPr lang="en-US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30840372"/>
              </p:ext>
            </p:extLst>
          </p:nvPr>
        </p:nvGraphicFramePr>
        <p:xfrm>
          <a:off x="4518343" y="1648460"/>
          <a:ext cx="2945447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Straight Connector 6"/>
          <p:cNvCxnSpPr>
            <a:cxnSpLocks noChangeShapeType="1"/>
          </p:cNvCxnSpPr>
          <p:nvPr/>
        </p:nvCxnSpPr>
        <p:spPr bwMode="auto">
          <a:xfrm>
            <a:off x="5464493" y="4251960"/>
            <a:ext cx="100584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325181" y="1342390"/>
            <a:ext cx="160813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 [IQR]</a:t>
            </a:r>
          </a:p>
          <a:p>
            <a:pPr algn="ctr" eaLnBrk="1" hangingPunct="1"/>
            <a:r>
              <a:rPr lang="en-US" sz="2400" i="0" dirty="0" smtClean="0">
                <a:solidFill>
                  <a:srgbClr val="FEF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17.0%</a:t>
            </a:r>
          </a:p>
          <a:p>
            <a:pPr algn="ctr" eaLnBrk="1" hangingPunct="1"/>
            <a:r>
              <a:rPr lang="en-US" i="0" dirty="0" smtClean="0">
                <a:solidFill>
                  <a:srgbClr val="FEF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[9.0, 22.8]</a:t>
            </a:r>
            <a:endParaRPr lang="en-US" i="0" dirty="0">
              <a:solidFill>
                <a:srgbClr val="FEF2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165727" y="1353820"/>
            <a:ext cx="160813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 [IQR]</a:t>
            </a:r>
          </a:p>
          <a:p>
            <a:pPr algn="ctr" eaLnBrk="1" hangingPunct="1"/>
            <a:r>
              <a:rPr lang="en-US" sz="2400" i="0" dirty="0" smtClean="0">
                <a:solidFill>
                  <a:srgbClr val="FEF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17.3%</a:t>
            </a:r>
          </a:p>
          <a:p>
            <a:pPr algn="ctr" eaLnBrk="1" hangingPunct="1"/>
            <a:r>
              <a:rPr lang="en-US" i="0" dirty="0" smtClean="0">
                <a:solidFill>
                  <a:srgbClr val="FEF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[7.1, 25.5]</a:t>
            </a:r>
            <a:endParaRPr lang="en-US" i="0" dirty="0">
              <a:solidFill>
                <a:srgbClr val="FEF2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880360" y="5406390"/>
            <a:ext cx="411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518740" y="2800350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P=0.51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46831" y="6326945"/>
            <a:ext cx="745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*Core laboratory assessed. No interaction was present between the 2 randomization groups for the primary 30-day infarct size endpoint (p=0.46) </a:t>
            </a:r>
            <a:endParaRPr lang="en-US" sz="14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0864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Graphic spid="13" grpId="0">
        <p:bldAsOne/>
      </p:bldGraphic>
      <p:bldP spid="8" grpId="0"/>
      <p:bldP spid="10" grpId="0"/>
      <p:bldP spid="12" grpId="0"/>
      <p:bldGraphic spid="15" grpId="0">
        <p:bldAsOne/>
      </p:bldGraphic>
      <p:bldP spid="9" grpId="0"/>
      <p:bldP spid="11" grpId="0"/>
      <p:bldP spid="1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597142" y="1005841"/>
            <a:ext cx="7949716" cy="501776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399857"/>
              </p:ext>
            </p:extLst>
          </p:nvPr>
        </p:nvGraphicFramePr>
        <p:xfrm>
          <a:off x="664626" y="1064256"/>
          <a:ext cx="7814748" cy="4906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784"/>
                <a:gridCol w="2423160"/>
                <a:gridCol w="1863090"/>
                <a:gridCol w="912714"/>
              </a:tblGrid>
              <a:tr h="6845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Manual aspiration</a:t>
                      </a:r>
                      <a:endParaRPr lang="en-US" sz="20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N=186</a:t>
                      </a:r>
                      <a:endParaRPr lang="en-US" sz="20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n-US" sz="20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aspiration</a:t>
                      </a:r>
                      <a:endParaRPr lang="en-US" sz="20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N=186</a:t>
                      </a:r>
                      <a:endParaRPr lang="en-US" sz="20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 value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85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Total LV mass, grams</a:t>
                      </a:r>
                      <a:endParaRPr lang="en-US" sz="20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128.3                                             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[108.9, 149.8]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132.0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                  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[107.6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, 156.1]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85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Infarct mass, grams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20.3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                                   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9.7, 31.7]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21.0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           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9.1, 34.1]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0.36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83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Infarct mass (% of total LV mass</a:t>
                      </a:r>
                      <a:r>
                        <a:rPr lang="en-US" sz="20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) </a:t>
                      </a:r>
                      <a:endParaRPr lang="en-US" sz="20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17.0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              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9.0, 22.8]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17.3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                      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7.1, 25.5]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83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Total abnormal wall motion score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7.5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           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2.0, 10.0]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7.5                                            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[2.0, 10.0]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0.89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85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LVEF (%)</a:t>
                      </a:r>
                      <a:endParaRPr lang="en-US" sz="20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49.6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                       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43.3, 56.8]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49.5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                     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41.8, 57.6]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0.66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20129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cMRI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at 30 days*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1003" y="6418385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*Core laboratory assessed</a:t>
            </a:r>
            <a:endParaRPr lang="en-US" sz="16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4650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597142" y="925831"/>
            <a:ext cx="7949716" cy="523493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91379"/>
              </p:ext>
            </p:extLst>
          </p:nvPr>
        </p:nvGraphicFramePr>
        <p:xfrm>
          <a:off x="664626" y="949960"/>
          <a:ext cx="7814748" cy="5199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824"/>
                <a:gridCol w="2080260"/>
                <a:gridCol w="1827114"/>
                <a:gridCol w="971550"/>
              </a:tblGrid>
              <a:tr h="749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Manual aspiration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N=229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n-US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aspiration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N=223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 value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0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Death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3.1% (7)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2.7% (6)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0.81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0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Reinfarction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0.5% (1)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0.9% (2)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0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New </a:t>
                      </a: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onset severe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HF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3.5% (8)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4.1% (9)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0.77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0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Rehospitalization </a:t>
                      </a: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for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HF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0.0% (0)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0.9% (2)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0.15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0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Stroke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0.0% (0)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0.5% (1)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0.31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0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Clinically-driven </a:t>
                      </a: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TVR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0.5% (1)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1.8% (4)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0.17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0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Stent thrombosis,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def/prob*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1.4% (3)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0.5% (1)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0.33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0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MACCE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3.1% (7)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5.0% (11)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0.31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0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MACE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6.6%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15)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7.2% (16)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0.81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4414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30-day clinical efficacy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3612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are Kaplan-Meier estimates (n of events). *No cases of acute (&lt;24 </a:t>
            </a:r>
            <a:r>
              <a:rPr lang="en-US" sz="12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stent thrombosis occurred. MACE = death, reinfarction, new onset severe heart failure (HF) or rehospitalization for HF; MACCE = death, reinfarction, stroke or clinically-driven TVR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0860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481900" y="888411"/>
            <a:ext cx="8180201" cy="548952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4414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Background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953770"/>
            <a:ext cx="8046720" cy="4114800"/>
          </a:xfrm>
        </p:spPr>
        <p:txBody>
          <a:bodyPr/>
          <a:lstStyle/>
          <a:p>
            <a:pPr marL="228600" indent="-228600">
              <a:lnSpc>
                <a:spcPct val="105000"/>
              </a:lnSpc>
              <a:spcBef>
                <a:spcPts val="1800"/>
              </a:spcBef>
            </a:pPr>
            <a:r>
              <a:rPr lang="en-US" sz="2200" b="0" dirty="0" smtClean="0">
                <a:effectLst/>
              </a:rPr>
              <a:t>Myocardial </a:t>
            </a:r>
            <a:r>
              <a:rPr lang="en-US" sz="2200" b="0" dirty="0">
                <a:effectLst/>
              </a:rPr>
              <a:t>recovery after primary PCI is often suboptimal despite restoration of </a:t>
            </a:r>
            <a:r>
              <a:rPr lang="en-US" sz="2200" b="0" dirty="0" smtClean="0">
                <a:effectLst/>
              </a:rPr>
              <a:t>TIMI 3 flow</a:t>
            </a:r>
            <a:r>
              <a:rPr lang="en-US" sz="2200" b="0" dirty="0">
                <a:effectLst/>
              </a:rPr>
              <a:t>, in part due to thrombus embolization </a:t>
            </a:r>
            <a:r>
              <a:rPr lang="en-US" sz="2200" b="0" dirty="0" smtClean="0">
                <a:effectLst/>
              </a:rPr>
              <a:t>which results in </a:t>
            </a:r>
            <a:r>
              <a:rPr lang="en-US" sz="2200" b="0" dirty="0">
                <a:effectLst/>
              </a:rPr>
              <a:t>impaired microvascular </a:t>
            </a:r>
            <a:r>
              <a:rPr lang="en-US" sz="2200" b="0" dirty="0" smtClean="0">
                <a:effectLst/>
              </a:rPr>
              <a:t>perfusion and increased infarct size </a:t>
            </a:r>
          </a:p>
          <a:p>
            <a:pPr marL="228600" indent="-228600">
              <a:lnSpc>
                <a:spcPct val="105000"/>
              </a:lnSpc>
              <a:spcBef>
                <a:spcPts val="1800"/>
              </a:spcBef>
            </a:pPr>
            <a:r>
              <a:rPr lang="en-US" sz="2200" b="0" dirty="0" smtClean="0">
                <a:effectLst/>
              </a:rPr>
              <a:t>Two </a:t>
            </a:r>
            <a:r>
              <a:rPr lang="en-US" sz="2200" b="0" dirty="0">
                <a:effectLst/>
              </a:rPr>
              <a:t>strategies proposed to reduce </a:t>
            </a:r>
            <a:r>
              <a:rPr lang="en-US" sz="2200" b="0" dirty="0" smtClean="0">
                <a:effectLst/>
              </a:rPr>
              <a:t>embolization </a:t>
            </a:r>
            <a:r>
              <a:rPr lang="en-US" sz="2200" b="0" dirty="0">
                <a:effectLst/>
              </a:rPr>
              <a:t>after primary PCI are bolus </a:t>
            </a:r>
            <a:r>
              <a:rPr lang="en-US" sz="2200" b="0" dirty="0" smtClean="0">
                <a:effectLst/>
              </a:rPr>
              <a:t>IC abciximab</a:t>
            </a:r>
            <a:r>
              <a:rPr lang="en-US" sz="2200" b="0" baseline="30000" dirty="0" smtClean="0">
                <a:effectLst/>
              </a:rPr>
              <a:t> </a:t>
            </a:r>
            <a:r>
              <a:rPr lang="en-US" sz="2200" b="0" dirty="0">
                <a:effectLst/>
              </a:rPr>
              <a:t>and manual </a:t>
            </a:r>
            <a:r>
              <a:rPr lang="en-US" sz="2200" b="0" dirty="0" smtClean="0">
                <a:effectLst/>
              </a:rPr>
              <a:t>thrombus aspiration </a:t>
            </a:r>
          </a:p>
          <a:p>
            <a:pPr marL="228600" indent="-228600">
              <a:lnSpc>
                <a:spcPct val="105000"/>
              </a:lnSpc>
              <a:spcBef>
                <a:spcPts val="1800"/>
              </a:spcBef>
            </a:pPr>
            <a:r>
              <a:rPr lang="en-US" sz="2200" b="0" dirty="0" smtClean="0">
                <a:effectLst/>
              </a:rPr>
              <a:t>However</a:t>
            </a:r>
            <a:r>
              <a:rPr lang="en-US" sz="2200" b="0" dirty="0">
                <a:effectLst/>
              </a:rPr>
              <a:t>, </a:t>
            </a:r>
            <a:r>
              <a:rPr lang="en-US" sz="2200" b="0" dirty="0" smtClean="0">
                <a:effectLst/>
              </a:rPr>
              <a:t>prior studies have reported conflicting results as </a:t>
            </a:r>
            <a:r>
              <a:rPr lang="en-US" sz="2200" b="0" dirty="0">
                <a:effectLst/>
              </a:rPr>
              <a:t>to whether </a:t>
            </a:r>
            <a:r>
              <a:rPr lang="en-US" sz="2200" b="0" dirty="0" smtClean="0">
                <a:effectLst/>
              </a:rPr>
              <a:t>IC abciximab</a:t>
            </a:r>
            <a:r>
              <a:rPr lang="en-US" sz="2200" b="0" baseline="30000" dirty="0" smtClean="0">
                <a:effectLst/>
              </a:rPr>
              <a:t> </a:t>
            </a:r>
            <a:r>
              <a:rPr lang="en-US" sz="2200" b="0" dirty="0" smtClean="0">
                <a:effectLst/>
              </a:rPr>
              <a:t>or </a:t>
            </a:r>
            <a:r>
              <a:rPr lang="en-US" sz="2200" b="0" dirty="0">
                <a:effectLst/>
              </a:rPr>
              <a:t>manual aspiration </a:t>
            </a:r>
            <a:r>
              <a:rPr lang="en-US" sz="2200" b="0" dirty="0" smtClean="0">
                <a:effectLst/>
              </a:rPr>
              <a:t>reduce </a:t>
            </a:r>
            <a:r>
              <a:rPr lang="en-US" sz="2200" b="0" dirty="0">
                <a:effectLst/>
              </a:rPr>
              <a:t>infarct size </a:t>
            </a:r>
            <a:r>
              <a:rPr lang="en-US" sz="2200" b="0" dirty="0" smtClean="0">
                <a:effectLst/>
              </a:rPr>
              <a:t>or </a:t>
            </a:r>
            <a:r>
              <a:rPr lang="en-US" sz="2200" b="0" dirty="0">
                <a:effectLst/>
              </a:rPr>
              <a:t>improve clinical </a:t>
            </a:r>
            <a:r>
              <a:rPr lang="en-US" sz="2200" b="0" dirty="0" smtClean="0">
                <a:effectLst/>
              </a:rPr>
              <a:t>outcomes, in part due to enrollment of a high proportion of small infarcts (e.g. non-anterior and/or with TIMI 3 flow), and/or pts presenting late (&gt;4-6 hrs) </a:t>
            </a:r>
          </a:p>
          <a:p>
            <a:pPr marL="228600" indent="-228600">
              <a:lnSpc>
                <a:spcPct val="105000"/>
              </a:lnSpc>
              <a:spcBef>
                <a:spcPts val="1800"/>
              </a:spcBef>
            </a:pPr>
            <a:r>
              <a:rPr lang="en-US" sz="2200" b="0" dirty="0" smtClean="0">
                <a:effectLst/>
              </a:rPr>
              <a:t>Single center thrombectomy trials have mostly been positive, whereas multicenter trials have mostly been negative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38316399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597142" y="914401"/>
            <a:ext cx="7949716" cy="529208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74608"/>
              </p:ext>
            </p:extLst>
          </p:nvPr>
        </p:nvGraphicFramePr>
        <p:xfrm>
          <a:off x="664626" y="972820"/>
          <a:ext cx="7814748" cy="518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024"/>
                <a:gridCol w="2091690"/>
                <a:gridCol w="1600200"/>
                <a:gridCol w="729834"/>
              </a:tblGrid>
              <a:tr h="6901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Manual aspiration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N=229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n-US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aspiration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N=223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 value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7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HORIZONS-AMI major bleeding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4.0% (9)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4.6% (10)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0.79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7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TIMI major or minor bleeding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1.3% (3)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2.8% (6)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0.30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7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- TIMI major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0.9% (2)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1.8% (4)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0.40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7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- TIMI minor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0.5% (1)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0.9% (2)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7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GUSTO bleeding, any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5.3% (12)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6.8% (15)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7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- GUSTO severe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4.0% (9)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4.5% (10)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0.77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7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- GUSTO moderate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0.9% (2)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0.5% (1)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7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- GUSTO mild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0.4% (1)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1.8% (4)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0.17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7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Any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blood product transfusion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0.9% (2)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1.4% (3)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0.64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7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Thrombocytopenia (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in-hospital)*</a:t>
                      </a:r>
                      <a:endParaRPr lang="en-U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1/186 (0.5%)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3/189 (1.6%)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0.62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4414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30-day clinical safety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942" y="6361235"/>
            <a:ext cx="891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are Kaplan-Meier estimates (n of events)</a:t>
            </a:r>
          </a:p>
          <a:p>
            <a:pPr algn="ctr"/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&lt;100,000 cells/mm</a:t>
            </a:r>
            <a:r>
              <a:rPr lang="en-US" sz="1200" b="0" i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patients with a baseline platelet count &gt;150,000 cells/mm</a:t>
            </a:r>
            <a:r>
              <a:rPr lang="en-US" sz="1200" b="0" i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(n=384)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1973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hidden">
          <a:xfrm>
            <a:off x="377190" y="1325880"/>
            <a:ext cx="8355330" cy="525780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Infarct size at 30 days*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- 4 group analysis -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128631"/>
              </p:ext>
            </p:extLst>
          </p:nvPr>
        </p:nvGraphicFramePr>
        <p:xfrm>
          <a:off x="925830" y="235966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564427" y="3777758"/>
            <a:ext cx="2518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i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Infarct size (%LV)</a:t>
            </a:r>
            <a:endParaRPr lang="en-US" sz="2200" i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81896" y="1438394"/>
            <a:ext cx="6021923" cy="1081921"/>
            <a:chOff x="1773336" y="1404104"/>
            <a:chExt cx="6021923" cy="1081921"/>
          </a:xfrm>
        </p:grpSpPr>
        <p:sp>
          <p:nvSpPr>
            <p:cNvPr id="6" name="TextBox 5"/>
            <p:cNvSpPr txBox="1"/>
            <p:nvPr/>
          </p:nvSpPr>
          <p:spPr>
            <a:xfrm>
              <a:off x="1773336" y="1404104"/>
              <a:ext cx="1369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0" dirty="0" smtClean="0">
                  <a:solidFill>
                    <a:schemeClr val="tx1"/>
                  </a:solidFill>
                </a:rPr>
                <a:t>14.7%</a:t>
              </a:r>
            </a:p>
            <a:p>
              <a:pPr algn="ctr"/>
              <a:r>
                <a:rPr lang="en-US" sz="1400" i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i="0" dirty="0">
                  <a:solidFill>
                    <a:schemeClr val="tx1"/>
                  </a:solidFill>
                </a:rPr>
                <a:t>[7.1%, 20.6</a:t>
              </a:r>
              <a:r>
                <a:rPr lang="en-US" sz="1400" i="0" dirty="0" smtClean="0">
                  <a:solidFill>
                    <a:schemeClr val="tx1"/>
                  </a:solidFill>
                </a:rPr>
                <a:t>%]</a:t>
              </a:r>
              <a:endParaRPr lang="en-US" sz="1400" i="0" dirty="0">
                <a:solidFill>
                  <a:schemeClr val="tx1"/>
                </a:solidFill>
              </a:endParaRPr>
            </a:p>
          </p:txBody>
        </p:sp>
        <p:sp>
          <p:nvSpPr>
            <p:cNvPr id="7" name="Right Brace 6"/>
            <p:cNvSpPr/>
            <p:nvPr/>
          </p:nvSpPr>
          <p:spPr bwMode="auto">
            <a:xfrm rot="16200000">
              <a:off x="5780722" y="471487"/>
              <a:ext cx="502920" cy="3526155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5242" y="1404104"/>
              <a:ext cx="13195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0" dirty="0" smtClean="0">
                  <a:solidFill>
                    <a:schemeClr val="tx1"/>
                  </a:solidFill>
                </a:rPr>
                <a:t>17.6%</a:t>
              </a:r>
            </a:p>
            <a:p>
              <a:pPr algn="ctr"/>
              <a:r>
                <a:rPr lang="en-US" sz="1400" i="0" dirty="0" smtClean="0">
                  <a:solidFill>
                    <a:schemeClr val="tx1"/>
                  </a:solidFill>
                </a:rPr>
                <a:t>[8.1%, 25.1%]</a:t>
              </a:r>
              <a:endParaRPr lang="en-US" sz="1400" i="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03666" y="151182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0" dirty="0" smtClean="0">
                  <a:solidFill>
                    <a:schemeClr val="tx1"/>
                  </a:solidFill>
                </a:rPr>
                <a:t>vs.</a:t>
              </a:r>
              <a:endParaRPr lang="en-US" sz="1400" i="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5054" y="1511825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P=0.03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66304" y="2783324"/>
            <a:ext cx="6295311" cy="798671"/>
            <a:chOff x="1866304" y="2783324"/>
            <a:chExt cx="6295311" cy="798671"/>
          </a:xfrm>
        </p:grpSpPr>
        <p:sp>
          <p:nvSpPr>
            <p:cNvPr id="12" name="Rectangle 11"/>
            <p:cNvSpPr/>
            <p:nvPr/>
          </p:nvSpPr>
          <p:spPr>
            <a:xfrm>
              <a:off x="1866304" y="3335774"/>
              <a:ext cx="97654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 i="0" dirty="0" smtClean="0">
                  <a:solidFill>
                    <a:schemeClr val="bg2"/>
                  </a:solidFill>
                </a:rPr>
                <a:t>[7.1%, 20.6%]</a:t>
              </a:r>
              <a:endParaRPr lang="en-US" sz="1000" b="0" i="0" dirty="0">
                <a:solidFill>
                  <a:schemeClr val="bg2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85065" y="2916674"/>
              <a:ext cx="97655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 i="0" dirty="0" smtClean="0">
                  <a:solidFill>
                    <a:schemeClr val="bg2"/>
                  </a:solidFill>
                </a:rPr>
                <a:t>[9.7%, 26.0%]</a:t>
              </a:r>
              <a:endParaRPr lang="en-US" sz="1000" b="0" i="0" dirty="0">
                <a:solidFill>
                  <a:schemeClr val="bg2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81959" y="2783324"/>
              <a:ext cx="10470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 i="0" dirty="0" smtClean="0">
                  <a:solidFill>
                    <a:schemeClr val="bg2"/>
                  </a:solidFill>
                </a:rPr>
                <a:t>[12.5%, 23.9%]</a:t>
              </a:r>
              <a:endParaRPr lang="en-US" sz="1000" b="0" i="0" dirty="0">
                <a:solidFill>
                  <a:schemeClr val="bg2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37954" y="2981444"/>
              <a:ext cx="97655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 i="0" dirty="0" smtClean="0">
                  <a:solidFill>
                    <a:schemeClr val="bg2"/>
                  </a:solidFill>
                </a:rPr>
                <a:t>[6.3%, 24.6%]</a:t>
              </a:r>
              <a:endParaRPr lang="en-US" sz="1000" b="0" i="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1364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383824" y="922701"/>
            <a:ext cx="8405845" cy="520377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4414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Limitations (1)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010920"/>
            <a:ext cx="8229600" cy="4114800"/>
          </a:xfrm>
        </p:spPr>
        <p:txBody>
          <a:bodyPr/>
          <a:lstStyle/>
          <a:p>
            <a:pPr marL="228600" indent="-228600">
              <a:spcBef>
                <a:spcPts val="1800"/>
              </a:spcBef>
            </a:pPr>
            <a:r>
              <a:rPr lang="en-US" sz="2800" b="0" dirty="0" smtClean="0">
                <a:effectLst/>
              </a:rPr>
              <a:t>Single-blind trial – but the patient, follow-up personnel, core labs and CEC were blinded</a:t>
            </a:r>
          </a:p>
          <a:p>
            <a:pPr marL="228600" indent="-228600">
              <a:spcBef>
                <a:spcPts val="2400"/>
              </a:spcBef>
            </a:pPr>
            <a:r>
              <a:rPr lang="en-US" sz="2800" b="0" dirty="0" smtClean="0">
                <a:effectLst/>
              </a:rPr>
              <a:t>Highly selected (7.2% STEMIs screened were randomized) – but given the study design it is unlikely that IC abciximab or aspiration would be </a:t>
            </a:r>
            <a:r>
              <a:rPr lang="en-US" sz="2800" b="0" i="1" dirty="0" smtClean="0">
                <a:effectLst/>
              </a:rPr>
              <a:t>more</a:t>
            </a:r>
            <a:r>
              <a:rPr lang="en-US" sz="2800" b="0" dirty="0" smtClean="0">
                <a:effectLst/>
              </a:rPr>
              <a:t> effective in other groups</a:t>
            </a:r>
          </a:p>
          <a:p>
            <a:pPr marL="228600" indent="-228600">
              <a:spcBef>
                <a:spcPts val="2400"/>
              </a:spcBef>
            </a:pPr>
            <a:r>
              <a:rPr lang="en-US" sz="2800" b="0" dirty="0" smtClean="0">
                <a:effectLst/>
              </a:rPr>
              <a:t>Slightly fewer 30-day </a:t>
            </a:r>
            <a:r>
              <a:rPr lang="en-US" sz="2800" b="0" dirty="0" err="1" smtClean="0">
                <a:effectLst/>
              </a:rPr>
              <a:t>cMRIs</a:t>
            </a:r>
            <a:r>
              <a:rPr lang="en-US" sz="2800" b="0" dirty="0" smtClean="0">
                <a:effectLst/>
              </a:rPr>
              <a:t> were available for analysis than planned, but 97% post-hoc power was present to demonstrate the pre-specified 25% relative inter-group reduction in infarct size</a:t>
            </a:r>
          </a:p>
        </p:txBody>
      </p:sp>
    </p:spTree>
    <p:extLst>
      <p:ext uri="{BB962C8B-B14F-4D97-AF65-F5344CB8AC3E}">
        <p14:creationId xmlns:p14="http://schemas.microsoft.com/office/powerpoint/2010/main" val="2358442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383824" y="922701"/>
            <a:ext cx="8405845" cy="547809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44145"/>
            <a:ext cx="8896350" cy="755650"/>
          </a:xfrm>
        </p:spPr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Limitations (2)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988060"/>
            <a:ext cx="8229600" cy="4114800"/>
          </a:xfrm>
        </p:spPr>
        <p:txBody>
          <a:bodyPr/>
          <a:lstStyle/>
          <a:p>
            <a:pPr marL="228600" indent="-228600">
              <a:spcBef>
                <a:spcPts val="1800"/>
              </a:spcBef>
            </a:pPr>
            <a:r>
              <a:rPr lang="en-US" sz="2600" b="0" dirty="0" smtClean="0">
                <a:effectLst/>
              </a:rPr>
              <a:t>Discordance between immediate biomarkers of reperfusion and 30 day infarct size with </a:t>
            </a:r>
            <a:r>
              <a:rPr lang="en-US" sz="2600" b="0" dirty="0">
                <a:effectLst/>
              </a:rPr>
              <a:t>IC abciximab  is </a:t>
            </a:r>
            <a:r>
              <a:rPr lang="en-US" sz="2600" b="0" dirty="0" smtClean="0">
                <a:effectLst/>
              </a:rPr>
              <a:t>noted – requires further study</a:t>
            </a:r>
          </a:p>
          <a:p>
            <a:pPr marL="228600" indent="-228600">
              <a:spcBef>
                <a:spcPts val="1800"/>
              </a:spcBef>
            </a:pPr>
            <a:r>
              <a:rPr lang="en-US" sz="2600" b="0" dirty="0" smtClean="0">
                <a:effectLst/>
              </a:rPr>
              <a:t>Similar 30-day MACE rates between groups is consistent with the comparable rates of MBG and STR observed; improved 30-day infarct size should correlate with late survival (1-yr FU ongoing)</a:t>
            </a:r>
          </a:p>
          <a:p>
            <a:pPr marL="228600" indent="-228600">
              <a:spcBef>
                <a:spcPts val="1800"/>
              </a:spcBef>
            </a:pPr>
            <a:r>
              <a:rPr lang="en-US" sz="2600" b="0" dirty="0" smtClean="0">
                <a:effectLst/>
              </a:rPr>
              <a:t>INFUSE-AMI was not powered for clinical events;              a large RCT is required to determine whether the magnitude of the infarct size reduction seen with IC abciximab in this trial would translate into improved clinical outcomes without excessive bleeding</a:t>
            </a: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8825218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595280" y="909079"/>
            <a:ext cx="7953440" cy="523806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44145"/>
            <a:ext cx="8896350" cy="755650"/>
          </a:xfrm>
        </p:spPr>
        <p:txBody>
          <a:bodyPr/>
          <a:lstStyle/>
          <a:p>
            <a:r>
              <a:rPr lang="en-US" sz="3400" dirty="0" smtClean="0"/>
              <a:t>INFUSE-AMI: </a:t>
            </a:r>
            <a:r>
              <a:rPr lang="en-US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 &amp; Implications</a:t>
            </a: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997298"/>
            <a:ext cx="7820469" cy="4114800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b="0" dirty="0" smtClean="0"/>
              <a:t>In patients presenting early in the course of a large evolving anterior STEMI undergoing primary PCI with bivalirudin anticoagulation: </a:t>
            </a:r>
          </a:p>
          <a:p>
            <a:pPr marL="628650" indent="-400050">
              <a:spcBef>
                <a:spcPts val="24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AutoNum type="arabicParenR"/>
            </a:pPr>
            <a:r>
              <a:rPr lang="en-US" sz="28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Bolus IC abciximab delivered to the infarct lesion site via the ClearWay Rx Infusion Catheter resulted in a significant but  modest reduction in infarct size at 30 days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94664" y="4594467"/>
            <a:ext cx="79477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85750" algn="l" eaLnBrk="0" hangingPunct="0">
              <a:spcBef>
                <a:spcPts val="2400"/>
              </a:spcBef>
              <a:buClr>
                <a:srgbClr val="FDE25E">
                  <a:lumMod val="60000"/>
                  <a:lumOff val="4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2800" b="0" i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 RCT powered for clinical and safety endpoints is warranted to determine the role of local abciximab delivery in STEMI</a:t>
            </a:r>
          </a:p>
        </p:txBody>
      </p:sp>
    </p:spTree>
    <p:extLst>
      <p:ext uri="{BB962C8B-B14F-4D97-AF65-F5344CB8AC3E}">
        <p14:creationId xmlns:p14="http://schemas.microsoft.com/office/powerpoint/2010/main" val="21296088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595280" y="909079"/>
            <a:ext cx="7953440" cy="523806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44145"/>
            <a:ext cx="8896350" cy="755650"/>
          </a:xfrm>
        </p:spPr>
        <p:txBody>
          <a:bodyPr/>
          <a:lstStyle/>
          <a:p>
            <a:r>
              <a:rPr lang="en-US" sz="3400" dirty="0" smtClean="0"/>
              <a:t>INFUSE-AMI: </a:t>
            </a:r>
            <a:r>
              <a:rPr lang="en-US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 &amp; Implications</a:t>
            </a: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997298"/>
            <a:ext cx="7807943" cy="4114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b="0" dirty="0" smtClean="0"/>
              <a:t>In patients presenting early in the course of a large evolving anterior STEMI undergoing primary PCI with bivalirudin anticoagulation: </a:t>
            </a:r>
          </a:p>
          <a:p>
            <a:pPr marL="742950" indent="-514350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arenR" startAt="2"/>
            </a:pPr>
            <a:r>
              <a:rPr lang="en-US" sz="28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Manual aspiration with the 6F Export Catheter did not reduce infarct size</a:t>
            </a:r>
          </a:p>
          <a:p>
            <a:pPr marL="914400" lvl="1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600" b="0" dirty="0" smtClean="0"/>
              <a:t>The utility of combined aspiration + local delivery of IC abciximab deserves further study</a:t>
            </a:r>
          </a:p>
          <a:p>
            <a:pPr marL="914400" lvl="1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600" b="0" dirty="0" smtClean="0"/>
              <a:t>The final word on aspiration in STEMI awaits the ongoing large-scale randomized TOTAL and TASTE trials </a:t>
            </a:r>
          </a:p>
        </p:txBody>
      </p:sp>
    </p:spTree>
    <p:extLst>
      <p:ext uri="{BB962C8B-B14F-4D97-AF65-F5344CB8AC3E}">
        <p14:creationId xmlns:p14="http://schemas.microsoft.com/office/powerpoint/2010/main" val="17757704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5"/>
          <p:cNvCxnSpPr>
            <a:cxnSpLocks noChangeShapeType="1"/>
          </p:cNvCxnSpPr>
          <p:nvPr/>
        </p:nvCxnSpPr>
        <p:spPr bwMode="auto">
          <a:xfrm rot="5400000">
            <a:off x="989008" y="5251455"/>
            <a:ext cx="54928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56"/>
          <p:cNvCxnSpPr>
            <a:cxnSpLocks noChangeShapeType="1"/>
          </p:cNvCxnSpPr>
          <p:nvPr/>
        </p:nvCxnSpPr>
        <p:spPr bwMode="auto">
          <a:xfrm rot="5400000">
            <a:off x="3184521" y="5251455"/>
            <a:ext cx="54928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56"/>
          <p:cNvCxnSpPr>
            <a:cxnSpLocks noChangeShapeType="1"/>
          </p:cNvCxnSpPr>
          <p:nvPr/>
        </p:nvCxnSpPr>
        <p:spPr bwMode="auto">
          <a:xfrm rot="5400000">
            <a:off x="5403846" y="5251455"/>
            <a:ext cx="54928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56"/>
          <p:cNvCxnSpPr>
            <a:cxnSpLocks noChangeShapeType="1"/>
          </p:cNvCxnSpPr>
          <p:nvPr/>
        </p:nvCxnSpPr>
        <p:spPr bwMode="auto">
          <a:xfrm rot="5400000">
            <a:off x="7597771" y="5251455"/>
            <a:ext cx="54928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Rectangle 10"/>
          <p:cNvSpPr/>
          <p:nvPr/>
        </p:nvSpPr>
        <p:spPr bwMode="auto">
          <a:xfrm>
            <a:off x="426156" y="5554067"/>
            <a:ext cx="8291689" cy="800231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endpoint: Infarct size at 30 days </a:t>
            </a:r>
            <a:r>
              <a:rPr lang="en-US" sz="26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cMRI</a:t>
            </a:r>
            <a:r>
              <a:rPr lang="en-US" sz="2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>
              <a:defRPr/>
            </a:pPr>
            <a:r>
              <a:rPr lang="en-US" sz="2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º</a:t>
            </a:r>
            <a:r>
              <a:rPr lang="en-US" sz="2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endpoints: TIMI flow, blush, ST-resolution, MACE (</a:t>
            </a:r>
            <a:r>
              <a:rPr lang="en-US" sz="2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30d</a:t>
            </a:r>
            <a:r>
              <a:rPr lang="en-US" sz="2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 yr)</a:t>
            </a:r>
          </a:p>
        </p:txBody>
      </p:sp>
      <p:cxnSp>
        <p:nvCxnSpPr>
          <p:cNvPr id="19" name="Straight Arrow Connector 14"/>
          <p:cNvCxnSpPr>
            <a:cxnSpLocks noChangeShapeType="1"/>
          </p:cNvCxnSpPr>
          <p:nvPr/>
        </p:nvCxnSpPr>
        <p:spPr bwMode="auto">
          <a:xfrm rot="5400000">
            <a:off x="4298221" y="2374993"/>
            <a:ext cx="54755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3193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pPr algn="ctr">
              <a:defRPr/>
            </a:pPr>
            <a:r>
              <a:rPr lang="en-US" sz="4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INFUSE-AMI Trial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444" y="950238"/>
            <a:ext cx="8015112" cy="1138773"/>
          </a:xfrm>
          <a:prstGeom prst="rect">
            <a:avLst/>
          </a:prstGeo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452 pts with anterior STEMI</a:t>
            </a:r>
          </a:p>
          <a:p>
            <a:pPr algn="ctr">
              <a:defRPr/>
            </a:pPr>
            <a:r>
              <a:rPr lang="en-US" sz="2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Anticipated </a:t>
            </a:r>
            <a:r>
              <a:rPr lang="en-US" sz="2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</a:t>
            </a:r>
            <a:r>
              <a:rPr lang="en-US" sz="20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 PCI &lt;5 hrs, TIMI 0-2 flow in prox or mid </a:t>
            </a:r>
            <a:r>
              <a:rPr lang="en-US" sz="20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LAD</a:t>
            </a:r>
          </a:p>
          <a:p>
            <a:pPr algn="ctr">
              <a:defRPr/>
            </a:pPr>
            <a:r>
              <a:rPr lang="en-US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PCI with bivalirudin </a:t>
            </a:r>
            <a:r>
              <a:rPr lang="en-US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anticoagulation</a:t>
            </a:r>
            <a:endParaRPr lang="en-US" sz="20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8450" y="3058260"/>
            <a:ext cx="4125033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aspiration</a:t>
            </a:r>
            <a:endParaRPr lang="en-US" sz="28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721252" y="3058260"/>
            <a:ext cx="412429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 aspiration</a:t>
            </a:r>
            <a:endParaRPr lang="en-US" sz="28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6" name="Straight Connector 16"/>
          <p:cNvCxnSpPr>
            <a:cxnSpLocks noChangeShapeType="1"/>
          </p:cNvCxnSpPr>
          <p:nvPr/>
        </p:nvCxnSpPr>
        <p:spPr bwMode="auto">
          <a:xfrm>
            <a:off x="2347722" y="2657054"/>
            <a:ext cx="443585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Arrow Connector 17"/>
          <p:cNvCxnSpPr>
            <a:cxnSpLocks noChangeShapeType="1"/>
          </p:cNvCxnSpPr>
          <p:nvPr/>
        </p:nvCxnSpPr>
        <p:spPr bwMode="auto">
          <a:xfrm rot="5400000">
            <a:off x="2165997" y="2838779"/>
            <a:ext cx="36345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8"/>
          <p:cNvCxnSpPr>
            <a:cxnSpLocks noChangeShapeType="1"/>
          </p:cNvCxnSpPr>
          <p:nvPr/>
        </p:nvCxnSpPr>
        <p:spPr bwMode="auto">
          <a:xfrm rot="5400000">
            <a:off x="6601852" y="2838779"/>
            <a:ext cx="363451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Oval 81"/>
          <p:cNvSpPr>
            <a:spLocks noChangeArrowheads="1"/>
          </p:cNvSpPr>
          <p:nvPr/>
        </p:nvSpPr>
        <p:spPr bwMode="auto">
          <a:xfrm>
            <a:off x="4328556" y="2423596"/>
            <a:ext cx="469269" cy="470089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2B4C"/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80"/>
          <p:cNvSpPr txBox="1">
            <a:spLocks noChangeArrowheads="1"/>
          </p:cNvSpPr>
          <p:nvPr/>
        </p:nvSpPr>
        <p:spPr bwMode="auto">
          <a:xfrm>
            <a:off x="4321153" y="2396766"/>
            <a:ext cx="501693" cy="5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7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1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 </a:t>
            </a:r>
          </a:p>
          <a:p>
            <a:pPr algn="ctr"/>
            <a:r>
              <a:rPr lang="en-US" sz="1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1:1</a:t>
            </a:r>
          </a:p>
        </p:txBody>
      </p:sp>
      <p:cxnSp>
        <p:nvCxnSpPr>
          <p:cNvPr id="24" name="Straight Arrow Connector 26"/>
          <p:cNvCxnSpPr>
            <a:cxnSpLocks noChangeShapeType="1"/>
          </p:cNvCxnSpPr>
          <p:nvPr/>
        </p:nvCxnSpPr>
        <p:spPr bwMode="auto">
          <a:xfrm rot="5400000">
            <a:off x="1080911" y="4327050"/>
            <a:ext cx="36521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Rectangle 24"/>
          <p:cNvSpPr/>
          <p:nvPr/>
        </p:nvSpPr>
        <p:spPr bwMode="auto">
          <a:xfrm>
            <a:off x="455613" y="4519277"/>
            <a:ext cx="1638486" cy="52322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IC Abcx</a:t>
            </a:r>
            <a:endParaRPr lang="en-US" sz="28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634012" y="4519277"/>
            <a:ext cx="1636706" cy="52322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 Abcx</a:t>
            </a:r>
            <a:endParaRPr lang="en-US" sz="28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7" name="Straight Arrow Connector 27"/>
          <p:cNvCxnSpPr>
            <a:cxnSpLocks noChangeShapeType="1"/>
          </p:cNvCxnSpPr>
          <p:nvPr/>
        </p:nvCxnSpPr>
        <p:spPr bwMode="auto">
          <a:xfrm rot="5400000">
            <a:off x="3276330" y="4325463"/>
            <a:ext cx="36521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" name="Straight Connector 45"/>
          <p:cNvCxnSpPr>
            <a:cxnSpLocks noChangeShapeType="1"/>
          </p:cNvCxnSpPr>
          <p:nvPr/>
        </p:nvCxnSpPr>
        <p:spPr bwMode="auto">
          <a:xfrm>
            <a:off x="1263521" y="4142853"/>
            <a:ext cx="2195419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Rectangle 28"/>
          <p:cNvSpPr/>
          <p:nvPr/>
        </p:nvSpPr>
        <p:spPr bwMode="auto">
          <a:xfrm>
            <a:off x="4870108" y="4519277"/>
            <a:ext cx="1638486" cy="52322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 Abcx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048507" y="4519277"/>
            <a:ext cx="1636706" cy="52322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Abcx</a:t>
            </a:r>
          </a:p>
        </p:txBody>
      </p:sp>
      <p:cxnSp>
        <p:nvCxnSpPr>
          <p:cNvPr id="31" name="Straight Arrow Connector 26"/>
          <p:cNvCxnSpPr>
            <a:cxnSpLocks noChangeShapeType="1"/>
          </p:cNvCxnSpPr>
          <p:nvPr/>
        </p:nvCxnSpPr>
        <p:spPr bwMode="auto">
          <a:xfrm rot="5400000">
            <a:off x="5495561" y="4327050"/>
            <a:ext cx="36521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" name="Straight Arrow Connector 27"/>
          <p:cNvCxnSpPr>
            <a:cxnSpLocks noChangeShapeType="1"/>
          </p:cNvCxnSpPr>
          <p:nvPr/>
        </p:nvCxnSpPr>
        <p:spPr bwMode="auto">
          <a:xfrm rot="5400000">
            <a:off x="7689392" y="4325463"/>
            <a:ext cx="36521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" name="Straight Connector 45"/>
          <p:cNvCxnSpPr>
            <a:cxnSpLocks noChangeShapeType="1"/>
          </p:cNvCxnSpPr>
          <p:nvPr/>
        </p:nvCxnSpPr>
        <p:spPr bwMode="auto">
          <a:xfrm>
            <a:off x="5678171" y="4142853"/>
            <a:ext cx="2193831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Straight Arrow Connector 28"/>
          <p:cNvCxnSpPr>
            <a:cxnSpLocks noChangeShapeType="1"/>
          </p:cNvCxnSpPr>
          <p:nvPr/>
        </p:nvCxnSpPr>
        <p:spPr bwMode="auto">
          <a:xfrm rot="5400000">
            <a:off x="2075410" y="3860714"/>
            <a:ext cx="54782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81"/>
          <p:cNvSpPr>
            <a:spLocks noChangeArrowheads="1"/>
          </p:cNvSpPr>
          <p:nvPr/>
        </p:nvSpPr>
        <p:spPr bwMode="auto">
          <a:xfrm>
            <a:off x="2117025" y="3907690"/>
            <a:ext cx="469209" cy="470323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2B4C"/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80"/>
          <p:cNvSpPr txBox="1">
            <a:spLocks noChangeArrowheads="1"/>
          </p:cNvSpPr>
          <p:nvPr/>
        </p:nvSpPr>
        <p:spPr bwMode="auto">
          <a:xfrm>
            <a:off x="2109623" y="3880847"/>
            <a:ext cx="501629" cy="52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7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1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 </a:t>
            </a:r>
          </a:p>
          <a:p>
            <a:pPr algn="ctr"/>
            <a:r>
              <a:rPr lang="en-US" sz="1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1:1</a:t>
            </a:r>
          </a:p>
        </p:txBody>
      </p:sp>
      <p:cxnSp>
        <p:nvCxnSpPr>
          <p:cNvPr id="36" name="Straight Arrow Connector 50"/>
          <p:cNvCxnSpPr>
            <a:cxnSpLocks noChangeShapeType="1"/>
          </p:cNvCxnSpPr>
          <p:nvPr/>
        </p:nvCxnSpPr>
        <p:spPr bwMode="auto">
          <a:xfrm rot="5400000">
            <a:off x="6497202" y="3880563"/>
            <a:ext cx="54941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Oval 81"/>
          <p:cNvSpPr>
            <a:spLocks noChangeArrowheads="1"/>
          </p:cNvSpPr>
          <p:nvPr/>
        </p:nvSpPr>
        <p:spPr bwMode="auto">
          <a:xfrm>
            <a:off x="6539611" y="3928253"/>
            <a:ext cx="469209" cy="46889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2B4C"/>
            </a:solidFill>
            <a:round/>
            <a:headEnd/>
            <a:tailEnd/>
          </a:ln>
        </p:spPr>
        <p:txBody>
          <a:bodyPr/>
          <a:lstStyle/>
          <a:p>
            <a:endParaRPr lang="en-US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80"/>
          <p:cNvSpPr txBox="1">
            <a:spLocks noChangeArrowheads="1"/>
          </p:cNvSpPr>
          <p:nvPr/>
        </p:nvSpPr>
        <p:spPr bwMode="auto">
          <a:xfrm>
            <a:off x="6532209" y="3901491"/>
            <a:ext cx="501629" cy="52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7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14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 </a:t>
            </a:r>
          </a:p>
          <a:p>
            <a:pPr algn="ctr"/>
            <a:r>
              <a:rPr lang="en-US" sz="14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1:1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800600" y="2132945"/>
            <a:ext cx="3360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Stratified by symptoms to angio </a:t>
            </a: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&lt;3 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≥3 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</a:t>
            </a: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 vs mid LAD occlusion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3040" y="2132945"/>
            <a:ext cx="288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Pre-loaded with aspirin and</a:t>
            </a:r>
          </a:p>
          <a:p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clopidogrel 600 mg or prasugrel 60 mg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567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444753" y="968420"/>
            <a:ext cx="8254495" cy="544380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Unique aspects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033780"/>
            <a:ext cx="8252460" cy="4114800"/>
          </a:xfrm>
        </p:spPr>
        <p:txBody>
          <a:bodyPr/>
          <a:lstStyle/>
          <a:p>
            <a:pPr marL="228600" indent="-228600">
              <a:spcBef>
                <a:spcPts val="2400"/>
              </a:spcBef>
            </a:pPr>
            <a:r>
              <a:rPr lang="en-US" sz="2400" b="0" dirty="0" smtClean="0"/>
              <a:t>Randomized only anterior MIs with TIMI 0-2 flow in prox/mid LAD </a:t>
            </a:r>
            <a:r>
              <a:rPr lang="en-US" sz="2400" b="0" dirty="0" smtClean="0">
                <a:sym typeface="Symbol"/>
              </a:rPr>
              <a:t> large MIs (greatest clinical need)</a:t>
            </a:r>
          </a:p>
          <a:p>
            <a:pPr marL="228600" indent="-228600">
              <a:spcBef>
                <a:spcPts val="2400"/>
              </a:spcBef>
            </a:pPr>
            <a:r>
              <a:rPr lang="en-US" sz="2400" b="0" dirty="0" smtClean="0">
                <a:sym typeface="Symbol"/>
              </a:rPr>
              <a:t>Required symptom onset to PCI &lt;5 hrs</a:t>
            </a:r>
            <a:r>
              <a:rPr lang="en-US" sz="2400" b="0" dirty="0" smtClean="0"/>
              <a:t> </a:t>
            </a:r>
            <a:r>
              <a:rPr lang="en-US" sz="2400" b="0" dirty="0" smtClean="0">
                <a:sym typeface="Symbol"/>
              </a:rPr>
              <a:t> reperfusion within the time window for potential myocardial salvage</a:t>
            </a:r>
          </a:p>
          <a:p>
            <a:pPr marL="228600" indent="-228600">
              <a:spcBef>
                <a:spcPts val="2400"/>
              </a:spcBef>
            </a:pPr>
            <a:r>
              <a:rPr lang="en-US" sz="2400" b="0" dirty="0" smtClean="0">
                <a:sym typeface="Symbol"/>
              </a:rPr>
              <a:t>Aspiration performed with </a:t>
            </a:r>
            <a:r>
              <a:rPr lang="en-US" sz="2400" b="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6F Export </a:t>
            </a:r>
            <a:r>
              <a:rPr lang="en-US" sz="2400" b="0" dirty="0" smtClean="0">
                <a:sym typeface="Symbol"/>
              </a:rPr>
              <a:t>(same as in TAPAS)</a:t>
            </a:r>
          </a:p>
          <a:p>
            <a:pPr marL="228600" indent="-228600">
              <a:spcBef>
                <a:spcPts val="2400"/>
              </a:spcBef>
            </a:pPr>
            <a:r>
              <a:rPr lang="en-US" sz="2400" b="0" dirty="0" smtClean="0">
                <a:sym typeface="Symbol"/>
              </a:rPr>
              <a:t>IC bolus abciximab delivered by the </a:t>
            </a:r>
            <a:r>
              <a:rPr lang="en-US" sz="2400" b="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ClearWay Rx catheter </a:t>
            </a:r>
            <a:r>
              <a:rPr lang="en-US" sz="2400" b="0" dirty="0" smtClean="0">
                <a:sym typeface="Symbol"/>
              </a:rPr>
              <a:t>directly to the site of the infarct lesion</a:t>
            </a:r>
            <a:endParaRPr lang="en-US" sz="2400" b="0" dirty="0" smtClean="0">
              <a:solidFill>
                <a:schemeClr val="tx2">
                  <a:lumMod val="60000"/>
                  <a:lumOff val="40000"/>
                </a:schemeClr>
              </a:solidFill>
              <a:sym typeface="Symbol"/>
            </a:endParaRPr>
          </a:p>
          <a:p>
            <a:pPr marL="228600" indent="-228600">
              <a:spcBef>
                <a:spcPts val="2400"/>
              </a:spcBef>
            </a:pPr>
            <a:r>
              <a:rPr lang="en-US" sz="2400" b="0" dirty="0" smtClean="0">
                <a:sym typeface="Symbol"/>
              </a:rPr>
              <a:t>Bivalirudin anticoagulation</a:t>
            </a:r>
            <a:r>
              <a:rPr lang="en-US" sz="2400" b="0" dirty="0" smtClean="0"/>
              <a:t> </a:t>
            </a:r>
            <a:r>
              <a:rPr lang="en-US" sz="2400" b="0" u="sng" dirty="0" smtClean="0"/>
              <a:t>w/o 12</a:t>
            </a:r>
            <a:r>
              <a:rPr lang="en-US" sz="2400" b="0" u="sng" dirty="0" smtClean="0">
                <a:sym typeface="Symbol"/>
              </a:rPr>
              <a:t> </a:t>
            </a:r>
            <a:r>
              <a:rPr lang="en-US" sz="2400" b="0" u="sng" dirty="0" smtClean="0"/>
              <a:t>IV abcx in either arm </a:t>
            </a:r>
            <a:r>
              <a:rPr lang="en-US" sz="2400" b="0" dirty="0" smtClean="0">
                <a:sym typeface="Symbol"/>
              </a:rPr>
              <a:t> bolus only IC abcx vs. no abcx (and less bleeding)</a:t>
            </a:r>
          </a:p>
          <a:p>
            <a:pPr marL="228600" indent="-228600">
              <a:spcBef>
                <a:spcPts val="2400"/>
              </a:spcBef>
            </a:pPr>
            <a:r>
              <a:rPr lang="en-US" sz="2400" b="0" dirty="0" smtClean="0">
                <a:latin typeface="+mj-lt"/>
                <a:sym typeface="Symbol"/>
              </a:rPr>
              <a:t>Infarct size by </a:t>
            </a:r>
            <a:r>
              <a:rPr lang="en-US" sz="2400" b="0" dirty="0" err="1" smtClean="0">
                <a:latin typeface="+mj-lt"/>
                <a:sym typeface="Symbol"/>
              </a:rPr>
              <a:t>cMRI</a:t>
            </a:r>
            <a:r>
              <a:rPr lang="en-US" sz="2400" b="0" dirty="0" smtClean="0">
                <a:latin typeface="+mj-lt"/>
                <a:sym typeface="Symbol"/>
              </a:rPr>
              <a:t> at </a:t>
            </a:r>
            <a:r>
              <a:rPr lang="en-US" sz="2400" b="0" u="sng" dirty="0" smtClean="0">
                <a:latin typeface="+mj-lt"/>
                <a:sym typeface="Symbol"/>
              </a:rPr>
              <a:t>30 days</a:t>
            </a:r>
            <a:r>
              <a:rPr lang="en-US" sz="2400" b="0" dirty="0" smtClean="0">
                <a:latin typeface="+mj-lt"/>
                <a:sym typeface="Symbol"/>
              </a:rPr>
              <a:t>, after edema has ’d </a:t>
            </a:r>
            <a:endParaRPr lang="en-US"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87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hidden">
          <a:xfrm>
            <a:off x="264243" y="1900238"/>
            <a:ext cx="5299075" cy="48863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sz="1600" i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7514" y="1762995"/>
            <a:ext cx="3653759" cy="1635793"/>
            <a:chOff x="587514" y="1820145"/>
            <a:chExt cx="3653759" cy="1635793"/>
          </a:xfrm>
        </p:grpSpPr>
        <p:pic>
          <p:nvPicPr>
            <p:cNvPr id="34829" name="Picture 11" descr="clearway 2 sizes"/>
            <p:cNvPicPr>
              <a:picLocks noChangeAspect="1" noChangeArrowheads="1"/>
            </p:cNvPicPr>
            <p:nvPr/>
          </p:nvPicPr>
          <p:blipFill rotWithShape="1">
            <a:blip r:embed="rId3"/>
            <a:srcRect t="10204" r="47608" b="11945"/>
            <a:stretch/>
          </p:blipFill>
          <p:spPr bwMode="auto">
            <a:xfrm>
              <a:off x="587514" y="1820145"/>
              <a:ext cx="3653759" cy="1635793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2530613" y="2674888"/>
              <a:ext cx="1710659" cy="7810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i="0">
                <a:solidFill>
                  <a:schemeClr val="tx1"/>
                </a:solidFill>
              </a:endParaRPr>
            </a:p>
          </p:txBody>
        </p:sp>
      </p:grpSp>
      <p:sp>
        <p:nvSpPr>
          <p:cNvPr id="34821" name="Rectangle 3"/>
          <p:cNvSpPr txBox="1">
            <a:spLocks noChangeArrowheads="1"/>
          </p:cNvSpPr>
          <p:nvPr/>
        </p:nvSpPr>
        <p:spPr bwMode="auto">
          <a:xfrm>
            <a:off x="320123" y="3435381"/>
            <a:ext cx="417186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l">
              <a:spcBef>
                <a:spcPct val="30000"/>
              </a:spcBef>
              <a:buClr>
                <a:srgbClr val="FFFF66"/>
              </a:buClr>
              <a:buSzPct val="110000"/>
              <a:buFontTx/>
              <a:buChar char="•"/>
            </a:pP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Microporous PTFE balloon 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mounted </a:t>
            </a: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2.7Fr 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 </a:t>
            </a: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catheter</a:t>
            </a:r>
          </a:p>
          <a:p>
            <a:pPr marL="171450" indent="-171450" algn="l">
              <a:spcBef>
                <a:spcPct val="30000"/>
              </a:spcBef>
              <a:buClr>
                <a:srgbClr val="FFFF66"/>
              </a:buClr>
              <a:buSzPct val="110000"/>
              <a:buFontTx/>
              <a:buChar char="•"/>
            </a:pP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weeps </a:t>
            </a: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pores – no high pressure 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jets</a:t>
            </a:r>
            <a:endParaRPr lang="en-US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l">
              <a:spcBef>
                <a:spcPct val="30000"/>
              </a:spcBef>
              <a:buClr>
                <a:srgbClr val="FFFF66"/>
              </a:buClr>
              <a:buSzPct val="110000"/>
              <a:buFontTx/>
              <a:buChar char="•"/>
            </a:pP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essel occlusion 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site-specific </a:t>
            </a: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infusion 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</a:t>
            </a: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 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dilution from preferential flow to the LCX or aorta (blowback)</a:t>
            </a:r>
            <a:endParaRPr lang="en-US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l">
              <a:spcBef>
                <a:spcPct val="30000"/>
              </a:spcBef>
              <a:buClr>
                <a:srgbClr val="FFFF66"/>
              </a:buClr>
              <a:buSzPct val="110000"/>
              <a:buFontTx/>
              <a:buChar char="•"/>
            </a:pP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FDA approved for localized infusion of diagnostic and therapeutic 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agents</a:t>
            </a:r>
            <a:endParaRPr lang="en-US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2" name="Rectangle 10"/>
          <p:cNvSpPr txBox="1">
            <a:spLocks noChangeArrowheads="1"/>
          </p:cNvSpPr>
          <p:nvPr/>
        </p:nvSpPr>
        <p:spPr bwMode="auto">
          <a:xfrm>
            <a:off x="-188984" y="847960"/>
            <a:ext cx="52067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/>
            <a:r>
              <a:rPr lang="en-US" sz="2400" b="1" i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ClearWay RX Catheter</a:t>
            </a:r>
          </a:p>
          <a:p>
            <a:pPr algn="ctr"/>
            <a:r>
              <a:rPr lang="en-US" sz="2400" b="0" i="0" dirty="0" smtClean="0">
                <a:solidFill>
                  <a:schemeClr val="tx1"/>
                </a:solidFill>
              </a:rPr>
              <a:t>(Atrium Medical)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t3.gstatic.com/images?q=tbn:ANd9GcRiToZ8BLbzNKFVJDA-W-dxgYLWPZo0VjV_KHqTW2-loPp1qtFWn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1"/>
          <a:stretch/>
        </p:blipFill>
        <p:spPr bwMode="auto">
          <a:xfrm>
            <a:off x="5671734" y="1762012"/>
            <a:ext cx="2248319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53988" y="109855"/>
            <a:ext cx="8896350" cy="755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i="0" dirty="0" smtClean="0"/>
              <a:t>INFUSE-AMI: </a:t>
            </a:r>
            <a:r>
              <a:rPr lang="en-US" i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Devices</a:t>
            </a:r>
            <a:endParaRPr lang="en-US" i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0"/>
          <p:cNvSpPr txBox="1">
            <a:spLocks noChangeArrowheads="1"/>
          </p:cNvSpPr>
          <p:nvPr/>
        </p:nvSpPr>
        <p:spPr bwMode="auto">
          <a:xfrm>
            <a:off x="4192516" y="847960"/>
            <a:ext cx="52067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/>
            <a:r>
              <a:rPr lang="en-US" sz="2400" b="1" i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Export Catheter</a:t>
            </a:r>
          </a:p>
          <a:p>
            <a:pPr algn="ctr"/>
            <a:r>
              <a:rPr lang="en-US" sz="2400" b="0" i="0" dirty="0" smtClean="0">
                <a:solidFill>
                  <a:schemeClr val="tx1"/>
                </a:solidFill>
              </a:rPr>
              <a:t>(Medtronic)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709960" y="3435381"/>
            <a:ext cx="417186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l">
              <a:spcBef>
                <a:spcPct val="30000"/>
              </a:spcBef>
              <a:buClr>
                <a:srgbClr val="FFFF66"/>
              </a:buClr>
              <a:buSzPct val="110000"/>
              <a:buFontTx/>
              <a:buChar char="•"/>
            </a:pP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 catheter compatibility: 6F             (min ID 0.070")</a:t>
            </a:r>
          </a:p>
          <a:p>
            <a:pPr marL="171450" indent="-171450" algn="l">
              <a:spcBef>
                <a:spcPct val="30000"/>
              </a:spcBef>
              <a:buClr>
                <a:srgbClr val="FFFF66"/>
              </a:buClr>
              <a:buSzPct val="110000"/>
              <a:buFontTx/>
              <a:buChar char="•"/>
            </a:pP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profile: 0.068”</a:t>
            </a:r>
          </a:p>
          <a:p>
            <a:pPr marL="171450" indent="-171450" algn="l">
              <a:spcBef>
                <a:spcPct val="30000"/>
              </a:spcBef>
              <a:buClr>
                <a:srgbClr val="FFFF66"/>
              </a:buClr>
              <a:buSzPct val="110000"/>
              <a:buFontTx/>
              <a:buChar char="•"/>
            </a:pP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spiration lumen: 0.041”</a:t>
            </a:r>
          </a:p>
          <a:p>
            <a:pPr marL="171450" indent="-171450" algn="l">
              <a:spcBef>
                <a:spcPct val="30000"/>
              </a:spcBef>
              <a:buClr>
                <a:srgbClr val="FFFF66"/>
              </a:buClr>
              <a:buSzPct val="110000"/>
              <a:buFontTx/>
              <a:buChar char="•"/>
            </a:pP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FDA approved for removal/aspiration of embolic material (thrombus/debris) from vessels</a:t>
            </a:r>
          </a:p>
          <a:p>
            <a:pPr marL="171450" indent="-171450" algn="l">
              <a:spcBef>
                <a:spcPct val="30000"/>
              </a:spcBef>
              <a:buClr>
                <a:srgbClr val="FFFF66"/>
              </a:buClr>
              <a:buSzPct val="110000"/>
              <a:buFontTx/>
              <a:buChar char="•"/>
            </a:pP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single center TAPAS trial 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MBG, STR, survival</a:t>
            </a:r>
          </a:p>
        </p:txBody>
      </p:sp>
    </p:spTree>
    <p:extLst>
      <p:ext uri="{BB962C8B-B14F-4D97-AF65-F5344CB8AC3E}">
        <p14:creationId xmlns:p14="http://schemas.microsoft.com/office/powerpoint/2010/main" val="36775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611506" y="960120"/>
            <a:ext cx="7920989" cy="526922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370" y="1056640"/>
            <a:ext cx="7772400" cy="4114800"/>
          </a:xfrm>
        </p:spPr>
        <p:txBody>
          <a:bodyPr/>
          <a:lstStyle/>
          <a:p>
            <a:pPr marL="228600" indent="-228600">
              <a:spcBef>
                <a:spcPts val="1800"/>
              </a:spcBef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</a:p>
          <a:p>
            <a:pPr marL="685800" lvl="1" indent="-228600">
              <a:spcBef>
                <a:spcPts val="1800"/>
              </a:spcBef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years 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with 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 consistent with STEMI &gt;30 minutes 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</a:t>
            </a:r>
          </a:p>
          <a:p>
            <a:pPr marL="685800" lvl="1" indent="-228600">
              <a:spcBef>
                <a:spcPts val="1800"/>
              </a:spcBef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mm 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ST-segment 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in ≥2 contiguous leads in V1-V4, or new left bundle branch 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</a:t>
            </a:r>
          </a:p>
          <a:p>
            <a:pPr marL="685800" lvl="1" indent="-228600">
              <a:spcBef>
                <a:spcPts val="1800"/>
              </a:spcBef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Anticipated 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 onset to device time 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≤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hours (i.e. symptom to presentation 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≤3.5 - 4 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28600" indent="-228600">
              <a:spcBef>
                <a:spcPts val="1800"/>
              </a:spcBef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Angiographic</a:t>
            </a:r>
          </a:p>
          <a:p>
            <a:pPr marL="685800" lvl="1" indent="-228600">
              <a:spcBef>
                <a:spcPts val="1800"/>
              </a:spcBef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nfarct lesion in the proximal or mid LAD with visually-assessed TIMI 0-2 flow</a:t>
            </a:r>
            <a:endPara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7395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431483" y="948690"/>
            <a:ext cx="8281034" cy="566927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INFUSE-AMI: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033780"/>
            <a:ext cx="8252460" cy="4114800"/>
          </a:xfrm>
        </p:spPr>
        <p:txBody>
          <a:bodyPr/>
          <a:lstStyle/>
          <a:p>
            <a:pPr marL="228600" indent="-228600">
              <a:spcBef>
                <a:spcPts val="900"/>
              </a:spcBef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</a:p>
          <a:p>
            <a:pPr marL="685800" lvl="1" indent="-228600">
              <a:spcBef>
                <a:spcPts val="900"/>
              </a:spcBef>
            </a:pPr>
            <a:r>
              <a:rPr lang="en-US" sz="2000" b="0" dirty="0">
                <a:effectLst/>
              </a:rPr>
              <a:t>C</a:t>
            </a:r>
            <a:r>
              <a:rPr lang="en-US" sz="2000" b="0" dirty="0" smtClean="0">
                <a:effectLst/>
              </a:rPr>
              <a:t>ontraindications </a:t>
            </a:r>
            <a:r>
              <a:rPr lang="en-US" sz="2000" b="0" dirty="0">
                <a:effectLst/>
              </a:rPr>
              <a:t>to study </a:t>
            </a:r>
            <a:r>
              <a:rPr lang="en-US" sz="2000" b="0" dirty="0" smtClean="0">
                <a:effectLst/>
              </a:rPr>
              <a:t>meds, contrast or </a:t>
            </a:r>
            <a:r>
              <a:rPr lang="en-US" sz="2000" b="0" dirty="0" err="1" smtClean="0">
                <a:effectLst/>
              </a:rPr>
              <a:t>cMRI</a:t>
            </a:r>
            <a:endParaRPr lang="en-US" sz="2000" b="0" dirty="0" smtClean="0">
              <a:effectLst/>
            </a:endParaRPr>
          </a:p>
          <a:p>
            <a:pPr marL="685800" lvl="1" indent="-228600">
              <a:spcBef>
                <a:spcPts val="900"/>
              </a:spcBef>
            </a:pPr>
            <a:r>
              <a:rPr lang="en-US" sz="2000" b="0" dirty="0" smtClean="0">
                <a:effectLst/>
              </a:rPr>
              <a:t>Prior </a:t>
            </a:r>
            <a:r>
              <a:rPr lang="en-US" sz="2000" b="0" dirty="0">
                <a:effectLst/>
              </a:rPr>
              <a:t>MI, </a:t>
            </a:r>
            <a:r>
              <a:rPr lang="en-US" sz="2000" b="0" dirty="0" smtClean="0">
                <a:effectLst/>
              </a:rPr>
              <a:t>CABG or </a:t>
            </a:r>
            <a:r>
              <a:rPr lang="en-US" sz="2000" b="0" dirty="0">
                <a:effectLst/>
              </a:rPr>
              <a:t>LAD </a:t>
            </a:r>
            <a:r>
              <a:rPr lang="en-US" sz="2000" b="0" dirty="0" smtClean="0">
                <a:effectLst/>
              </a:rPr>
              <a:t>stenting</a:t>
            </a:r>
          </a:p>
          <a:p>
            <a:pPr marL="685800" lvl="1" indent="-228600">
              <a:spcBef>
                <a:spcPts val="900"/>
              </a:spcBef>
            </a:pPr>
            <a:r>
              <a:rPr lang="en-US" sz="2000" b="0" dirty="0" smtClean="0">
                <a:effectLst/>
              </a:rPr>
              <a:t>Known CrCl </a:t>
            </a:r>
            <a:r>
              <a:rPr lang="en-US" sz="2000" b="0" dirty="0">
                <a:effectLst/>
              </a:rPr>
              <a:t>&lt;30 ml/min/1.73m</a:t>
            </a:r>
            <a:r>
              <a:rPr lang="en-US" sz="2000" b="0" baseline="30000" dirty="0">
                <a:effectLst/>
              </a:rPr>
              <a:t>2</a:t>
            </a:r>
            <a:r>
              <a:rPr lang="en-US" sz="2000" b="0" dirty="0">
                <a:effectLst/>
              </a:rPr>
              <a:t>, dialysis, platelet </a:t>
            </a:r>
            <a:r>
              <a:rPr lang="en-US" sz="2000" b="0" dirty="0" smtClean="0">
                <a:effectLst/>
              </a:rPr>
              <a:t>count &lt;</a:t>
            </a:r>
            <a:r>
              <a:rPr lang="en-US" sz="2000" b="0" dirty="0">
                <a:effectLst/>
              </a:rPr>
              <a:t>100,000 </a:t>
            </a:r>
            <a:r>
              <a:rPr lang="en-US" sz="2000" b="0" dirty="0" smtClean="0">
                <a:effectLst/>
              </a:rPr>
              <a:t>cells/mm</a:t>
            </a:r>
            <a:r>
              <a:rPr lang="en-US" sz="2000" b="0" baseline="30000" dirty="0" smtClean="0">
                <a:effectLst/>
              </a:rPr>
              <a:t>3</a:t>
            </a:r>
            <a:r>
              <a:rPr lang="en-US" sz="2000" b="0" dirty="0" smtClean="0">
                <a:effectLst/>
              </a:rPr>
              <a:t> or </a:t>
            </a:r>
            <a:r>
              <a:rPr lang="en-US" sz="2000" b="0" dirty="0">
                <a:effectLst/>
              </a:rPr>
              <a:t>&gt;700,000 cells/mm</a:t>
            </a:r>
            <a:r>
              <a:rPr lang="en-US" sz="2000" b="0" baseline="30000" dirty="0">
                <a:effectLst/>
              </a:rPr>
              <a:t>3</a:t>
            </a:r>
            <a:r>
              <a:rPr lang="en-US" sz="2000" b="0" dirty="0">
                <a:effectLst/>
              </a:rPr>
              <a:t>, </a:t>
            </a:r>
            <a:r>
              <a:rPr lang="en-US" sz="2000" b="0" dirty="0" smtClean="0">
                <a:effectLst/>
              </a:rPr>
              <a:t>hemoglobin </a:t>
            </a:r>
            <a:r>
              <a:rPr lang="en-US" sz="2000" b="0" dirty="0">
                <a:effectLst/>
              </a:rPr>
              <a:t>&lt;</a:t>
            </a:r>
            <a:r>
              <a:rPr lang="en-US" sz="2000" b="0" dirty="0" smtClean="0">
                <a:effectLst/>
              </a:rPr>
              <a:t>10g/dL</a:t>
            </a:r>
          </a:p>
          <a:p>
            <a:pPr marL="685800" lvl="1" indent="-228600">
              <a:spcBef>
                <a:spcPts val="900"/>
              </a:spcBef>
            </a:pPr>
            <a:r>
              <a:rPr lang="en-US" sz="2000" b="0" dirty="0" smtClean="0">
                <a:effectLst/>
              </a:rPr>
              <a:t>Recent </a:t>
            </a:r>
            <a:r>
              <a:rPr lang="en-US" sz="2000" b="0" dirty="0">
                <a:effectLst/>
              </a:rPr>
              <a:t>major bleeding, bleeding diathesis, </a:t>
            </a:r>
            <a:r>
              <a:rPr lang="en-US" sz="2000" b="0" dirty="0" smtClean="0">
                <a:effectLst/>
              </a:rPr>
              <a:t>current </a:t>
            </a:r>
            <a:r>
              <a:rPr lang="en-US" sz="2000" b="0" dirty="0">
                <a:effectLst/>
              </a:rPr>
              <a:t>warfarin </a:t>
            </a:r>
            <a:r>
              <a:rPr lang="en-US" sz="2000" b="0" dirty="0" smtClean="0">
                <a:effectLst/>
              </a:rPr>
              <a:t>use, h/o intracranial ds, </a:t>
            </a:r>
            <a:r>
              <a:rPr lang="en-US" sz="2000" b="0" dirty="0">
                <a:effectLst/>
              </a:rPr>
              <a:t>ischemic </a:t>
            </a:r>
            <a:r>
              <a:rPr lang="en-US" sz="2000" b="0" dirty="0" smtClean="0">
                <a:effectLst/>
              </a:rPr>
              <a:t>CVA or TIA w/i 6 months, </a:t>
            </a:r>
            <a:r>
              <a:rPr lang="en-US" sz="2000" b="0" dirty="0">
                <a:effectLst/>
              </a:rPr>
              <a:t>or any permanent neurologic </a:t>
            </a:r>
            <a:r>
              <a:rPr lang="en-US" sz="2000" b="0" dirty="0" smtClean="0">
                <a:effectLst/>
              </a:rPr>
              <a:t>defect</a:t>
            </a:r>
          </a:p>
          <a:p>
            <a:pPr marL="685800" lvl="1" indent="-228600">
              <a:spcBef>
                <a:spcPts val="900"/>
              </a:spcBef>
            </a:pPr>
            <a:r>
              <a:rPr lang="en-US" sz="2000" b="0" dirty="0" smtClean="0">
                <a:effectLst/>
              </a:rPr>
              <a:t>Pre-randomization cardiogenic shock, CPR, fibrinolysis, GPI</a:t>
            </a:r>
          </a:p>
          <a:p>
            <a:pPr marL="685800" lvl="1" indent="-228600">
              <a:spcBef>
                <a:spcPts val="900"/>
              </a:spcBef>
            </a:pPr>
            <a:r>
              <a:rPr lang="en-US" sz="2000" b="0" dirty="0" smtClean="0">
                <a:effectLst/>
              </a:rPr>
              <a:t>Planned surgery necessitating anti-plat agent interruption, or co-morbid ds likely </a:t>
            </a:r>
            <a:r>
              <a:rPr lang="en-US" sz="2000" b="0" dirty="0">
                <a:effectLst/>
              </a:rPr>
              <a:t>to interfere with </a:t>
            </a:r>
            <a:r>
              <a:rPr lang="en-US" sz="2000" b="0" dirty="0" smtClean="0">
                <a:effectLst/>
              </a:rPr>
              <a:t>compliance </a:t>
            </a:r>
            <a:r>
              <a:rPr lang="en-US" sz="2000" b="0" dirty="0">
                <a:effectLst/>
              </a:rPr>
              <a:t>or </a:t>
            </a:r>
            <a:r>
              <a:rPr lang="en-US" sz="2000" b="0" dirty="0" smtClean="0">
                <a:effectLst/>
                <a:sym typeface="Symbol"/>
              </a:rPr>
              <a:t> </a:t>
            </a:r>
            <a:r>
              <a:rPr lang="en-US" sz="2000" b="0" dirty="0" smtClean="0">
                <a:effectLst/>
              </a:rPr>
              <a:t>&lt;1-yr survival</a:t>
            </a:r>
            <a:endParaRPr lang="en-US" sz="1800" b="0" dirty="0" smtClean="0">
              <a:effectLst/>
            </a:endParaRPr>
          </a:p>
          <a:p>
            <a:pPr marL="285750" indent="-228600">
              <a:spcBef>
                <a:spcPts val="900"/>
              </a:spcBef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Angiographic</a:t>
            </a:r>
          </a:p>
          <a:p>
            <a:pPr marL="685800" lvl="1" indent="-228600">
              <a:spcBef>
                <a:spcPts val="900"/>
              </a:spcBef>
            </a:pP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Excessive tortuosity, diffuse ds, heavy </a:t>
            </a:r>
            <a:r>
              <a:rPr lang="en-US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significant LM ds</a:t>
            </a:r>
          </a:p>
          <a:p>
            <a:pPr marL="685800" lvl="1" indent="-228600">
              <a:spcBef>
                <a:spcPts val="900"/>
              </a:spcBef>
            </a:pP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 in non-LAD required during index procedure or w/i 30 days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0728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822960" y="937261"/>
            <a:ext cx="7498080" cy="525780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r">
              <a:defRPr/>
            </a:pPr>
            <a:endParaRPr lang="en-US" b="0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INFUSE-AMI: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rincipal endpoints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965836" y="1068070"/>
            <a:ext cx="7326629" cy="497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endpoint (powered): </a:t>
            </a:r>
          </a:p>
          <a:p>
            <a:pPr lvl="1"/>
            <a:r>
              <a:rPr lang="en-US" sz="22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Infarct size (% total LV mass by </a:t>
            </a:r>
            <a:r>
              <a:rPr lang="en-US" sz="2200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cMRI</a:t>
            </a:r>
            <a:r>
              <a:rPr lang="en-US" sz="22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at 30 days in pts assigned to IC abciximab vs. no abciximab (pooled across the aspiration randomization)</a:t>
            </a:r>
          </a:p>
          <a:p>
            <a:r>
              <a:rPr lang="en-US" sz="24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secondary endpoint:</a:t>
            </a:r>
          </a:p>
          <a:p>
            <a:pPr lvl="1"/>
            <a:r>
              <a:rPr lang="en-US" sz="22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Infarct size (% total LV mass by </a:t>
            </a:r>
            <a:r>
              <a:rPr lang="en-US" sz="2200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cMRI</a:t>
            </a:r>
            <a:r>
              <a:rPr lang="en-US" sz="22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at 30 days in pts assigned to aspiration vs. no aspiration (pooled across the abciximab randomization)</a:t>
            </a:r>
          </a:p>
          <a:p>
            <a:r>
              <a:rPr lang="en-US" sz="24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 endpoints: </a:t>
            </a:r>
          </a:p>
          <a:p>
            <a:pPr lvl="1"/>
            <a:r>
              <a:rPr lang="en-US" sz="2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PCI TIMI flow, </a:t>
            </a:r>
            <a:r>
              <a:rPr lang="en-US" sz="2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cTFC</a:t>
            </a:r>
            <a:r>
              <a:rPr lang="en-US" sz="2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myocardial blush</a:t>
            </a:r>
          </a:p>
          <a:p>
            <a:pPr lvl="1"/>
            <a:r>
              <a:rPr lang="en-US" sz="2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ST-segment resolution at 60 mins</a:t>
            </a:r>
          </a:p>
          <a:p>
            <a:pPr lvl="1"/>
            <a:r>
              <a:rPr lang="en-US" sz="22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 at 30 days and 1 year</a:t>
            </a:r>
            <a:endParaRPr lang="en-US" sz="22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87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4969</TotalTime>
  <Words>3173</Words>
  <Application>Microsoft Office PowerPoint</Application>
  <PresentationFormat>On-screen Show (4:3)</PresentationFormat>
  <Paragraphs>734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CRF_2006_background</vt:lpstr>
      <vt:lpstr>1_CRF_2006_background</vt:lpstr>
      <vt:lpstr>2_CRF_2006_background</vt:lpstr>
      <vt:lpstr>INFUSE-AMI A 2x2 Factorial, Multicenter, Prospective, Randomized Evaluation of Intracoronary Abciximab and Aspiration Thrombectomy in Patients        Undergoing Primary PCI for Anterior STEMI</vt:lpstr>
      <vt:lpstr>Disclosure Statement of Financial Interest</vt:lpstr>
      <vt:lpstr>INFUSE-AMI: Background</vt:lpstr>
      <vt:lpstr>PowerPoint Presentation</vt:lpstr>
      <vt:lpstr>INFUSE-AMI: Unique aspects</vt:lpstr>
      <vt:lpstr>PowerPoint Presentation</vt:lpstr>
      <vt:lpstr>INFUSE-AMI: Inclusion criteria</vt:lpstr>
      <vt:lpstr>INFUSE-AMI: Exclusion criteria</vt:lpstr>
      <vt:lpstr>INFUSE-AMI: Principal endpoints</vt:lpstr>
      <vt:lpstr>INFUSE-AMI: Power analysis</vt:lpstr>
      <vt:lpstr>INFUSE-AMI: Study organization</vt:lpstr>
      <vt:lpstr>PowerPoint Presentation</vt:lpstr>
      <vt:lpstr>INFUSE-AMI: Top 11 enrollers</vt:lpstr>
      <vt:lpstr>INFUSE-AMI: Baseline characteristics</vt:lpstr>
      <vt:lpstr>INFUSE-AMI</vt:lpstr>
      <vt:lpstr>INFUSE-AMI: Meds and procedures</vt:lpstr>
      <vt:lpstr>INFUSE-AMI: Reperfusion post-PCI*</vt:lpstr>
      <vt:lpstr>INFUSE-AMI: STR 60 minutes post-PCI*</vt:lpstr>
      <vt:lpstr>INFUSE-AMI: Infarct size at 30 days* - Primary endpoint -</vt:lpstr>
      <vt:lpstr>INFUSE-AMI: cMRI at 30 days*</vt:lpstr>
      <vt:lpstr>INFUSE-AMI: 30-day clinical efficacy</vt:lpstr>
      <vt:lpstr>INFUSE-AMI: 30-day clinical safety</vt:lpstr>
      <vt:lpstr>INFUSE-AMI</vt:lpstr>
      <vt:lpstr>INFUSE-AMI: Meds and procedures</vt:lpstr>
      <vt:lpstr>INFUSE-AMI: Reperfusion post-PCI*</vt:lpstr>
      <vt:lpstr>INFUSE-AMI: STR 60 minutes post-PCI*</vt:lpstr>
      <vt:lpstr>INFUSE-AMI: Infarct size at 30 days* - Major secondary endpoint -</vt:lpstr>
      <vt:lpstr>INFUSE-AMI: cMRI at 30 days*</vt:lpstr>
      <vt:lpstr>INFUSE-AMI: 30-day clinical efficacy</vt:lpstr>
      <vt:lpstr>INFUSE-AMI: 30-day clinical safety</vt:lpstr>
      <vt:lpstr>INFUSE-AMI: Infarct size at 30 days* - 4 group analysis -</vt:lpstr>
      <vt:lpstr>INFUSE-AMI: Limitations (1)</vt:lpstr>
      <vt:lpstr>INFUSE-AMI: Limitations (2)</vt:lpstr>
      <vt:lpstr>INFUSE-AMI: Conclusions &amp; Implications</vt:lpstr>
      <vt:lpstr>INFUSE-AMI: Conclusions &amp; Implications</vt:lpstr>
    </vt:vector>
  </TitlesOfParts>
  <Company>CRF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Gregg W. Stone</cp:lastModifiedBy>
  <cp:revision>185</cp:revision>
  <dcterms:created xsi:type="dcterms:W3CDTF">2006-11-07T16:01:57Z</dcterms:created>
  <dcterms:modified xsi:type="dcterms:W3CDTF">2012-03-17T19:05:33Z</dcterms:modified>
</cp:coreProperties>
</file>