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3" r:id="rId6"/>
    <p:sldId id="306" r:id="rId7"/>
    <p:sldId id="300" r:id="rId8"/>
    <p:sldId id="288" r:id="rId9"/>
    <p:sldId id="301" r:id="rId10"/>
    <p:sldId id="302" r:id="rId11"/>
    <p:sldId id="267" r:id="rId12"/>
    <p:sldId id="268" r:id="rId13"/>
    <p:sldId id="307" r:id="rId14"/>
    <p:sldId id="269" r:id="rId15"/>
    <p:sldId id="310" r:id="rId16"/>
    <p:sldId id="311" r:id="rId17"/>
    <p:sldId id="304" r:id="rId18"/>
    <p:sldId id="270" r:id="rId19"/>
    <p:sldId id="290" r:id="rId20"/>
    <p:sldId id="305" r:id="rId21"/>
    <p:sldId id="308" r:id="rId22"/>
    <p:sldId id="309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lleen Gilbert" initials="CG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1768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commentAuthors" Target="commentAuthors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Tabelle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Tabelle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Tabelle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Tabelle4.xlsx"/><Relationship Id="rId2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Tabelle5.xlsx"/><Relationship Id="rId2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Tabelle6.xlsx"/><Relationship Id="rId2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1 procedure </c:v>
                </c:pt>
                <c:pt idx="1">
                  <c:v>2-5    procedures </c:v>
                </c:pt>
                <c:pt idx="2">
                  <c:v>6-10 procedures</c:v>
                </c:pt>
                <c:pt idx="3">
                  <c:v>11-15 procedures</c:v>
                </c:pt>
                <c:pt idx="4">
                  <c:v>&gt;15  procedures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0.04</c:v>
                </c:pt>
                <c:pt idx="1">
                  <c:v>0.14</c:v>
                </c:pt>
                <c:pt idx="2">
                  <c:v>0.13</c:v>
                </c:pt>
                <c:pt idx="3">
                  <c:v>0.1</c:v>
                </c:pt>
                <c:pt idx="4">
                  <c:v>0.59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3548936"/>
        <c:axId val="-2126406040"/>
      </c:barChart>
      <c:catAx>
        <c:axId val="2133548936"/>
        <c:scaling>
          <c:orientation val="minMax"/>
        </c:scaling>
        <c:delete val="0"/>
        <c:axPos val="b"/>
        <c:majorTickMark val="out"/>
        <c:minorTickMark val="none"/>
        <c:tickLblPos val="nextTo"/>
        <c:crossAx val="-2126406040"/>
        <c:crosses val="autoZero"/>
        <c:auto val="1"/>
        <c:lblAlgn val="ctr"/>
        <c:lblOffset val="100"/>
        <c:noMultiLvlLbl val="0"/>
      </c:catAx>
      <c:valAx>
        <c:axId val="-2126406040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2133548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8215848100265"/>
          <c:y val="0.0290820201798491"/>
          <c:w val="0.818051889759201"/>
          <c:h val="0.9102772161416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 Months</c:v>
                </c:pt>
              </c:strCache>
            </c:strRef>
          </c:tx>
          <c:spPr>
            <a:solidFill>
              <a:srgbClr val="FFC000"/>
            </a:solidFill>
            <a:ln w="15875"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dLbl>
              <c:idx val="0"/>
              <c:layout>
                <c:manualLayout>
                  <c:x val="0.0"/>
                  <c:y val="-0.0178688302774184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-</a:t>
                    </a:r>
                    <a:r>
                      <a:rPr lang="en-US" sz="1200" dirty="0" smtClean="0"/>
                      <a:t>9.9*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"/>
                  <c:y val="-0.044672661948952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13.0*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0293610492390575"/>
                  <c:y val="-0.0357378950569993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-</a:t>
                    </a:r>
                    <a:r>
                      <a:rPr lang="en-US" sz="1200" dirty="0" smtClean="0"/>
                      <a:t>1.9†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0146805246195288"/>
                  <c:y val="-0.065519669689634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-</a:t>
                    </a:r>
                    <a:r>
                      <a:rPr lang="en-US" sz="1200" dirty="0" smtClean="0"/>
                      <a:t>13.0*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7655936892642E-16"/>
                  <c:y val="-0.038716307022425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-</a:t>
                    </a:r>
                    <a:r>
                      <a:rPr lang="en-US" sz="1200" dirty="0" smtClean="0"/>
                      <a:t>27.7*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Ref>
                <c:f>Sheet1!$E$2:$E$6</c:f>
                <c:numCache>
                  <c:formatCode>General</c:formatCode>
                  <c:ptCount val="5"/>
                  <c:pt idx="0">
                    <c:v>1.72</c:v>
                  </c:pt>
                  <c:pt idx="1">
                    <c:v>4.09</c:v>
                  </c:pt>
                  <c:pt idx="2">
                    <c:v>2.61</c:v>
                  </c:pt>
                  <c:pt idx="3">
                    <c:v>4.76</c:v>
                  </c:pt>
                  <c:pt idx="4">
                    <c:v>3.51</c:v>
                  </c:pt>
                </c:numCache>
              </c:numRef>
            </c:plus>
            <c:minus>
              <c:numRef>
                <c:f>Sheet1!$E$2:$E$6</c:f>
                <c:numCache>
                  <c:formatCode>General</c:formatCode>
                  <c:ptCount val="5"/>
                  <c:pt idx="0">
                    <c:v>1.72</c:v>
                  </c:pt>
                  <c:pt idx="1">
                    <c:v>4.09</c:v>
                  </c:pt>
                  <c:pt idx="2">
                    <c:v>2.61</c:v>
                  </c:pt>
                  <c:pt idx="3">
                    <c:v>4.76</c:v>
                  </c:pt>
                  <c:pt idx="4">
                    <c:v>3.51</c:v>
                  </c:pt>
                </c:numCache>
              </c:numRef>
            </c:minus>
            <c:spPr>
              <a:ln w="15875">
                <a:solidFill>
                  <a:schemeClr val="tx1"/>
                </a:solidFill>
              </a:ln>
            </c:spPr>
          </c:errBars>
          <c:cat>
            <c:strRef>
              <c:f>Sheet1!$A$2:$A$6</c:f>
              <c:strCache>
                <c:ptCount val="5"/>
                <c:pt idx="0">
                  <c:v>All Patients</c:v>
                </c:pt>
                <c:pt idx="1">
                  <c:v>&lt;140 mm Hg</c:v>
                </c:pt>
                <c:pt idx="2">
                  <c:v>140-159 mm Hg</c:v>
                </c:pt>
                <c:pt idx="3">
                  <c:v>≥160 mm Hg</c:v>
                </c:pt>
                <c:pt idx="4">
                  <c:v>0.18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-9.9</c:v>
                </c:pt>
                <c:pt idx="1">
                  <c:v>13.0</c:v>
                </c:pt>
                <c:pt idx="2">
                  <c:v>-1.9</c:v>
                </c:pt>
                <c:pt idx="3">
                  <c:v>-13.0</c:v>
                </c:pt>
                <c:pt idx="4">
                  <c:v>-27.7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6 Months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15875"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0.00146805246195288"/>
                  <c:y val="-0.0208470077406819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-</a:t>
                    </a:r>
                    <a:r>
                      <a:rPr lang="en-US" sz="1200" dirty="0" smtClean="0"/>
                      <a:t>11.6*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0146805246195288"/>
                  <c:y val="-0.0476508394122156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14.5*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"/>
                  <c:y val="-0.0208472422428444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-</a:t>
                    </a:r>
                    <a:r>
                      <a:rPr lang="en-US" sz="1200" dirty="0" smtClean="0"/>
                      <a:t>4.7‡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0293610492390575"/>
                  <c:y val="-0.0684971436464101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-</a:t>
                    </a:r>
                    <a:r>
                      <a:rPr lang="en-US" sz="1200" dirty="0" smtClean="0"/>
                      <a:t>14.6*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"/>
                  <c:y val="-0.032759952095898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-</a:t>
                    </a:r>
                    <a:r>
                      <a:rPr lang="en-US" sz="1200" dirty="0" smtClean="0"/>
                      <a:t>31.8*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Ref>
                <c:f>Sheet1!$F$2:$F$6</c:f>
                <c:numCache>
                  <c:formatCode>General</c:formatCode>
                  <c:ptCount val="5"/>
                  <c:pt idx="0">
                    <c:v>1.74</c:v>
                  </c:pt>
                  <c:pt idx="1">
                    <c:v>4.04</c:v>
                  </c:pt>
                  <c:pt idx="2">
                    <c:v>2.53</c:v>
                  </c:pt>
                  <c:pt idx="3">
                    <c:v>2.27</c:v>
                  </c:pt>
                  <c:pt idx="4">
                    <c:v>3.56</c:v>
                  </c:pt>
                </c:numCache>
              </c:numRef>
            </c:plus>
            <c:minus>
              <c:numRef>
                <c:f>Sheet1!$E$2:$E$6</c:f>
                <c:numCache>
                  <c:formatCode>General</c:formatCode>
                  <c:ptCount val="5"/>
                  <c:pt idx="0">
                    <c:v>1.72</c:v>
                  </c:pt>
                  <c:pt idx="1">
                    <c:v>4.09</c:v>
                  </c:pt>
                  <c:pt idx="2">
                    <c:v>2.61</c:v>
                  </c:pt>
                  <c:pt idx="3">
                    <c:v>4.76</c:v>
                  </c:pt>
                  <c:pt idx="4">
                    <c:v>3.51</c:v>
                  </c:pt>
                </c:numCache>
              </c:numRef>
            </c:minus>
            <c:spPr>
              <a:ln w="15875">
                <a:solidFill>
                  <a:schemeClr val="tx1"/>
                </a:solidFill>
              </a:ln>
            </c:spPr>
          </c:errBars>
          <c:cat>
            <c:strRef>
              <c:f>Sheet1!$A$2:$A$6</c:f>
              <c:strCache>
                <c:ptCount val="5"/>
                <c:pt idx="0">
                  <c:v>All Patients</c:v>
                </c:pt>
                <c:pt idx="1">
                  <c:v>&lt;140 mm Hg</c:v>
                </c:pt>
                <c:pt idx="2">
                  <c:v>140-159 mm Hg</c:v>
                </c:pt>
                <c:pt idx="3">
                  <c:v>≥160 mm Hg</c:v>
                </c:pt>
                <c:pt idx="4">
                  <c:v>0.18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-11.6</c:v>
                </c:pt>
                <c:pt idx="1">
                  <c:v>14.5</c:v>
                </c:pt>
                <c:pt idx="2">
                  <c:v>-4.7</c:v>
                </c:pt>
                <c:pt idx="3">
                  <c:v>-14.6</c:v>
                </c:pt>
                <c:pt idx="4">
                  <c:v>-31.8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12 Months</c:v>
                </c:pt>
              </c:strCache>
            </c:strRef>
          </c:tx>
          <c:spPr>
            <a:ln w="15875"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0.0"/>
                  <c:y val="-0.0238251852039454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-</a:t>
                    </a:r>
                    <a:r>
                      <a:rPr lang="en-US" sz="1200" dirty="0" smtClean="0"/>
                      <a:t>13.0*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0146805246195282"/>
                  <c:y val="-0.0536071943387426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11.0*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"/>
                  <c:y val="-0.0268026591607214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-</a:t>
                    </a:r>
                    <a:r>
                      <a:rPr lang="en-US" sz="1200" dirty="0" smtClean="0"/>
                      <a:t>4.3‡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"/>
                  <c:y val="-0.044672192944627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-</a:t>
                    </a:r>
                    <a:r>
                      <a:rPr lang="en-US" sz="1200" dirty="0" smtClean="0"/>
                      <a:t>16.3*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00146805246195288"/>
                  <c:y val="-0.0416944844856887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-</a:t>
                    </a:r>
                    <a:r>
                      <a:rPr lang="en-US" sz="1200" dirty="0" smtClean="0"/>
                      <a:t>33.9*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Ref>
                <c:f>Sheet1!$G$2:$G$6</c:f>
                <c:numCache>
                  <c:formatCode>General</c:formatCode>
                  <c:ptCount val="5"/>
                  <c:pt idx="0">
                    <c:v>1.89</c:v>
                  </c:pt>
                  <c:pt idx="1">
                    <c:v>4.54</c:v>
                  </c:pt>
                  <c:pt idx="2">
                    <c:v>2.49</c:v>
                  </c:pt>
                  <c:pt idx="3">
                    <c:v>2.59</c:v>
                  </c:pt>
                  <c:pt idx="4">
                    <c:v>4.189999999999999</c:v>
                  </c:pt>
                </c:numCache>
              </c:numRef>
            </c:plus>
            <c:minus>
              <c:numRef>
                <c:f>Sheet1!$G$2:$G$6</c:f>
                <c:numCache>
                  <c:formatCode>General</c:formatCode>
                  <c:ptCount val="5"/>
                  <c:pt idx="0">
                    <c:v>1.89</c:v>
                  </c:pt>
                  <c:pt idx="1">
                    <c:v>4.54</c:v>
                  </c:pt>
                  <c:pt idx="2">
                    <c:v>2.49</c:v>
                  </c:pt>
                  <c:pt idx="3">
                    <c:v>2.59</c:v>
                  </c:pt>
                  <c:pt idx="4">
                    <c:v>4.189999999999999</c:v>
                  </c:pt>
                </c:numCache>
              </c:numRef>
            </c:minus>
            <c:spPr>
              <a:ln w="15875">
                <a:solidFill>
                  <a:schemeClr val="tx1"/>
                </a:solidFill>
              </a:ln>
            </c:spPr>
          </c:errBars>
          <c:cat>
            <c:strRef>
              <c:f>Sheet1!$A$2:$A$6</c:f>
              <c:strCache>
                <c:ptCount val="5"/>
                <c:pt idx="0">
                  <c:v>All Patients</c:v>
                </c:pt>
                <c:pt idx="1">
                  <c:v>&lt;140 mm Hg</c:v>
                </c:pt>
                <c:pt idx="2">
                  <c:v>140-159 mm Hg</c:v>
                </c:pt>
                <c:pt idx="3">
                  <c:v>≥160 mm Hg</c:v>
                </c:pt>
                <c:pt idx="4">
                  <c:v>0.18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-13.0</c:v>
                </c:pt>
                <c:pt idx="1">
                  <c:v>11.0</c:v>
                </c:pt>
                <c:pt idx="2">
                  <c:v>-4.3</c:v>
                </c:pt>
                <c:pt idx="3">
                  <c:v>-16.3</c:v>
                </c:pt>
                <c:pt idx="4">
                  <c:v>-33.9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axId val="2081364472"/>
        <c:axId val="2081308200"/>
      </c:barChart>
      <c:catAx>
        <c:axId val="2081364472"/>
        <c:scaling>
          <c:orientation val="minMax"/>
        </c:scaling>
        <c:delete val="0"/>
        <c:axPos val="b"/>
        <c:majorTickMark val="cross"/>
        <c:minorTickMark val="none"/>
        <c:tickLblPos val="none"/>
        <c:spPr>
          <a:ln w="19050">
            <a:solidFill>
              <a:schemeClr val="tx1"/>
            </a:solidFill>
          </a:ln>
        </c:spPr>
        <c:crossAx val="2081308200"/>
        <c:crosses val="autoZero"/>
        <c:auto val="1"/>
        <c:lblAlgn val="ctr"/>
        <c:lblOffset val="100"/>
        <c:noMultiLvlLbl val="0"/>
      </c:catAx>
      <c:valAx>
        <c:axId val="2081308200"/>
        <c:scaling>
          <c:orientation val="minMax"/>
          <c:max val="25.0"/>
          <c:min val="-4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 b="0"/>
                </a:pPr>
                <a:r>
                  <a:rPr lang="en-US" sz="1600" b="0" dirty="0" smtClean="0"/>
                  <a:t>Change in Office</a:t>
                </a:r>
                <a:r>
                  <a:rPr lang="en-US" sz="1600" b="0" baseline="0" dirty="0" smtClean="0"/>
                  <a:t> Systolic Blood Pressure (mm Hg)</a:t>
                </a:r>
                <a:endParaRPr lang="en-US" sz="1600" b="0" dirty="0"/>
              </a:p>
            </c:rich>
          </c:tx>
          <c:layout>
            <c:manualLayout>
              <c:xMode val="edge"/>
              <c:yMode val="edge"/>
              <c:x val="0.0176166295434345"/>
              <c:y val="0.094051078792023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de-DE"/>
          </a:p>
        </c:txPr>
        <c:crossAx val="2081364472"/>
        <c:crosses val="autoZero"/>
        <c:crossBetween val="between"/>
        <c:majorUnit val="10.0"/>
      </c:valAx>
    </c:plotArea>
    <c:legend>
      <c:legendPos val="r"/>
      <c:layout>
        <c:manualLayout>
          <c:xMode val="edge"/>
          <c:yMode val="edge"/>
          <c:x val="0.810654176892461"/>
          <c:y val="0.105604296830023"/>
          <c:w val="0.176133350949963"/>
          <c:h val="0.191951510580855"/>
        </c:manualLayout>
      </c:layout>
      <c:overlay val="0"/>
      <c:txPr>
        <a:bodyPr/>
        <a:lstStyle/>
        <a:p>
          <a:pPr>
            <a:defRPr sz="14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 baseline="0">
          <a:solidFill>
            <a:schemeClr val="tx1"/>
          </a:solidFill>
        </a:defRPr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2343638252453"/>
          <c:y val="0.0448613919291872"/>
          <c:w val="0.818051889759201"/>
          <c:h val="0.9102772161416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 Months</c:v>
                </c:pt>
              </c:strCache>
            </c:strRef>
          </c:tx>
          <c:spPr>
            <a:solidFill>
              <a:srgbClr val="FFC000"/>
            </a:solidFill>
            <a:ln w="15875"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dLbl>
              <c:idx val="0"/>
              <c:layout>
                <c:manualLayout>
                  <c:x val="-0.00293610492390575"/>
                  <c:y val="-0.06453853025311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0146805246195288"/>
                  <c:y val="-0.1880039673324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0146805246195288"/>
                  <c:y val="-0.09259885686206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"/>
                  <c:y val="-0.115047118149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00146805246195288"/>
                  <c:y val="-0.1515255427408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Ref>
                <c:f>Sheet1!$E$2:$E$6</c:f>
                <c:numCache>
                  <c:formatCode>General</c:formatCode>
                  <c:ptCount val="5"/>
                  <c:pt idx="0">
                    <c:v>1.48</c:v>
                  </c:pt>
                  <c:pt idx="1">
                    <c:v>4.46</c:v>
                  </c:pt>
                  <c:pt idx="2">
                    <c:v>2.26</c:v>
                  </c:pt>
                  <c:pt idx="3">
                    <c:v>2.84</c:v>
                  </c:pt>
                  <c:pt idx="4">
                    <c:v>3.6</c:v>
                  </c:pt>
                </c:numCache>
              </c:numRef>
            </c:plus>
            <c:minus>
              <c:numRef>
                <c:f>Sheet1!$E$2:$E$6</c:f>
                <c:numCache>
                  <c:formatCode>General</c:formatCode>
                  <c:ptCount val="5"/>
                  <c:pt idx="0">
                    <c:v>1.48</c:v>
                  </c:pt>
                  <c:pt idx="1">
                    <c:v>4.46</c:v>
                  </c:pt>
                  <c:pt idx="2">
                    <c:v>2.26</c:v>
                  </c:pt>
                  <c:pt idx="3">
                    <c:v>2.84</c:v>
                  </c:pt>
                  <c:pt idx="4">
                    <c:v>3.6</c:v>
                  </c:pt>
                </c:numCache>
              </c:numRef>
            </c:minus>
            <c:spPr>
              <a:ln w="15875">
                <a:solidFill>
                  <a:schemeClr val="tx1"/>
                </a:solidFill>
              </a:ln>
            </c:spPr>
          </c:errBars>
          <c:cat>
            <c:strRef>
              <c:f>Sheet1!$A$2:$A$6</c:f>
              <c:strCache>
                <c:ptCount val="5"/>
                <c:pt idx="0">
                  <c:v>All Patients</c:v>
                </c:pt>
                <c:pt idx="1">
                  <c:v>&lt;140 mm Hg</c:v>
                </c:pt>
                <c:pt idx="2">
                  <c:v>140-159 mm Hg</c:v>
                </c:pt>
                <c:pt idx="3">
                  <c:v>≥160 mm Hg</c:v>
                </c:pt>
                <c:pt idx="4">
                  <c:v>0.18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-7.1</c:v>
                </c:pt>
                <c:pt idx="1">
                  <c:v>-6.4</c:v>
                </c:pt>
                <c:pt idx="2">
                  <c:v>-6.6</c:v>
                </c:pt>
                <c:pt idx="3">
                  <c:v>-6.4</c:v>
                </c:pt>
                <c:pt idx="4">
                  <c:v>-9.0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6 Months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15875"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-0.00146805246195288"/>
                  <c:y val="-0.06734456291401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"/>
                  <c:y val="-0.1851979346715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0146805246195288"/>
                  <c:y val="-0.1374953794363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"/>
                  <c:y val="-0.1122410854883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15594681935878E-7"/>
                  <c:y val="-0.1599434197760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Ref>
                <c:f>Sheet1!$F$2:$F$6</c:f>
                <c:numCache>
                  <c:formatCode>General</c:formatCode>
                  <c:ptCount val="5"/>
                  <c:pt idx="0">
                    <c:v>1.66</c:v>
                  </c:pt>
                  <c:pt idx="1">
                    <c:v>4.38</c:v>
                  </c:pt>
                  <c:pt idx="2">
                    <c:v>3.25</c:v>
                  </c:pt>
                  <c:pt idx="3">
                    <c:v>2.65</c:v>
                  </c:pt>
                  <c:pt idx="4">
                    <c:v>3.75</c:v>
                  </c:pt>
                </c:numCache>
              </c:numRef>
            </c:plus>
            <c:minus>
              <c:numRef>
                <c:f>Sheet1!$F$2:$F$6</c:f>
                <c:numCache>
                  <c:formatCode>General</c:formatCode>
                  <c:ptCount val="5"/>
                  <c:pt idx="0">
                    <c:v>1.66</c:v>
                  </c:pt>
                  <c:pt idx="1">
                    <c:v>4.38</c:v>
                  </c:pt>
                  <c:pt idx="2">
                    <c:v>3.25</c:v>
                  </c:pt>
                  <c:pt idx="3">
                    <c:v>2.65</c:v>
                  </c:pt>
                  <c:pt idx="4">
                    <c:v>3.75</c:v>
                  </c:pt>
                </c:numCache>
              </c:numRef>
            </c:minus>
            <c:spPr>
              <a:ln w="15875">
                <a:solidFill>
                  <a:schemeClr val="tx1"/>
                </a:solidFill>
              </a:ln>
            </c:spPr>
          </c:errBars>
          <c:cat>
            <c:strRef>
              <c:f>Sheet1!$A$2:$A$6</c:f>
              <c:strCache>
                <c:ptCount val="5"/>
                <c:pt idx="0">
                  <c:v>All Patients</c:v>
                </c:pt>
                <c:pt idx="1">
                  <c:v>&lt;140 mm Hg</c:v>
                </c:pt>
                <c:pt idx="2">
                  <c:v>140-159 mm Hg</c:v>
                </c:pt>
                <c:pt idx="3">
                  <c:v>≥160 mm Hg</c:v>
                </c:pt>
                <c:pt idx="4">
                  <c:v>0.18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-7.9</c:v>
                </c:pt>
                <c:pt idx="1">
                  <c:v>-6.8</c:v>
                </c:pt>
                <c:pt idx="2">
                  <c:v>-7.6</c:v>
                </c:pt>
                <c:pt idx="3">
                  <c:v>-7.7</c:v>
                </c:pt>
                <c:pt idx="4">
                  <c:v>-9.700000000000001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12 Months</c:v>
                </c:pt>
              </c:strCache>
            </c:strRef>
          </c:tx>
          <c:spPr>
            <a:ln w="15875"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0.0"/>
                  <c:y val="-0.07295662823580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"/>
                  <c:y val="-0.1908097790459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0146805246195288"/>
                  <c:y val="-0.1262712487927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"/>
                  <c:y val="-0.1262712487927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"/>
                  <c:y val="-0.19642206531516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-</a:t>
                    </a:r>
                    <a:r>
                      <a:rPr lang="en-US" dirty="0" smtClean="0"/>
                      <a:t>10.0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Ref>
                <c:f>Sheet1!$G$2:$G$6</c:f>
                <c:numCache>
                  <c:formatCode>General</c:formatCode>
                  <c:ptCount val="5"/>
                  <c:pt idx="0">
                    <c:v>1.77</c:v>
                  </c:pt>
                  <c:pt idx="1">
                    <c:v>4.43</c:v>
                  </c:pt>
                  <c:pt idx="2">
                    <c:v>3.04</c:v>
                  </c:pt>
                  <c:pt idx="3">
                    <c:v>3.15</c:v>
                  </c:pt>
                  <c:pt idx="4">
                    <c:v>4.63</c:v>
                  </c:pt>
                </c:numCache>
              </c:numRef>
            </c:plus>
            <c:minus>
              <c:numRef>
                <c:f>Sheet1!$G$2:$G$6</c:f>
                <c:numCache>
                  <c:formatCode>General</c:formatCode>
                  <c:ptCount val="5"/>
                  <c:pt idx="0">
                    <c:v>1.77</c:v>
                  </c:pt>
                  <c:pt idx="1">
                    <c:v>4.43</c:v>
                  </c:pt>
                  <c:pt idx="2">
                    <c:v>3.04</c:v>
                  </c:pt>
                  <c:pt idx="3">
                    <c:v>3.15</c:v>
                  </c:pt>
                  <c:pt idx="4">
                    <c:v>4.63</c:v>
                  </c:pt>
                </c:numCache>
              </c:numRef>
            </c:minus>
            <c:spPr>
              <a:ln w="15875">
                <a:solidFill>
                  <a:schemeClr val="tx1"/>
                </a:solidFill>
              </a:ln>
            </c:spPr>
          </c:errBars>
          <c:cat>
            <c:strRef>
              <c:f>Sheet1!$A$2:$A$6</c:f>
              <c:strCache>
                <c:ptCount val="5"/>
                <c:pt idx="0">
                  <c:v>All Patients</c:v>
                </c:pt>
                <c:pt idx="1">
                  <c:v>&lt;140 mm Hg</c:v>
                </c:pt>
                <c:pt idx="2">
                  <c:v>140-159 mm Hg</c:v>
                </c:pt>
                <c:pt idx="3">
                  <c:v>≥160 mm Hg</c:v>
                </c:pt>
                <c:pt idx="4">
                  <c:v>0.18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-8.3</c:v>
                </c:pt>
                <c:pt idx="1">
                  <c:v>-6.6</c:v>
                </c:pt>
                <c:pt idx="2">
                  <c:v>-7.8</c:v>
                </c:pt>
                <c:pt idx="3">
                  <c:v>-9.3</c:v>
                </c:pt>
                <c:pt idx="4">
                  <c:v>-10.0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axId val="-2125210568"/>
        <c:axId val="2137868584"/>
      </c:barChart>
      <c:catAx>
        <c:axId val="-2125210568"/>
        <c:scaling>
          <c:orientation val="minMax"/>
        </c:scaling>
        <c:delete val="0"/>
        <c:axPos val="b"/>
        <c:majorTickMark val="cross"/>
        <c:minorTickMark val="none"/>
        <c:tickLblPos val="none"/>
        <c:spPr>
          <a:ln w="19050">
            <a:solidFill>
              <a:schemeClr val="tx1"/>
            </a:solidFill>
          </a:ln>
        </c:spPr>
        <c:crossAx val="2137868584"/>
        <c:crosses val="autoZero"/>
        <c:auto val="1"/>
        <c:lblAlgn val="ctr"/>
        <c:lblOffset val="100"/>
        <c:noMultiLvlLbl val="0"/>
      </c:catAx>
      <c:valAx>
        <c:axId val="2137868584"/>
        <c:scaling>
          <c:orientation val="minMax"/>
          <c:max val="3.0"/>
          <c:min val="-18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 b="0"/>
                </a:pPr>
                <a:r>
                  <a:rPr lang="en-US" sz="1600" b="0" dirty="0" smtClean="0"/>
                  <a:t>Change in 24-hour mean </a:t>
                </a:r>
                <a:r>
                  <a:rPr lang="en-US" sz="1600" b="0" baseline="0" dirty="0" smtClean="0"/>
                  <a:t> Systolic Ambulatory Blood Pressure (mm Hg)</a:t>
                </a:r>
                <a:endParaRPr lang="en-US" sz="1600" b="0" dirty="0"/>
              </a:p>
            </c:rich>
          </c:tx>
          <c:layout>
            <c:manualLayout>
              <c:xMode val="edge"/>
              <c:yMode val="edge"/>
              <c:x val="0.0102763672336701"/>
              <c:y val="0.094051144474667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de-DE"/>
          </a:p>
        </c:txPr>
        <c:crossAx val="-2125210568"/>
        <c:crosses val="autoZero"/>
        <c:crossBetween val="between"/>
        <c:majorUnit val="3.0"/>
      </c:valAx>
    </c:plotArea>
    <c:legend>
      <c:legendPos val="r"/>
      <c:layout>
        <c:manualLayout>
          <c:xMode val="edge"/>
          <c:yMode val="edge"/>
          <c:x val="0.522915894349697"/>
          <c:y val="0.781633654539377"/>
          <c:w val="0.177601403411916"/>
          <c:h val="0.169107215414708"/>
        </c:manualLayout>
      </c:layout>
      <c:overlay val="0"/>
      <c:txPr>
        <a:bodyPr/>
        <a:lstStyle/>
        <a:p>
          <a:pPr>
            <a:defRPr sz="14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 baseline="0">
          <a:solidFill>
            <a:schemeClr val="tx1"/>
          </a:solidFill>
        </a:defRPr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826212695635"/>
          <c:y val="0.0414311827118339"/>
          <c:w val="0.832683605521532"/>
          <c:h val="0.9171376345763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 Months</c:v>
                </c:pt>
              </c:strCache>
            </c:strRef>
          </c:tx>
          <c:spPr>
            <a:solidFill>
              <a:srgbClr val="FFC000"/>
            </a:solidFill>
            <a:ln w="15875"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0.0"/>
                  <c:y val="-0.039284457252522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13.0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0308641975308642"/>
                  <c:y val="-0.1122413064357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aseline="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Ref>
                <c:f>Sheet1!$E$2:$E$3</c:f>
                <c:numCache>
                  <c:formatCode>General</c:formatCode>
                  <c:ptCount val="2"/>
                  <c:pt idx="0">
                    <c:v>1.72</c:v>
                  </c:pt>
                  <c:pt idx="1">
                    <c:v>4.46</c:v>
                  </c:pt>
                </c:numCache>
              </c:numRef>
            </c:plus>
            <c:minus>
              <c:numRef>
                <c:f>Sheet1!$E$2:$E$3</c:f>
                <c:numCache>
                  <c:formatCode>General</c:formatCode>
                  <c:ptCount val="2"/>
                  <c:pt idx="0">
                    <c:v>1.72</c:v>
                  </c:pt>
                  <c:pt idx="1">
                    <c:v>4.46</c:v>
                  </c:pt>
                </c:numCache>
              </c:numRef>
            </c:minus>
            <c:spPr>
              <a:ln w="15875">
                <a:solidFill>
                  <a:schemeClr val="tx1"/>
                </a:solidFill>
              </a:ln>
            </c:spPr>
          </c:errBars>
          <c:cat>
            <c:strRef>
              <c:f>Sheet1!$A$2:$A$3</c:f>
              <c:strCache>
                <c:ptCount val="2"/>
                <c:pt idx="0">
                  <c:v>Office SBP</c:v>
                </c:pt>
                <c:pt idx="1">
                  <c:v>24-h SBP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13.0</c:v>
                </c:pt>
                <c:pt idx="1">
                  <c:v>-6.4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6 Months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15875"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-0.00308641975308642"/>
                  <c:y val="-0.03647842459162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0771604938271605"/>
                  <c:y val="-0.1066292411139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aseline="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Ref>
                <c:f>Sheet1!$F$2:$F$3</c:f>
                <c:numCache>
                  <c:formatCode>General</c:formatCode>
                  <c:ptCount val="2"/>
                  <c:pt idx="0">
                    <c:v>1.74</c:v>
                  </c:pt>
                  <c:pt idx="1">
                    <c:v>4.38</c:v>
                  </c:pt>
                </c:numCache>
              </c:numRef>
            </c:plus>
            <c:minus>
              <c:numRef>
                <c:f>Sheet1!$F$2:$F$3</c:f>
                <c:numCache>
                  <c:formatCode>General</c:formatCode>
                  <c:ptCount val="2"/>
                  <c:pt idx="0">
                    <c:v>1.74</c:v>
                  </c:pt>
                  <c:pt idx="1">
                    <c:v>4.38</c:v>
                  </c:pt>
                </c:numCache>
              </c:numRef>
            </c:minus>
            <c:spPr>
              <a:ln w="15875">
                <a:solidFill>
                  <a:schemeClr val="tx1"/>
                </a:solidFill>
              </a:ln>
            </c:spPr>
          </c:errBars>
          <c:cat>
            <c:strRef>
              <c:f>Sheet1!$A$2:$A$3</c:f>
              <c:strCache>
                <c:ptCount val="2"/>
                <c:pt idx="0">
                  <c:v>Office SBP</c:v>
                </c:pt>
                <c:pt idx="1">
                  <c:v>24-h SBP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14.5</c:v>
                </c:pt>
                <c:pt idx="1">
                  <c:v>-6.8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12 Months</c:v>
                </c:pt>
              </c:strCache>
            </c:strRef>
          </c:tx>
          <c:spPr>
            <a:ln w="15875"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0.0"/>
                  <c:y val="-0.039284457252522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11.0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0154320987654332"/>
                  <c:y val="-0.1066292411139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aseline="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Ref>
                <c:f>Sheet1!$G$2:$G$3</c:f>
                <c:numCache>
                  <c:formatCode>General</c:formatCode>
                  <c:ptCount val="2"/>
                  <c:pt idx="0">
                    <c:v>1.89</c:v>
                  </c:pt>
                  <c:pt idx="1">
                    <c:v>4.43</c:v>
                  </c:pt>
                </c:numCache>
              </c:numRef>
            </c:plus>
            <c:minus>
              <c:numRef>
                <c:f>Sheet1!$G$2:$G$3</c:f>
                <c:numCache>
                  <c:formatCode>General</c:formatCode>
                  <c:ptCount val="2"/>
                  <c:pt idx="0">
                    <c:v>1.89</c:v>
                  </c:pt>
                  <c:pt idx="1">
                    <c:v>4.43</c:v>
                  </c:pt>
                </c:numCache>
              </c:numRef>
            </c:minus>
            <c:spPr>
              <a:ln w="15875">
                <a:solidFill>
                  <a:schemeClr val="tx1"/>
                </a:solidFill>
              </a:ln>
            </c:spPr>
          </c:errBars>
          <c:cat>
            <c:strRef>
              <c:f>Sheet1!$A$2:$A$3</c:f>
              <c:strCache>
                <c:ptCount val="2"/>
                <c:pt idx="0">
                  <c:v>Office SBP</c:v>
                </c:pt>
                <c:pt idx="1">
                  <c:v>24-h SBP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11.0</c:v>
                </c:pt>
                <c:pt idx="1">
                  <c:v>-6.6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7045720"/>
        <c:axId val="-2127036200"/>
      </c:barChart>
      <c:catAx>
        <c:axId val="2137045720"/>
        <c:scaling>
          <c:orientation val="minMax"/>
        </c:scaling>
        <c:delete val="0"/>
        <c:axPos val="b"/>
        <c:majorTickMark val="none"/>
        <c:minorTickMark val="none"/>
        <c:tickLblPos val="none"/>
        <c:spPr>
          <a:ln w="15875">
            <a:solidFill>
              <a:schemeClr val="tx1"/>
            </a:solidFill>
          </a:ln>
        </c:spPr>
        <c:crossAx val="-2127036200"/>
        <c:crosses val="autoZero"/>
        <c:auto val="1"/>
        <c:lblAlgn val="ctr"/>
        <c:lblOffset val="100"/>
        <c:noMultiLvlLbl val="0"/>
      </c:catAx>
      <c:valAx>
        <c:axId val="-212703620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sz="1800" b="0" dirty="0" smtClean="0">
                    <a:effectLst/>
                  </a:rPr>
                  <a:t>Change in Systolic Blood Pressure (mm Hg)</a:t>
                </a:r>
                <a:endParaRPr lang="en-US" b="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"/>
              <c:y val="0.13584004111390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15875">
            <a:solidFill>
              <a:schemeClr val="tx1"/>
            </a:solidFill>
          </a:ln>
        </c:spPr>
        <c:txPr>
          <a:bodyPr/>
          <a:lstStyle/>
          <a:p>
            <a:pPr>
              <a:defRPr sz="1600" baseline="0"/>
            </a:pPr>
            <a:endParaRPr lang="de-DE"/>
          </a:p>
        </c:txPr>
        <c:crossAx val="21370457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99571668124818"/>
          <c:y val="0.07731945665486"/>
          <c:w val="0.161971663264314"/>
          <c:h val="0.23364596661528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6827703780018"/>
          <c:y val="0.0413314771214548"/>
          <c:w val="0.780161650354453"/>
          <c:h val="0.829855617224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6 months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 w="19050"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 w="15875"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errBars>
            <c:errBarType val="both"/>
            <c:errValType val="cust"/>
            <c:noEndCap val="0"/>
            <c:plus>
              <c:numRef>
                <c:f>Sheet1!$B$12:$B$13</c:f>
                <c:numCache>
                  <c:formatCode>General</c:formatCode>
                  <c:ptCount val="2"/>
                  <c:pt idx="0">
                    <c:v>1.715</c:v>
                  </c:pt>
                  <c:pt idx="1">
                    <c:v>2.765692037166185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  <c:spPr>
              <a:ln w="19050"/>
            </c:spPr>
          </c:errBars>
          <c:cat>
            <c:strRef>
              <c:f>Sheet1!$A$2:$A$3</c:f>
              <c:strCache>
                <c:ptCount val="2"/>
                <c:pt idx="0">
                  <c:v>all patients</c:v>
                </c:pt>
                <c:pt idx="1">
                  <c:v>HTN3 like 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-11.6</c:v>
                </c:pt>
                <c:pt idx="1">
                  <c:v>-19.3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12 months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19050"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</c:dPt>
          <c:errBars>
            <c:errBarType val="both"/>
            <c:errValType val="cust"/>
            <c:noEndCap val="0"/>
            <c:plus>
              <c:numRef>
                <c:f>Sheet1!$C$12:$C$13</c:f>
                <c:numCache>
                  <c:formatCode>General</c:formatCode>
                  <c:ptCount val="2"/>
                  <c:pt idx="0">
                    <c:v>1.89494216698458</c:v>
                  </c:pt>
                  <c:pt idx="1">
                    <c:v>3.280107732231174</c:v>
                  </c:pt>
                </c:numCache>
              </c:numRef>
            </c:plus>
            <c:minus>
              <c:numRef>
                <c:f>Sheet1!$C$12</c:f>
                <c:numCache>
                  <c:formatCode>General</c:formatCode>
                  <c:ptCount val="1"/>
                  <c:pt idx="0">
                    <c:v>1.89494216698458</c:v>
                  </c:pt>
                </c:numCache>
              </c:numRef>
            </c:minus>
            <c:spPr>
              <a:ln w="19050"/>
            </c:spPr>
          </c:errBars>
          <c:cat>
            <c:strRef>
              <c:f>Sheet1!$A$2:$A$3</c:f>
              <c:strCache>
                <c:ptCount val="2"/>
                <c:pt idx="0">
                  <c:v>all patients</c:v>
                </c:pt>
                <c:pt idx="1">
                  <c:v>HTN3 like 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-13.0</c:v>
                </c:pt>
                <c:pt idx="1">
                  <c:v>-21.5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overlap val="-42"/>
        <c:axId val="-2137037368"/>
        <c:axId val="-2078779880"/>
      </c:barChart>
      <c:catAx>
        <c:axId val="-2137037368"/>
        <c:scaling>
          <c:orientation val="minMax"/>
        </c:scaling>
        <c:delete val="0"/>
        <c:axPos val="b"/>
        <c:majorTickMark val="none"/>
        <c:minorTickMark val="none"/>
        <c:tickLblPos val="none"/>
        <c:spPr>
          <a:ln w="19050">
            <a:solidFill>
              <a:schemeClr val="tx1"/>
            </a:solidFill>
          </a:ln>
        </c:spPr>
        <c:crossAx val="-2078779880"/>
        <c:crosses val="autoZero"/>
        <c:auto val="1"/>
        <c:lblAlgn val="ctr"/>
        <c:lblOffset val="100"/>
        <c:noMultiLvlLbl val="0"/>
      </c:catAx>
      <c:valAx>
        <c:axId val="-207877988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b="0" dirty="0" smtClean="0"/>
                  <a:t>Change in Systolic Blood Pressure</a:t>
                </a:r>
              </a:p>
              <a:p>
                <a:pPr>
                  <a:defRPr/>
                </a:pPr>
                <a:r>
                  <a:rPr lang="en-US" b="0" dirty="0" smtClean="0"/>
                  <a:t> (mm Hg)</a:t>
                </a:r>
                <a:endParaRPr lang="en-US" b="0" dirty="0"/>
              </a:p>
            </c:rich>
          </c:tx>
          <c:layout>
            <c:manualLayout>
              <c:xMode val="edge"/>
              <c:yMode val="edge"/>
              <c:x val="0.0332060244805848"/>
              <c:y val="0.14440563577761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crossAx val="-2137037368"/>
        <c:crosses val="autoZero"/>
        <c:crossBetween val="between"/>
      </c:valAx>
      <c:spPr>
        <a:noFill/>
        <a:ln w="25402">
          <a:noFill/>
        </a:ln>
      </c:spPr>
    </c:plotArea>
    <c:legend>
      <c:legendPos val="b"/>
      <c:layout>
        <c:manualLayout>
          <c:xMode val="edge"/>
          <c:yMode val="edge"/>
          <c:x val="0.291131797777614"/>
          <c:y val="0.753913634499971"/>
          <c:w val="0.157611793852871"/>
          <c:h val="0.20038663789919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700" baseline="0">
          <a:solidFill>
            <a:schemeClr val="tx1"/>
          </a:solidFill>
        </a:defRPr>
      </a:pPr>
      <a:endParaRPr lang="de-DE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7786080557531"/>
          <c:y val="0.0413314771214548"/>
          <c:w val="0.814066879053288"/>
          <c:h val="0.829855617224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6 months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 w="19050"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errBars>
            <c:errBarType val="both"/>
            <c:errValType val="cust"/>
            <c:noEndCap val="0"/>
            <c:plus>
              <c:numRef>
                <c:f>Sheet1!$B$12</c:f>
                <c:numCache>
                  <c:formatCode>General</c:formatCode>
                  <c:ptCount val="1"/>
                  <c:pt idx="0">
                    <c:v>1.715</c:v>
                  </c:pt>
                </c:numCache>
              </c:numRef>
            </c:plus>
            <c:minus>
              <c:numRef>
                <c:f>Sheet1!$B$12</c:f>
                <c:numCache>
                  <c:formatCode>General</c:formatCode>
                  <c:ptCount val="1"/>
                  <c:pt idx="0">
                    <c:v>1.715</c:v>
                  </c:pt>
                </c:numCache>
              </c:numRef>
            </c:minus>
            <c:spPr>
              <a:ln w="19050"/>
            </c:spPr>
          </c:errBars>
          <c:cat>
            <c:strRef>
              <c:f>Sheet1!$A$2:$A$3</c:f>
              <c:strCache>
                <c:ptCount val="2"/>
                <c:pt idx="0">
                  <c:v>GSR All patients </c:v>
                </c:pt>
                <c:pt idx="1">
                  <c:v>HTN-3 like 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-7.9</c:v>
                </c:pt>
                <c:pt idx="1">
                  <c:v>-9.5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12 months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19050"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</c:dPt>
          <c:errBars>
            <c:errBarType val="both"/>
            <c:errValType val="cust"/>
            <c:noEndCap val="0"/>
            <c:plus>
              <c:numRef>
                <c:f>Sheet1!$C$12</c:f>
                <c:numCache>
                  <c:formatCode>General</c:formatCode>
                  <c:ptCount val="1"/>
                  <c:pt idx="0">
                    <c:v>2.73537990288639</c:v>
                  </c:pt>
                </c:numCache>
              </c:numRef>
            </c:plus>
            <c:minus>
              <c:numRef>
                <c:f>Sheet1!$C$12</c:f>
                <c:numCache>
                  <c:formatCode>General</c:formatCode>
                  <c:ptCount val="1"/>
                  <c:pt idx="0">
                    <c:v>2.73537990288639</c:v>
                  </c:pt>
                </c:numCache>
              </c:numRef>
            </c:minus>
            <c:spPr>
              <a:ln w="19050"/>
            </c:spPr>
          </c:errBars>
          <c:cat>
            <c:strRef>
              <c:f>Sheet1!$A$2:$A$3</c:f>
              <c:strCache>
                <c:ptCount val="2"/>
                <c:pt idx="0">
                  <c:v>GSR All patients </c:v>
                </c:pt>
                <c:pt idx="1">
                  <c:v>HTN-3 like 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-8.3</c:v>
                </c:pt>
                <c:pt idx="1">
                  <c:v>-11.4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overlap val="-42"/>
        <c:axId val="2082396184"/>
        <c:axId val="2134045000"/>
      </c:barChart>
      <c:catAx>
        <c:axId val="2082396184"/>
        <c:scaling>
          <c:orientation val="minMax"/>
        </c:scaling>
        <c:delete val="0"/>
        <c:axPos val="b"/>
        <c:majorTickMark val="none"/>
        <c:minorTickMark val="none"/>
        <c:tickLblPos val="none"/>
        <c:spPr>
          <a:ln w="19050">
            <a:solidFill>
              <a:schemeClr val="tx1"/>
            </a:solidFill>
          </a:ln>
        </c:spPr>
        <c:crossAx val="2134045000"/>
        <c:crosses val="autoZero"/>
        <c:auto val="1"/>
        <c:lblAlgn val="ctr"/>
        <c:lblOffset val="100"/>
        <c:noMultiLvlLbl val="0"/>
      </c:catAx>
      <c:valAx>
        <c:axId val="2134045000"/>
        <c:scaling>
          <c:orientation val="minMax"/>
          <c:max val="0.0"/>
          <c:min val="-16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800" b="0" i="0" baseline="0" dirty="0" smtClean="0">
                    <a:effectLst/>
                  </a:rPr>
                  <a:t>Change in Systolic Blood Pressure</a:t>
                </a:r>
                <a:endParaRPr lang="en-US" dirty="0" smtClean="0">
                  <a:effectLst/>
                </a:endParaRPr>
              </a:p>
              <a:p>
                <a:pPr>
                  <a:defRPr/>
                </a:pPr>
                <a:r>
                  <a:rPr lang="en-US" sz="1800" b="0" i="0" baseline="0" dirty="0" smtClean="0">
                    <a:effectLst/>
                  </a:rPr>
                  <a:t> (mm Hg)</a:t>
                </a:r>
                <a:endParaRPr lang="en-US" dirty="0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crossAx val="2082396184"/>
        <c:crosses val="autoZero"/>
        <c:crossBetween val="between"/>
        <c:majorUnit val="4.0"/>
      </c:valAx>
      <c:spPr>
        <a:noFill/>
        <a:ln w="25402">
          <a:noFill/>
        </a:ln>
      </c:spPr>
    </c:plotArea>
    <c:legend>
      <c:legendPos val="b"/>
      <c:layout>
        <c:manualLayout>
          <c:xMode val="edge"/>
          <c:yMode val="edge"/>
          <c:x val="0.260974835108093"/>
          <c:y val="0.810366239183357"/>
          <c:w val="0.202545132157088"/>
          <c:h val="0.168128006651543"/>
        </c:manualLayout>
      </c:layout>
      <c:overlay val="0"/>
      <c:txPr>
        <a:bodyPr/>
        <a:lstStyle/>
        <a:p>
          <a:pPr algn="l">
            <a:defRPr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700" baseline="0">
          <a:solidFill>
            <a:schemeClr val="tx1"/>
          </a:solidFill>
        </a:defRPr>
      </a:pPr>
      <a:endParaRPr lang="de-DE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0.15733</cdr:x>
      <cdr:y>0.55559</cdr:y>
    </cdr:from>
    <cdr:to>
      <cdr:x>0.26844</cdr:x>
      <cdr:y>0.63978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94788" y="2514600"/>
          <a:ext cx="9144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0.18678</cdr:x>
      <cdr:y>0.551</cdr:y>
    </cdr:from>
    <cdr:to>
      <cdr:x>0.41563</cdr:x>
      <cdr:y>0.63518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37096" y="2493797"/>
          <a:ext cx="1883386" cy="3809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0" dirty="0">
              <a:solidFill>
                <a:schemeClr val="tx1"/>
              </a:solidFill>
            </a:rPr>
            <a:t>n</a:t>
          </a:r>
          <a:r>
            <a:rPr lang="en-US" sz="1400" b="0" dirty="0" smtClean="0">
              <a:solidFill>
                <a:schemeClr val="tx1"/>
              </a:solidFill>
            </a:rPr>
            <a:t>=97         n=101        n=100</a:t>
          </a:r>
          <a:endParaRPr lang="en-US" sz="1400" b="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0.60824</cdr:x>
      <cdr:y>0.50155</cdr:y>
    </cdr:from>
    <cdr:to>
      <cdr:x>0.84759</cdr:x>
      <cdr:y>0.58573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5005545" y="2269991"/>
          <a:ext cx="1969755" cy="3809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dirty="0" smtClean="0">
              <a:solidFill>
                <a:schemeClr val="bg1"/>
              </a:solidFill>
            </a:rPr>
            <a:t> </a:t>
          </a:r>
          <a:r>
            <a:rPr lang="en-US" sz="1400" b="0" dirty="0" smtClean="0">
              <a:solidFill>
                <a:schemeClr val="tx1"/>
              </a:solidFill>
            </a:rPr>
            <a:t>n=56         n=71          n=62</a:t>
          </a:r>
          <a:endParaRPr lang="en-US" sz="1400" b="0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0.88889</cdr:x>
      <cdr:y>0.42753</cdr:y>
    </cdr:from>
    <cdr:to>
      <cdr:x>1</cdr:x>
      <cdr:y>0.62956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082680" y="193497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0.39851</cdr:x>
      <cdr:y>0.53227</cdr:y>
    </cdr:from>
    <cdr:to>
      <cdr:x>0.50962</cdr:x>
      <cdr:y>0.62003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249244" y="2514600"/>
          <a:ext cx="905924" cy="4146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 smtClean="0">
              <a:latin typeface="+mn-lt"/>
              <a:cs typeface="Arial" panose="020B0604020202020204" pitchFamily="34" charset="0"/>
            </a:rPr>
            <a:t>-13.0 ± 26.3</a:t>
          </a:r>
          <a:endParaRPr lang="en-US" sz="1800" dirty="0">
            <a:latin typeface="+mn-lt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0.59264</cdr:x>
      <cdr:y>0.74195</cdr:y>
    </cdr:from>
    <cdr:to>
      <cdr:x>0.76763</cdr:x>
      <cdr:y>0.84103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832012" y="3505200"/>
          <a:ext cx="1426763" cy="4680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 smtClean="0">
              <a:latin typeface="+mn-lt"/>
              <a:cs typeface="Arial" panose="020B0604020202020204" pitchFamily="34" charset="0"/>
            </a:rPr>
            <a:t>-19.3 ± 22.4</a:t>
          </a:r>
          <a:endParaRPr lang="en-US" sz="1800" dirty="0">
            <a:latin typeface="+mn-lt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0.77658</cdr:x>
      <cdr:y>0.80946</cdr:y>
    </cdr:from>
    <cdr:to>
      <cdr:x>0.95157</cdr:x>
      <cdr:y>0.90854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6331761" y="3824152"/>
          <a:ext cx="1426763" cy="4680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 smtClean="0">
              <a:latin typeface="+mn-lt"/>
              <a:cs typeface="Arial" panose="020B0604020202020204" pitchFamily="34" charset="0"/>
            </a:rPr>
            <a:t>-21.5 ± 25.6</a:t>
          </a:r>
          <a:endParaRPr lang="en-US" sz="1800" dirty="0">
            <a:latin typeface="+mn-lt"/>
            <a:cs typeface="Arial" panose="020B0604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0.88889</cdr:x>
      <cdr:y>0.42753</cdr:y>
    </cdr:from>
    <cdr:to>
      <cdr:x>1</cdr:x>
      <cdr:y>0.62956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082680" y="193497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0.39672</cdr:x>
      <cdr:y>0.60658</cdr:y>
    </cdr:from>
    <cdr:to>
      <cdr:x>0.50783</cdr:x>
      <cdr:y>0.69434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054014" y="2865666"/>
          <a:ext cx="855350" cy="4146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 smtClean="0">
              <a:latin typeface="+mn-lt"/>
              <a:cs typeface="Arial" panose="020B0604020202020204" pitchFamily="34" charset="0"/>
            </a:rPr>
            <a:t>-8.3 ± 17.8</a:t>
          </a:r>
          <a:endParaRPr lang="en-US" sz="1800" dirty="0">
            <a:latin typeface="+mn-lt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0.59121</cdr:x>
      <cdr:y>0.62187</cdr:y>
    </cdr:from>
    <cdr:to>
      <cdr:x>0.7662</cdr:x>
      <cdr:y>0.72095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551259" y="2937923"/>
          <a:ext cx="1347113" cy="4680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 smtClean="0">
              <a:latin typeface="+mn-lt"/>
              <a:cs typeface="Arial" panose="020B0604020202020204" pitchFamily="34" charset="0"/>
            </a:rPr>
            <a:t>-9.5 ± 14.7</a:t>
          </a:r>
          <a:endParaRPr lang="en-US" sz="1800" dirty="0">
            <a:latin typeface="+mn-lt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0.78488</cdr:x>
      <cdr:y>0.7821</cdr:y>
    </cdr:from>
    <cdr:to>
      <cdr:x>0.95987</cdr:x>
      <cdr:y>0.88118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6042214" y="3694906"/>
          <a:ext cx="1347113" cy="4680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 smtClean="0">
              <a:latin typeface="+mn-lt"/>
              <a:cs typeface="Arial" panose="020B0604020202020204" pitchFamily="34" charset="0"/>
            </a:rPr>
            <a:t>-11.4 ± 17.9</a:t>
          </a:r>
          <a:endParaRPr lang="en-US" sz="1800" dirty="0">
            <a:latin typeface="+mn-lt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FDBE3-B194-41FF-99C4-CDE7418E82DA}" type="datetimeFigureOut">
              <a:rPr lang="en-US" smtClean="0"/>
              <a:t>29.08.14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0D6B8-7C3D-4F8E-8D9F-43ABB751CD30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0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0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>
              <a:latin typeface="Calibri" charset="0"/>
            </a:endParaRPr>
          </a:p>
        </p:txBody>
      </p:sp>
      <p:sp>
        <p:nvSpPr>
          <p:cNvPr id="1741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F07B2B0A-62BA-5F47-87D4-3FC0B7A7E706}" type="slidenum">
              <a:rPr lang="de-DE" sz="1200"/>
              <a:pPr eaLnBrk="1" hangingPunct="1"/>
              <a:t>2</a:t>
            </a:fld>
            <a:endParaRPr lang="de-DE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fld id="{AE62E042-3F50-408C-9007-0D0D747A8275}" type="slidenum">
              <a:rPr lang="en-GB" sz="1200" smtClean="0">
                <a:solidFill>
                  <a:srgbClr val="000000"/>
                </a:solidFill>
                <a:latin typeface="Arial" pitchFamily="34" charset="0"/>
                <a:ea typeface="ヒラギノ角ゴ Pro W3" pitchFamily="-84" charset="-128"/>
              </a:rPr>
              <a:pPr eaLnBrk="1" hangingPunct="1">
                <a:defRPr/>
              </a:pPr>
              <a:t>7</a:t>
            </a:fld>
            <a:endParaRPr lang="en-GB" sz="1200" smtClean="0">
              <a:solidFill>
                <a:srgbClr val="000000"/>
              </a:solidFill>
              <a:latin typeface="Arial" pitchFamily="34" charset="0"/>
              <a:ea typeface="ヒラギノ角ゴ Pro W3" pitchFamily="-84" charset="-128"/>
            </a:endParaRPr>
          </a:p>
        </p:txBody>
      </p:sp>
      <p:sp>
        <p:nvSpPr>
          <p:cNvPr id="33795" name="Rectangle 7"/>
          <p:cNvSpPr txBox="1">
            <a:spLocks noGrp="1" noChangeArrowheads="1"/>
          </p:cNvSpPr>
          <p:nvPr/>
        </p:nvSpPr>
        <p:spPr bwMode="auto">
          <a:xfrm>
            <a:off x="3885453" y="8686288"/>
            <a:ext cx="2970946" cy="45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70" tIns="46686" rIns="93370" bIns="46686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D87EF951-08A1-406A-99B6-F39C6B331D8A}" type="slidenum">
              <a:rPr lang="en-GB" sz="120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rPr>
              <a:pPr algn="r" eaLnBrk="1" hangingPunct="1"/>
              <a:t>7</a:t>
            </a:fld>
            <a:endParaRPr lang="en-GB" sz="1200">
              <a:solidFill>
                <a:srgbClr val="000000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34975" y="315913"/>
            <a:ext cx="5994400" cy="4495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6579" y="5779160"/>
            <a:ext cx="5027385" cy="26790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pitchFamily="34" charset="0"/>
              </a:rPr>
              <a:t>Comment: The follow-up schedule needs to have an animation that the entire schedule appears later.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0D6B8-7C3D-4F8E-8D9F-43ABB751CD3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972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MAE rate is 0.91%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0D6B8-7C3D-4F8E-8D9F-43ABB751CD3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324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74242-BE56-4265-83BD-9644C81FE16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348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74242-BE56-4265-83BD-9644C81FE16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348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1536-CD04-4EB0-A88B-2F9634022F7F}" type="datetimeFigureOut">
              <a:rPr lang="en-US" smtClean="0"/>
              <a:t>29.08.14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B5A6-6A6A-452C-B3E5-5DA717F6CD07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92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1536-CD04-4EB0-A88B-2F9634022F7F}" type="datetimeFigureOut">
              <a:rPr lang="en-US" smtClean="0"/>
              <a:t>29.08.14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B5A6-6A6A-452C-B3E5-5DA717F6CD07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962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1536-CD04-4EB0-A88B-2F9634022F7F}" type="datetimeFigureOut">
              <a:rPr lang="en-US" smtClean="0"/>
              <a:t>29.08.14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B5A6-6A6A-452C-B3E5-5DA717F6CD07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537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1536-CD04-4EB0-A88B-2F9634022F7F}" type="datetimeFigureOut">
              <a:rPr lang="en-US" smtClean="0"/>
              <a:t>29.08.14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B5A6-6A6A-452C-B3E5-5DA717F6CD07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743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1536-CD04-4EB0-A88B-2F9634022F7F}" type="datetimeFigureOut">
              <a:rPr lang="en-US" smtClean="0"/>
              <a:t>29.08.14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B5A6-6A6A-452C-B3E5-5DA717F6CD07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579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1536-CD04-4EB0-A88B-2F9634022F7F}" type="datetimeFigureOut">
              <a:rPr lang="en-US" smtClean="0"/>
              <a:t>29.08.14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B5A6-6A6A-452C-B3E5-5DA717F6CD07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303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1536-CD04-4EB0-A88B-2F9634022F7F}" type="datetimeFigureOut">
              <a:rPr lang="en-US" smtClean="0"/>
              <a:t>29.08.14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B5A6-6A6A-452C-B3E5-5DA717F6CD07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156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1536-CD04-4EB0-A88B-2F9634022F7F}" type="datetimeFigureOut">
              <a:rPr lang="en-US" smtClean="0"/>
              <a:t>29.08.14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B5A6-6A6A-452C-B3E5-5DA717F6CD07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385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1536-CD04-4EB0-A88B-2F9634022F7F}" type="datetimeFigureOut">
              <a:rPr lang="en-US" smtClean="0"/>
              <a:t>29.08.14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B5A6-6A6A-452C-B3E5-5DA717F6CD07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665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1536-CD04-4EB0-A88B-2F9634022F7F}" type="datetimeFigureOut">
              <a:rPr lang="en-US" smtClean="0"/>
              <a:t>29.08.14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B5A6-6A6A-452C-B3E5-5DA717F6CD07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814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1536-CD04-4EB0-A88B-2F9634022F7F}" type="datetimeFigureOut">
              <a:rPr lang="en-US" smtClean="0"/>
              <a:t>29.08.14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B5A6-6A6A-452C-B3E5-5DA717F6CD07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72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21536-CD04-4EB0-A88B-2F9634022F7F}" type="datetimeFigureOut">
              <a:rPr lang="en-US" smtClean="0"/>
              <a:t>29.08.14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4B5A6-6A6A-452C-B3E5-5DA717F6CD07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249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609600" y="685800"/>
            <a:ext cx="7755388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3200" b="1" dirty="0"/>
              <a:t>Reduction in office blood pressure after renal denervation in a large real world patient population </a:t>
            </a:r>
            <a:r>
              <a:rPr lang="en-US" sz="3200" b="1" dirty="0" smtClean="0"/>
              <a:t>with</a:t>
            </a:r>
            <a:endParaRPr lang="en-US" sz="3200" b="1" dirty="0"/>
          </a:p>
          <a:p>
            <a:pPr algn="ctr"/>
            <a:r>
              <a:rPr lang="en-US" sz="3200" b="1" dirty="0"/>
              <a:t>uncontrolled hypertension: </a:t>
            </a:r>
            <a:endParaRPr lang="en-US" sz="3200" b="1" dirty="0" smtClean="0"/>
          </a:p>
          <a:p>
            <a:pPr algn="ctr"/>
            <a:r>
              <a:rPr lang="en-US" sz="3200" b="1" dirty="0" smtClean="0"/>
              <a:t>interim 12-month </a:t>
            </a:r>
            <a:r>
              <a:rPr lang="en-US" sz="3200" b="1" dirty="0"/>
              <a:t>results from the Global SYMPLICITY Registry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838200" y="3810000"/>
            <a:ext cx="7391400" cy="2590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endParaRPr lang="en-US" sz="1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Felix Mahfoud, MD </a:t>
            </a:r>
          </a:p>
          <a:p>
            <a:endParaRPr lang="en-US" sz="7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7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G. </a:t>
            </a:r>
            <a:r>
              <a:rPr lang="en-US" sz="7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Mancia</a:t>
            </a:r>
            <a:r>
              <a:rPr lang="en-US" sz="7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M. </a:t>
            </a:r>
            <a:r>
              <a:rPr lang="en-US" sz="7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Schlaich</a:t>
            </a:r>
            <a:r>
              <a:rPr lang="en-US" sz="7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K. </a:t>
            </a:r>
            <a:r>
              <a:rPr lang="en-US" sz="7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Narkiewicz</a:t>
            </a:r>
            <a:r>
              <a:rPr lang="en-US" sz="7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L. </a:t>
            </a:r>
            <a:r>
              <a:rPr lang="en-US" sz="7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Ruilope</a:t>
            </a:r>
            <a:r>
              <a:rPr lang="en-US" sz="7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R. </a:t>
            </a:r>
            <a:r>
              <a:rPr lang="en-US" sz="7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Schmieder</a:t>
            </a:r>
            <a:r>
              <a:rPr lang="en-US" sz="7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M. Böhm, </a:t>
            </a:r>
          </a:p>
          <a:p>
            <a:r>
              <a:rPr lang="en-US" sz="7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on behalf of the GSR Investigators</a:t>
            </a:r>
          </a:p>
          <a:p>
            <a:endParaRPr lang="en-US" sz="7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7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Saarland University Hospital, Homburg/Saar, Germany</a:t>
            </a:r>
          </a:p>
        </p:txBody>
      </p:sp>
    </p:spTree>
    <p:extLst>
      <p:ext uri="{BB962C8B-B14F-4D97-AF65-F5344CB8AC3E}">
        <p14:creationId xmlns:p14="http://schemas.microsoft.com/office/powerpoint/2010/main" val="1294436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864391"/>
              </p:ext>
            </p:extLst>
          </p:nvPr>
        </p:nvGraphicFramePr>
        <p:xfrm>
          <a:off x="1334912" y="1429832"/>
          <a:ext cx="6474176" cy="2891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5789"/>
                <a:gridCol w="2728387"/>
              </a:tblGrid>
              <a:tr h="738706">
                <a:tc>
                  <a:txBody>
                    <a:bodyPr/>
                    <a:lstStyle/>
                    <a:p>
                      <a:pPr marL="119063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N=1000</a:t>
                      </a:r>
                    </a:p>
                  </a:txBody>
                  <a:tcPr marL="68580" marR="68580" marT="0" marB="0"/>
                </a:tc>
              </a:tr>
              <a:tr h="468878">
                <a:tc>
                  <a:txBody>
                    <a:bodyPr/>
                    <a:lstStyle/>
                    <a:p>
                      <a:pPr marL="119063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Office BP (Systolic/Diastolic), mmHg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165/89 ± 24/16</a:t>
                      </a:r>
                    </a:p>
                  </a:txBody>
                  <a:tcPr marL="68580" marR="68580" marT="0" marB="0"/>
                </a:tc>
              </a:tr>
              <a:tr h="418218">
                <a:tc>
                  <a:txBody>
                    <a:bodyPr/>
                    <a:lstStyle/>
                    <a:p>
                      <a:pPr marL="119063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24-h BP (Systolic/Diastolic),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 m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mHg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154/86 ±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18/14</a:t>
                      </a:r>
                    </a:p>
                  </a:txBody>
                  <a:tcPr marL="68580" marR="68580" marT="0" marB="0"/>
                </a:tc>
              </a:tr>
              <a:tr h="429516">
                <a:tc>
                  <a:txBody>
                    <a:bodyPr/>
                    <a:lstStyle/>
                    <a:p>
                      <a:pPr marL="119063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True hypertension</a:t>
                      </a:r>
                      <a:endParaRPr lang="en-US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82%</a:t>
                      </a:r>
                      <a:endParaRPr lang="en-US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18218">
                <a:tc>
                  <a:txBody>
                    <a:bodyPr/>
                    <a:lstStyle/>
                    <a:p>
                      <a:pPr marL="119063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Masked hypertension</a:t>
                      </a:r>
                      <a:endParaRPr lang="en-US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12%</a:t>
                      </a:r>
                      <a:endParaRPr lang="en-US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18218">
                <a:tc>
                  <a:txBody>
                    <a:bodyPr/>
                    <a:lstStyle/>
                    <a:p>
                      <a:pPr marL="119063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Pseudo-hypertension</a:t>
                      </a:r>
                      <a:endParaRPr lang="en-US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5%</a:t>
                      </a:r>
                      <a:endParaRPr lang="en-US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-6927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Baseline Patient Characteristics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6267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Baseline Antihypertensive Medication Use</a:t>
            </a:r>
            <a:endParaRPr lang="en-US" sz="3200" b="1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5024971"/>
              </p:ext>
            </p:extLst>
          </p:nvPr>
        </p:nvGraphicFramePr>
        <p:xfrm>
          <a:off x="1425595" y="1371600"/>
          <a:ext cx="6292811" cy="4525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5973"/>
                <a:gridCol w="2036838"/>
              </a:tblGrid>
              <a:tr h="350520">
                <a:tc>
                  <a:txBody>
                    <a:bodyPr/>
                    <a:lstStyle/>
                    <a:p>
                      <a:pPr marL="225425" indent="0"/>
                      <a:endParaRPr lang="en-US" sz="2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N=1000</a:t>
                      </a:r>
                    </a:p>
                  </a:txBody>
                  <a:tcP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0469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Antihypertensive medication classes 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4.5 ± 1.3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2178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Beta-blockers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79</a:t>
                      </a:r>
                      <a:r>
                        <a:rPr lang="de-DE" sz="1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%</a:t>
                      </a:r>
                      <a:endParaRPr lang="en-US" sz="18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216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ACE inhibitors 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34%</a:t>
                      </a:r>
                      <a:endParaRPr lang="en-US" sz="18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9887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ARB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67%</a:t>
                      </a:r>
                      <a:endParaRPr lang="en-US" sz="18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7911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CCB 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77%</a:t>
                      </a:r>
                      <a:endParaRPr lang="en-US" sz="18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2498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Diuretic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79%</a:t>
                      </a:r>
                      <a:endParaRPr lang="en-US" sz="18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175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Aldosterone antagonists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22%</a:t>
                      </a:r>
                      <a:endParaRPr lang="en-US" sz="18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6092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      Spironolactone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19%</a:t>
                      </a:r>
                      <a:endParaRPr lang="en-US" sz="18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2241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Alpha adrenergic blocker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35%</a:t>
                      </a:r>
                      <a:endParaRPr lang="en-US" sz="18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6338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Direct-acting vasodilator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16%</a:t>
                      </a:r>
                      <a:endParaRPr lang="en-US" sz="18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Centrally acting sympatholytics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35%</a:t>
                      </a:r>
                      <a:endParaRPr lang="en-US" sz="18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1782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Direct renin inhibitor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8%</a:t>
                      </a:r>
                      <a:endParaRPr lang="en-US" sz="18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3612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 hidden="1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b="1" smtClean="0"/>
              <a:t>S-13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25597" y="420624"/>
            <a:ext cx="3283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Procedural Details</a:t>
            </a:r>
            <a:endParaRPr lang="en-US" sz="3200" b="1" dirty="0"/>
          </a:p>
        </p:txBody>
      </p:sp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5452375"/>
              </p:ext>
            </p:extLst>
          </p:nvPr>
        </p:nvGraphicFramePr>
        <p:xfrm>
          <a:off x="457200" y="1600200"/>
          <a:ext cx="7620000" cy="24380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5000"/>
                <a:gridCol w="3175000"/>
              </a:tblGrid>
              <a:tr h="58382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N=1000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renal arteries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 ± 0.5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Treatment</a:t>
                      </a:r>
                      <a:r>
                        <a:rPr lang="en-US" baseline="0" dirty="0" smtClean="0"/>
                        <a:t> time, 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50.4 ± 21.6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ablations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13.5 ± 4.1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120 sec ablations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11.4 ± 3.5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Contrast volume used, cc (IQR*)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127.8 ± 81.1 (70,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160)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57200" y="4129040"/>
            <a:ext cx="2883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*25-75% intra-quartile range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7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Operator Experience in GSR</a:t>
            </a:r>
            <a:endParaRPr lang="en-US" sz="32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561639"/>
              </p:ext>
            </p:extLst>
          </p:nvPr>
        </p:nvGraphicFramePr>
        <p:xfrm>
          <a:off x="457200" y="2175933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hteck 5"/>
          <p:cNvSpPr/>
          <p:nvPr/>
        </p:nvSpPr>
        <p:spPr>
          <a:xfrm>
            <a:off x="1459004" y="2685956"/>
            <a:ext cx="5590243" cy="1116863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rgbClr val="FF0000"/>
                </a:solidFill>
              </a:rPr>
              <a:t>59% of </a:t>
            </a:r>
            <a:r>
              <a:rPr lang="de-DE" sz="2800" b="1" dirty="0" err="1" smtClean="0">
                <a:solidFill>
                  <a:srgbClr val="FF0000"/>
                </a:solidFill>
              </a:rPr>
              <a:t>interventionists</a:t>
            </a:r>
            <a:r>
              <a:rPr lang="de-DE" sz="2800" b="1" dirty="0" smtClean="0">
                <a:solidFill>
                  <a:srgbClr val="FF0000"/>
                </a:solidFill>
              </a:rPr>
              <a:t> </a:t>
            </a:r>
            <a:r>
              <a:rPr lang="de-DE" sz="2800" b="1" dirty="0" err="1" smtClean="0">
                <a:solidFill>
                  <a:srgbClr val="FF0000"/>
                </a:solidFill>
              </a:rPr>
              <a:t>performed</a:t>
            </a:r>
            <a:r>
              <a:rPr lang="de-DE" sz="2800" b="1" dirty="0" smtClean="0">
                <a:solidFill>
                  <a:srgbClr val="FF0000"/>
                </a:solidFill>
              </a:rPr>
              <a:t> &gt;15 RDN </a:t>
            </a:r>
            <a:r>
              <a:rPr lang="de-DE" sz="2800" b="1" dirty="0" err="1" smtClean="0">
                <a:solidFill>
                  <a:srgbClr val="FF0000"/>
                </a:solidFill>
              </a:rPr>
              <a:t>procedures</a:t>
            </a:r>
            <a:endParaRPr lang="de-DE" sz="2800" b="1" dirty="0">
              <a:solidFill>
                <a:srgbClr val="FF000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408314" y="1434572"/>
            <a:ext cx="64299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/>
              <a:t>189 </a:t>
            </a:r>
            <a:r>
              <a:rPr lang="en-US" sz="3200" dirty="0"/>
              <a:t>operators did </a:t>
            </a:r>
            <a:r>
              <a:rPr lang="en-US" sz="3200" dirty="0" smtClean="0"/>
              <a:t>1,000 </a:t>
            </a:r>
            <a:r>
              <a:rPr lang="en-US" sz="3200" dirty="0"/>
              <a:t>procedures</a:t>
            </a:r>
          </a:p>
          <a:p>
            <a:endParaRPr lang="de-DE" sz="3200" dirty="0"/>
          </a:p>
        </p:txBody>
      </p:sp>
      <p:sp>
        <p:nvSpPr>
          <p:cNvPr id="7" name="Rechteck 6"/>
          <p:cNvSpPr/>
          <p:nvPr/>
        </p:nvSpPr>
        <p:spPr>
          <a:xfrm>
            <a:off x="7049247" y="2175932"/>
            <a:ext cx="1468216" cy="4525963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230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7005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Safety at 6 and 12 Months</a:t>
            </a:r>
            <a:endParaRPr lang="en-US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8690716"/>
              </p:ext>
            </p:extLst>
          </p:nvPr>
        </p:nvGraphicFramePr>
        <p:xfrm>
          <a:off x="400045" y="728425"/>
          <a:ext cx="8305800" cy="57935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81600"/>
                <a:gridCol w="1537533"/>
                <a:gridCol w="1586667"/>
              </a:tblGrid>
              <a:tr h="480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12586" marR="12586" marT="8208" marB="0"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 Month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marL="228600" marR="0" indent="-2286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n=969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2586" marR="12586" marT="8208" marB="0"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12 Month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marL="228600" marR="0" indent="-2286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n=862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2586" marR="12586" marT="8208" marB="0"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62513">
                <a:tc>
                  <a:txBody>
                    <a:bodyPr/>
                    <a:lstStyle/>
                    <a:p>
                      <a:pPr marL="228600" marR="0" indent="-2286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Composite safety endpoint* 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5869" marR="15869" marT="8208" marB="0"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/>
                        </a:rPr>
                        <a:t>2.0%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15869" marR="15869" marT="8208" marB="0" anchor="ctr"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/>
                        </a:rPr>
                        <a:t>3.9%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15869" marR="15869" marT="8208" marB="0" anchor="ctr"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8193">
                <a:tc>
                  <a:txBody>
                    <a:bodyPr/>
                    <a:lstStyle/>
                    <a:p>
                      <a:pPr marL="228600" marR="0" indent="-2286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Cardiovascular events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5869" marR="15869" marT="8208" marB="0"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 b="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5869" marR="15869" marT="8208" marB="0"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 b="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5869" marR="15869" marT="8208" marB="0"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8193">
                <a:tc>
                  <a:txBody>
                    <a:bodyPr/>
                    <a:lstStyle/>
                    <a:p>
                      <a:pPr marL="228600" marR="0" indent="-2286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     Cardiovascular </a:t>
                      </a:r>
                      <a:r>
                        <a:rPr lang="de-DE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death*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2586" marR="12586" marT="8208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0.2% (2)</a:t>
                      </a:r>
                      <a:endParaRPr lang="en-US" sz="14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5869" marR="15869" marT="8208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0.8% (7)</a:t>
                      </a:r>
                      <a:endParaRPr lang="en-US" sz="14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5869" marR="15869" marT="8208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8193">
                <a:tc>
                  <a:txBody>
                    <a:bodyPr/>
                    <a:lstStyle/>
                    <a:p>
                      <a:pPr marL="228600" marR="0" indent="-2286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Stroke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2586" marR="12586" marT="8208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lang="en-US" sz="14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.8</a:t>
                      </a:r>
                      <a:r>
                        <a:rPr lang="de-DE" sz="14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% (8)</a:t>
                      </a:r>
                      <a:endParaRPr lang="en-US" sz="14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5869" marR="15869" marT="8208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1.3% (11)</a:t>
                      </a:r>
                      <a:endParaRPr lang="en-US" sz="14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5869" marR="15869" marT="8208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8193">
                <a:tc>
                  <a:txBody>
                    <a:bodyPr/>
                    <a:lstStyle/>
                    <a:p>
                      <a:pPr marL="228600" marR="0" indent="-2286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Hospitalization for new onset heart failure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2586" marR="12586" marT="8208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lang="en-US" sz="14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.6</a:t>
                      </a:r>
                      <a:r>
                        <a:rPr lang="de-DE" sz="14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% (6)</a:t>
                      </a:r>
                      <a:endParaRPr lang="en-US" sz="14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5869" marR="15869" marT="8208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14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.3</a:t>
                      </a:r>
                      <a:r>
                        <a:rPr lang="de-DE" sz="14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% (11)</a:t>
                      </a:r>
                      <a:endParaRPr lang="en-US" sz="14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5869" marR="15869" marT="8208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8193">
                <a:tc>
                  <a:txBody>
                    <a:bodyPr/>
                    <a:lstStyle/>
                    <a:p>
                      <a:pPr marL="228600" marR="0" indent="-2286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Hospitalization for atrial fibrillation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2586" marR="12586" marT="8208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lang="en-US" sz="14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.8</a:t>
                      </a:r>
                      <a:r>
                        <a:rPr lang="de-DE" sz="14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% (8)</a:t>
                      </a:r>
                      <a:endParaRPr lang="en-US" sz="14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5869" marR="15869" marT="8208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14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.7</a:t>
                      </a:r>
                      <a:r>
                        <a:rPr lang="de-DE" sz="14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% (15)</a:t>
                      </a:r>
                      <a:endParaRPr lang="en-US" sz="14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5869" marR="15869" marT="8208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8193"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Hospitalization for hypertensive crisis/hypertensive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emergency*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2586" marR="12586" marT="8208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0.9% (9)</a:t>
                      </a:r>
                      <a:endParaRPr lang="en-US" sz="14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5869" marR="15869" marT="8208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1.6% (14)</a:t>
                      </a:r>
                      <a:endParaRPr lang="en-US" sz="14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5869" marR="15869" marT="8208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8193">
                <a:tc>
                  <a:txBody>
                    <a:bodyPr/>
                    <a:lstStyle/>
                    <a:p>
                      <a:pPr marL="228600" marR="0" indent="-2286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Myocardial infarction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2586" marR="12586" marT="8208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lang="en-US" sz="14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.5</a:t>
                      </a:r>
                      <a:r>
                        <a:rPr lang="de-DE" sz="14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% (5)</a:t>
                      </a:r>
                      <a:endParaRPr lang="en-US" sz="14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5869" marR="15869" marT="8208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14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.0</a:t>
                      </a:r>
                      <a:r>
                        <a:rPr lang="de-DE" sz="14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% (9)</a:t>
                      </a:r>
                      <a:endParaRPr lang="en-US" sz="14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5869" marR="15869" marT="8208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8193">
                <a:tc>
                  <a:txBody>
                    <a:bodyPr/>
                    <a:lstStyle/>
                    <a:p>
                      <a:pPr marL="228600" marR="0" indent="-2286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Renal events 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2586" marR="12586" marT="8208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 b="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5869" marR="15869" marT="8208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 b="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5869" marR="15869" marT="8208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8193">
                <a:tc>
                  <a:txBody>
                    <a:bodyPr/>
                    <a:lstStyle/>
                    <a:p>
                      <a:pPr marL="228600" marR="0" indent="-2286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New onset end stage renal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disease*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2586" marR="12586" marT="8208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lang="en-US" sz="14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de-DE" sz="14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2% (3)</a:t>
                      </a:r>
                      <a:endParaRPr lang="en-US" sz="14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5869" marR="15869" marT="8208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lang="en-US" sz="14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de-DE" sz="14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de-DE" sz="14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% (3)</a:t>
                      </a:r>
                      <a:endParaRPr lang="en-US" sz="14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5869" marR="15869" marT="8208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8193">
                <a:tc>
                  <a:txBody>
                    <a:bodyPr/>
                    <a:lstStyle/>
                    <a:p>
                      <a:pPr marL="228600" marR="0" indent="-2286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Serum creatinine elevation &gt; 50%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2586" marR="12586" marT="8208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lang="en-US" sz="14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.4</a:t>
                      </a:r>
                      <a:r>
                        <a:rPr lang="de-DE" sz="14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% (4)</a:t>
                      </a:r>
                      <a:endParaRPr lang="en-US" sz="14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5869" marR="15869" marT="8208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14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.0</a:t>
                      </a:r>
                      <a:r>
                        <a:rPr lang="de-DE" sz="14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% (9)</a:t>
                      </a:r>
                      <a:endParaRPr lang="en-US" sz="14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5869" marR="15869" marT="8208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8193">
                <a:tc>
                  <a:txBody>
                    <a:bodyPr/>
                    <a:lstStyle/>
                    <a:p>
                      <a:pPr marL="228600" marR="0" indent="-2286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New renal artery stenosis &gt;70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%*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2586" marR="12586" marT="8208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lang="en-US" sz="14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.0</a:t>
                      </a:r>
                      <a:r>
                        <a:rPr lang="de-DE" sz="14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% (0)</a:t>
                      </a:r>
                      <a:endParaRPr lang="en-US" sz="14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5869" marR="15869" marT="8208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lang="en-US" sz="14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de-DE" sz="14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de-DE" sz="14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% (2)</a:t>
                      </a:r>
                      <a:endParaRPr lang="en-US" sz="14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5869" marR="15869" marT="8208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8193">
                <a:tc>
                  <a:txBody>
                    <a:bodyPr/>
                    <a:lstStyle/>
                    <a:p>
                      <a:pPr marL="228600" marR="0" indent="-2286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Post-procedural events 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2586" marR="12586" marT="8208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 b="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5869" marR="15869" marT="8208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 b="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5869" marR="15869" marT="8208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8193">
                <a:tc>
                  <a:txBody>
                    <a:bodyPr/>
                    <a:lstStyle/>
                    <a:p>
                      <a:pPr marL="228600" marR="0" indent="-2286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     Non-cardiovascular death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2586" marR="12586" marT="8208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lang="en-US" sz="14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de-DE" sz="14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2%</a:t>
                      </a:r>
                      <a:r>
                        <a:rPr lang="de-DE" sz="14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1400" b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(2)</a:t>
                      </a:r>
                      <a:endParaRPr lang="en-US" sz="14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5869" marR="15869" marT="8208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lang="en-US" sz="14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de-DE" sz="14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5% (4)</a:t>
                      </a:r>
                      <a:endParaRPr lang="en-US" sz="14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5869" marR="15869" marT="8208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8193">
                <a:tc>
                  <a:txBody>
                    <a:bodyPr/>
                    <a:lstStyle/>
                    <a:p>
                      <a:pPr marL="228600" marR="0" indent="-2286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Renal artery </a:t>
                      </a:r>
                      <a:r>
                        <a:rPr lang="de-DE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re-intervention*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2586" marR="12586" marT="8208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lang="en-US" sz="14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.2</a:t>
                      </a:r>
                      <a:r>
                        <a:rPr lang="de-DE" sz="14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% (2)</a:t>
                      </a:r>
                      <a:endParaRPr lang="en-US" sz="14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5869" marR="15869" marT="8208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lang="en-US" sz="14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.4</a:t>
                      </a:r>
                      <a:r>
                        <a:rPr lang="de-DE" sz="14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% (3)</a:t>
                      </a:r>
                      <a:endParaRPr lang="en-US" sz="14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5869" marR="15869" marT="8208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8193">
                <a:tc>
                  <a:txBody>
                    <a:bodyPr/>
                    <a:lstStyle/>
                    <a:p>
                      <a:pPr marL="228600" marR="0" indent="-2286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Vascular </a:t>
                      </a:r>
                      <a:r>
                        <a:rPr lang="de-DE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complication*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2586" marR="12586" marT="8208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lang="en-US" sz="14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.5</a:t>
                      </a:r>
                      <a:r>
                        <a:rPr lang="de-DE" sz="14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% (5)</a:t>
                      </a:r>
                      <a:endParaRPr lang="en-US" sz="14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5869" marR="15869" marT="8208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lang="en-US" sz="14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.6</a:t>
                      </a:r>
                      <a:r>
                        <a:rPr lang="de-DE" sz="14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% (5)</a:t>
                      </a:r>
                      <a:endParaRPr lang="en-US" sz="14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5869" marR="15869" marT="8208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30532" y="6522001"/>
            <a:ext cx="76829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*included in composite safety endpoint.  At 1 month this is defined as Major Adverse Event (MAE) rate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87446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2875551"/>
              </p:ext>
            </p:extLst>
          </p:nvPr>
        </p:nvGraphicFramePr>
        <p:xfrm>
          <a:off x="229500" y="1689097"/>
          <a:ext cx="8650917" cy="4264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829" y="132135"/>
            <a:ext cx="8537248" cy="953181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Calibri"/>
                <a:cs typeface="Calibri"/>
              </a:rPr>
              <a:t>Change in Office </a:t>
            </a:r>
            <a:r>
              <a:rPr lang="en-US" sz="2800" b="1" dirty="0" smtClean="0">
                <a:latin typeface="Calibri"/>
                <a:cs typeface="Calibri"/>
              </a:rPr>
              <a:t>SBP for All Patients and SBP Subgroups</a:t>
            </a:r>
            <a:endParaRPr lang="en-US" sz="2800" b="1" dirty="0"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4312" y="1621742"/>
            <a:ext cx="963876" cy="276999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libri"/>
                <a:cs typeface="Calibri"/>
              </a:rPr>
              <a:t>All Patients*</a:t>
            </a:r>
            <a:endParaRPr lang="en-US" sz="1200" dirty="0"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38089" y="1621742"/>
            <a:ext cx="1055698" cy="276999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/>
                <a:cs typeface="Calibri"/>
              </a:rPr>
              <a:t>&lt;140 </a:t>
            </a:r>
            <a:r>
              <a:rPr lang="en-US" sz="1200" dirty="0" smtClean="0">
                <a:latin typeface="Calibri"/>
                <a:cs typeface="Calibri"/>
              </a:rPr>
              <a:t>mmHg*</a:t>
            </a:r>
            <a:endParaRPr lang="en-US" sz="1200" dirty="0"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05675" y="1621742"/>
            <a:ext cx="1183512" cy="276999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/>
                <a:cs typeface="Calibri"/>
              </a:rPr>
              <a:t>140-159 </a:t>
            </a:r>
            <a:r>
              <a:rPr lang="en-US" sz="1200" dirty="0" smtClean="0">
                <a:latin typeface="Calibri"/>
                <a:cs typeface="Calibri"/>
              </a:rPr>
              <a:t>mmHg</a:t>
            </a:r>
            <a:endParaRPr lang="en-US" sz="1200" dirty="0"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1200" y="1621742"/>
            <a:ext cx="1218302" cy="276999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libri"/>
                <a:cs typeface="Calibri"/>
              </a:rPr>
              <a:t>160-179  mmHg</a:t>
            </a:r>
            <a:endParaRPr lang="en-US" sz="1200" dirty="0">
              <a:latin typeface="Calibri"/>
              <a:cs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96714" y="3007578"/>
            <a:ext cx="5109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alibri"/>
                <a:cs typeface="Calibri"/>
              </a:rPr>
              <a:t>n=231</a:t>
            </a:r>
            <a:endParaRPr lang="en-US" sz="1000" dirty="0">
              <a:latin typeface="Calibri"/>
              <a:cs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05675" y="3007578"/>
            <a:ext cx="5109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alibri"/>
                <a:cs typeface="Calibri"/>
              </a:rPr>
              <a:t>n=234</a:t>
            </a:r>
            <a:endParaRPr lang="en-US" sz="1000" dirty="0">
              <a:latin typeface="Calibri"/>
              <a:cs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0577" y="3366890"/>
            <a:ext cx="5109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/>
                <a:cs typeface="Calibri"/>
              </a:rPr>
              <a:t>n</a:t>
            </a:r>
            <a:r>
              <a:rPr lang="en-US" sz="1000" dirty="0" smtClean="0">
                <a:latin typeface="Calibri"/>
                <a:cs typeface="Calibri"/>
              </a:rPr>
              <a:t>=101</a:t>
            </a:r>
            <a:endParaRPr lang="en-US" sz="1000" dirty="0">
              <a:latin typeface="Calibri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80781" y="3366890"/>
            <a:ext cx="4459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alibri"/>
                <a:cs typeface="Calibri"/>
              </a:rPr>
              <a:t>n=97</a:t>
            </a:r>
            <a:endParaRPr lang="en-US" sz="1000" dirty="0">
              <a:latin typeface="Calibri"/>
              <a:cs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77314" y="3007578"/>
            <a:ext cx="5109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alibri"/>
                <a:cs typeface="Calibri"/>
              </a:rPr>
              <a:t>n=784</a:t>
            </a:r>
            <a:endParaRPr lang="en-US" sz="1000" dirty="0">
              <a:latin typeface="Calibri"/>
              <a:cs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87578" y="3007578"/>
            <a:ext cx="5109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alibri"/>
                <a:cs typeface="Calibri"/>
              </a:rPr>
              <a:t>n=790</a:t>
            </a:r>
            <a:endParaRPr lang="en-US" sz="1000" dirty="0">
              <a:latin typeface="Calibri"/>
              <a:cs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43850" y="3007578"/>
            <a:ext cx="5109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alibri"/>
                <a:cs typeface="Calibri"/>
              </a:rPr>
              <a:t>n=179</a:t>
            </a:r>
            <a:endParaRPr lang="en-US" sz="1000" dirty="0">
              <a:latin typeface="Calibri"/>
              <a:cs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40013" y="3007578"/>
            <a:ext cx="5109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alibri"/>
                <a:cs typeface="Calibri"/>
              </a:rPr>
              <a:t>n=280</a:t>
            </a:r>
            <a:endParaRPr lang="en-US" sz="1000" dirty="0">
              <a:latin typeface="Calibri"/>
              <a:cs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0691" y="5953450"/>
            <a:ext cx="4341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alibri"/>
                <a:cs typeface="Calibri"/>
              </a:rPr>
              <a:t>*P&lt;0.0001 for both 3 and 6 month change from baseline 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Calibri"/>
                <a:cs typeface="Calibri"/>
              </a:rPr>
              <a:t>†P=0.14 at 3 months and P=0.0006 at 6 months </a:t>
            </a:r>
            <a:endParaRPr lang="en-US" sz="1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54159" y="1621742"/>
            <a:ext cx="979054" cy="276999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/>
                <a:cs typeface="Calibri"/>
              </a:rPr>
              <a:t>≥</a:t>
            </a:r>
            <a:r>
              <a:rPr lang="en-US" sz="1200" dirty="0" smtClean="0">
                <a:latin typeface="Calibri"/>
                <a:cs typeface="Calibri"/>
              </a:rPr>
              <a:t>180 mmHg</a:t>
            </a:r>
            <a:endParaRPr lang="en-US" sz="1200" dirty="0"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57287" y="1157738"/>
            <a:ext cx="18229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/>
                <a:cs typeface="Calibri"/>
              </a:rPr>
              <a:t>Baseline Office SBP</a:t>
            </a:r>
            <a:endParaRPr lang="en-US" sz="1600" b="1" dirty="0">
              <a:latin typeface="Calibri"/>
              <a:cs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58314" y="3007578"/>
            <a:ext cx="5109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alibri"/>
                <a:cs typeface="Calibri"/>
              </a:rPr>
              <a:t>n=740</a:t>
            </a:r>
            <a:endParaRPr lang="en-US" sz="1000" dirty="0">
              <a:latin typeface="Calibri"/>
              <a:cs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48197" y="3366890"/>
            <a:ext cx="5109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/>
                <a:cs typeface="Calibri"/>
              </a:rPr>
              <a:t>n</a:t>
            </a:r>
            <a:r>
              <a:rPr lang="en-US" sz="1000" dirty="0" smtClean="0">
                <a:latin typeface="Calibri"/>
                <a:cs typeface="Calibri"/>
              </a:rPr>
              <a:t>=100</a:t>
            </a:r>
            <a:endParaRPr lang="en-US" sz="1000" dirty="0">
              <a:latin typeface="Calibri"/>
              <a:cs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86450" y="3007578"/>
            <a:ext cx="5109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alibri"/>
                <a:cs typeface="Calibri"/>
              </a:rPr>
              <a:t>n=214</a:t>
            </a:r>
            <a:endParaRPr lang="en-US" sz="1000" dirty="0">
              <a:latin typeface="Calibri"/>
              <a:cs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12934" y="3008290"/>
            <a:ext cx="5109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alibri"/>
                <a:cs typeface="Calibri"/>
              </a:rPr>
              <a:t>n=286</a:t>
            </a:r>
            <a:endParaRPr lang="en-US" sz="1000" dirty="0">
              <a:latin typeface="Calibri"/>
              <a:cs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96209" y="3008290"/>
            <a:ext cx="5109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alibri"/>
                <a:cs typeface="Calibri"/>
              </a:rPr>
              <a:t>n=264</a:t>
            </a:r>
            <a:endParaRPr lang="en-US" sz="1000" dirty="0">
              <a:latin typeface="Calibri"/>
              <a:cs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24850" y="3007578"/>
            <a:ext cx="5109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alibri"/>
                <a:cs typeface="Calibri"/>
              </a:rPr>
              <a:t>n=166</a:t>
            </a:r>
            <a:endParaRPr lang="en-US" sz="1000" dirty="0">
              <a:latin typeface="Calibri"/>
              <a:cs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016277" y="3007578"/>
            <a:ext cx="5109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alibri"/>
                <a:cs typeface="Calibri"/>
              </a:rPr>
              <a:t>n=162</a:t>
            </a:r>
            <a:endParaRPr lang="en-US" sz="1000" dirty="0">
              <a:latin typeface="Calibri"/>
              <a:cs typeface="Calibri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191344"/>
              </p:ext>
            </p:extLst>
          </p:nvPr>
        </p:nvGraphicFramePr>
        <p:xfrm>
          <a:off x="176576" y="5845481"/>
          <a:ext cx="8458198" cy="518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3624"/>
                <a:gridCol w="1295400"/>
                <a:gridCol w="1447800"/>
                <a:gridCol w="1447800"/>
                <a:gridCol w="1447800"/>
                <a:gridCol w="1395774"/>
              </a:tblGrid>
              <a:tr h="369579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Baseline SBP (mmHg)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164 ± 24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128 ± 10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150 ± 6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167 ± 6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196 ± 14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74847" y="4628223"/>
            <a:ext cx="15252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/>
                <a:cs typeface="Calibri"/>
              </a:rPr>
              <a:t>*P&lt;0.0001</a:t>
            </a:r>
          </a:p>
          <a:p>
            <a:r>
              <a:rPr lang="en-US" sz="1400" dirty="0" smtClean="0">
                <a:latin typeface="Calibri"/>
                <a:cs typeface="Calibri"/>
              </a:rPr>
              <a:t>‡P&lt;0.05</a:t>
            </a:r>
          </a:p>
          <a:p>
            <a:r>
              <a:rPr lang="en-US" sz="1400" dirty="0" smtClean="0">
                <a:latin typeface="Calibri"/>
                <a:cs typeface="Calibri"/>
              </a:rPr>
              <a:t>†P=NS</a:t>
            </a:r>
          </a:p>
          <a:p>
            <a:r>
              <a:rPr lang="en-US" sz="1400" dirty="0" smtClean="0">
                <a:latin typeface="Calibri"/>
                <a:cs typeface="Calibri"/>
              </a:rPr>
              <a:t>Error Bars=1.96 SE</a:t>
            </a:r>
            <a:endParaRPr lang="en-US" sz="1400" dirty="0"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9180" y="6414924"/>
            <a:ext cx="7933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*85% of patients in this subgroup had masked hypertension (</a:t>
            </a:r>
            <a:r>
              <a:rPr lang="en-US" dirty="0">
                <a:latin typeface="Calibri"/>
                <a:cs typeface="Calibri"/>
              </a:rPr>
              <a:t>24-h SBP&gt;135 </a:t>
            </a:r>
            <a:r>
              <a:rPr lang="en-US" dirty="0" smtClean="0">
                <a:latin typeface="Calibri"/>
                <a:cs typeface="Calibri"/>
              </a:rPr>
              <a:t>mmHg)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5547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6960071"/>
              </p:ext>
            </p:extLst>
          </p:nvPr>
        </p:nvGraphicFramePr>
        <p:xfrm>
          <a:off x="278780" y="1686860"/>
          <a:ext cx="8650917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930" y="8086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b="1" dirty="0">
                <a:cs typeface="Calibri"/>
              </a:rPr>
              <a:t>Change in 24-hour SBP for All Patients and </a:t>
            </a:r>
            <a:br>
              <a:rPr lang="en-US" sz="2800" b="1" dirty="0">
                <a:cs typeface="Calibri"/>
              </a:rPr>
            </a:br>
            <a:r>
              <a:rPr lang="en-US" sz="2800" b="1" dirty="0">
                <a:cs typeface="Calibri"/>
              </a:rPr>
              <a:t>Office SBP Subgroups</a:t>
            </a:r>
            <a:endParaRPr lang="en-US" sz="2800" b="1" dirty="0"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52858" y="1833864"/>
            <a:ext cx="963876" cy="276999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libri"/>
                <a:cs typeface="Calibri"/>
              </a:rPr>
              <a:t>All Patients*</a:t>
            </a:r>
            <a:endParaRPr lang="en-US" sz="1200" dirty="0"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05977" y="1833864"/>
            <a:ext cx="944264" cy="276999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/>
                <a:cs typeface="Calibri"/>
              </a:rPr>
              <a:t>&lt;140 </a:t>
            </a:r>
            <a:r>
              <a:rPr lang="en-US" sz="1200" dirty="0" smtClean="0">
                <a:latin typeface="Calibri"/>
                <a:cs typeface="Calibri"/>
              </a:rPr>
              <a:t>mmHg</a:t>
            </a:r>
            <a:endParaRPr lang="en-US" sz="1200" dirty="0"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1946" y="1833864"/>
            <a:ext cx="1183512" cy="276999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/>
                <a:cs typeface="Calibri"/>
              </a:rPr>
              <a:t>140-159 </a:t>
            </a:r>
            <a:r>
              <a:rPr lang="en-US" sz="1200" dirty="0" smtClean="0">
                <a:latin typeface="Calibri"/>
                <a:cs typeface="Calibri"/>
              </a:rPr>
              <a:t>mmHg</a:t>
            </a:r>
            <a:endParaRPr lang="en-US" sz="1200" dirty="0"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9746" y="1833864"/>
            <a:ext cx="1218302" cy="276999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libri"/>
                <a:cs typeface="Calibri"/>
              </a:rPr>
              <a:t>160-179  mmHg</a:t>
            </a:r>
            <a:endParaRPr lang="en-US" sz="1200" dirty="0">
              <a:latin typeface="Calibri"/>
              <a:cs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0410" y="2205379"/>
            <a:ext cx="5109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alibri"/>
                <a:cs typeface="Calibri"/>
              </a:rPr>
              <a:t>n=136</a:t>
            </a:r>
            <a:endParaRPr lang="en-US" sz="1000" dirty="0">
              <a:latin typeface="Calibri"/>
              <a:cs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9410" y="2205379"/>
            <a:ext cx="5109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alibri"/>
                <a:cs typeface="Calibri"/>
              </a:rPr>
              <a:t>n=140</a:t>
            </a:r>
            <a:endParaRPr lang="en-US" sz="1000" dirty="0">
              <a:latin typeface="Calibri"/>
              <a:cs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87216" y="2205379"/>
            <a:ext cx="4459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alibri"/>
                <a:cs typeface="Calibri"/>
              </a:rPr>
              <a:t>n=71</a:t>
            </a:r>
            <a:endParaRPr lang="en-US" sz="1000" dirty="0">
              <a:latin typeface="Calibri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37195" y="2205379"/>
            <a:ext cx="4459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alibri"/>
                <a:cs typeface="Calibri"/>
              </a:rPr>
              <a:t>n=56 </a:t>
            </a:r>
            <a:endParaRPr lang="en-US" sz="1000" dirty="0">
              <a:latin typeface="Calibri"/>
              <a:cs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22964" y="2205379"/>
            <a:ext cx="5109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alibri"/>
                <a:cs typeface="Calibri"/>
              </a:rPr>
              <a:t>n=432</a:t>
            </a:r>
            <a:endParaRPr lang="en-US" sz="1000" dirty="0">
              <a:latin typeface="Calibri"/>
              <a:cs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32546" y="2205379"/>
            <a:ext cx="5109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alibri"/>
                <a:cs typeface="Calibri"/>
              </a:rPr>
              <a:t>n=409</a:t>
            </a:r>
            <a:endParaRPr lang="en-US" sz="1000" dirty="0">
              <a:latin typeface="Calibri"/>
              <a:cs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33142" y="2205379"/>
            <a:ext cx="4459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alibri"/>
                <a:cs typeface="Calibri"/>
              </a:rPr>
              <a:t>n=90</a:t>
            </a:r>
            <a:endParaRPr lang="en-US" sz="1000" dirty="0">
              <a:latin typeface="Calibri"/>
              <a:cs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99746" y="2205379"/>
            <a:ext cx="5109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alibri"/>
                <a:cs typeface="Calibri"/>
              </a:rPr>
              <a:t>n=115</a:t>
            </a:r>
            <a:endParaRPr lang="en-US" sz="1000" dirty="0">
              <a:latin typeface="Calibri"/>
              <a:cs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0691" y="6273242"/>
            <a:ext cx="4341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alibri"/>
                <a:cs typeface="Calibri"/>
              </a:rPr>
              <a:t>*P&lt;0.0001 for both 3 and 6 month change from baseline 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Calibri"/>
                <a:cs typeface="Calibri"/>
              </a:rPr>
              <a:t>†P=0.14 at 3 months and P=0.0006 at 6 months </a:t>
            </a:r>
            <a:endParaRPr lang="en-US" sz="1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77986" y="1833864"/>
            <a:ext cx="979054" cy="276999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/>
                <a:cs typeface="Calibri"/>
              </a:rPr>
              <a:t>≥</a:t>
            </a:r>
            <a:r>
              <a:rPr lang="en-US" sz="1200" dirty="0" smtClean="0">
                <a:latin typeface="Calibri"/>
                <a:cs typeface="Calibri"/>
              </a:rPr>
              <a:t>180 mmHg</a:t>
            </a:r>
            <a:endParaRPr lang="en-US" sz="1200" dirty="0"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78703" y="1366364"/>
            <a:ext cx="18229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/>
                <a:cs typeface="Calibri"/>
              </a:rPr>
              <a:t>Baseline Office SBP</a:t>
            </a:r>
            <a:endParaRPr lang="en-US" sz="1600" b="1" dirty="0">
              <a:latin typeface="Calibri"/>
              <a:cs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36048" y="2205379"/>
            <a:ext cx="5109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alibri"/>
                <a:cs typeface="Calibri"/>
              </a:rPr>
              <a:t>n=390</a:t>
            </a:r>
            <a:endParaRPr lang="en-US" sz="1000" dirty="0">
              <a:latin typeface="Calibri"/>
              <a:cs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04142" y="2205379"/>
            <a:ext cx="4459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alibri"/>
                <a:cs typeface="Calibri"/>
              </a:rPr>
              <a:t>n=62</a:t>
            </a:r>
            <a:endParaRPr lang="en-US" sz="1000" dirty="0">
              <a:latin typeface="Calibri"/>
              <a:cs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81410" y="2205379"/>
            <a:ext cx="5109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alibri"/>
                <a:cs typeface="Calibri"/>
              </a:rPr>
              <a:t>n=130</a:t>
            </a:r>
            <a:endParaRPr lang="en-US" sz="1000" dirty="0">
              <a:latin typeface="Calibri"/>
              <a:cs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80746" y="2205379"/>
            <a:ext cx="5109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alibri"/>
                <a:cs typeface="Calibri"/>
              </a:rPr>
              <a:t>n=130</a:t>
            </a:r>
            <a:endParaRPr lang="en-US" sz="1000" dirty="0">
              <a:latin typeface="Calibri"/>
              <a:cs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76899" y="2205379"/>
            <a:ext cx="5109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alibri"/>
                <a:cs typeface="Calibri"/>
              </a:rPr>
              <a:t>n=117</a:t>
            </a:r>
            <a:endParaRPr lang="en-US" sz="1000" dirty="0">
              <a:latin typeface="Calibri"/>
              <a:cs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28546" y="2205379"/>
            <a:ext cx="4459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alibri"/>
                <a:cs typeface="Calibri"/>
              </a:rPr>
              <a:t>n=87</a:t>
            </a:r>
            <a:endParaRPr lang="en-US" sz="1000" dirty="0">
              <a:latin typeface="Calibri"/>
              <a:cs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071342" y="2205379"/>
            <a:ext cx="4459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alibri"/>
                <a:cs typeface="Calibri"/>
              </a:rPr>
              <a:t>n=73</a:t>
            </a:r>
            <a:endParaRPr lang="en-US" sz="1000" dirty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4682" y="5212935"/>
            <a:ext cx="2999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/>
                <a:cs typeface="Calibri"/>
              </a:rPr>
              <a:t>P&lt;0.01 vs. Baseline for all comparisons</a:t>
            </a:r>
          </a:p>
          <a:p>
            <a:r>
              <a:rPr lang="en-US" sz="1400" dirty="0" smtClean="0">
                <a:latin typeface="Calibri"/>
                <a:cs typeface="Calibri"/>
              </a:rPr>
              <a:t>Error Bars= 1.96 SE</a:t>
            </a:r>
            <a:endParaRPr lang="en-US" sz="1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2681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75" y="103722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Calibri"/>
                <a:cs typeface="Calibri"/>
              </a:rPr>
              <a:t>Change in Office </a:t>
            </a:r>
            <a:r>
              <a:rPr lang="en-US" sz="2800" b="1" dirty="0" smtClean="0">
                <a:latin typeface="Calibri"/>
                <a:cs typeface="Calibri"/>
              </a:rPr>
              <a:t>and 24-h SBP for Patients with Baseline SBP &lt;140 mmHg</a:t>
            </a:r>
            <a:endParaRPr lang="en-US" sz="2800" b="1" dirty="0">
              <a:latin typeface="Calibri"/>
              <a:cs typeface="Calibri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0838507"/>
              </p:ext>
            </p:extLst>
          </p:nvPr>
        </p:nvGraphicFramePr>
        <p:xfrm>
          <a:off x="454075" y="155094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77349" y="4333372"/>
            <a:ext cx="1063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/>
                <a:cs typeface="Calibri"/>
              </a:rPr>
              <a:t>Office SBP</a:t>
            </a: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37855" y="3382456"/>
            <a:ext cx="2767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/>
                <a:cs typeface="Calibri"/>
              </a:rPr>
              <a:t>Mean 24-hour Ambulatory SBP</a:t>
            </a: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1366278"/>
            <a:ext cx="4718151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“Masked hypertension” (24-h SBP&gt;135 mmHg)  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2475" y="4947459"/>
            <a:ext cx="229223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/>
                <a:cs typeface="Calibri"/>
              </a:rPr>
              <a:t>P</a:t>
            </a:r>
            <a:r>
              <a:rPr lang="en-US" sz="1600" dirty="0" smtClean="0">
                <a:latin typeface="Calibri"/>
                <a:cs typeface="Calibri"/>
              </a:rPr>
              <a:t>&lt;0.01 for all vs. Baseline</a:t>
            </a:r>
          </a:p>
          <a:p>
            <a:r>
              <a:rPr lang="en-US" sz="1600" dirty="0" smtClean="0">
                <a:latin typeface="Calibri"/>
                <a:cs typeface="Calibri"/>
              </a:rPr>
              <a:t>Error Bars= 1.96 SE</a:t>
            </a:r>
            <a:endParaRPr lang="en-US" sz="1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5950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6501070"/>
              </p:ext>
            </p:extLst>
          </p:nvPr>
        </p:nvGraphicFramePr>
        <p:xfrm>
          <a:off x="564470" y="1676400"/>
          <a:ext cx="8153400" cy="4724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2" name="Title 1"/>
          <p:cNvSpPr>
            <a:spLocks noGrp="1"/>
          </p:cNvSpPr>
          <p:nvPr>
            <p:ph type="title"/>
          </p:nvPr>
        </p:nvSpPr>
        <p:spPr bwMode="auto">
          <a:xfrm>
            <a:off x="533400" y="228600"/>
            <a:ext cx="8001000" cy="6856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Change in Office SBP for HTN3-like </a:t>
            </a:r>
            <a:r>
              <a:rPr lang="en-US" sz="32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</a:t>
            </a:r>
            <a:r>
              <a:rPr lang="en-US" sz="3200" b="1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atients</a:t>
            </a:r>
          </a:p>
        </p:txBody>
      </p:sp>
      <p:sp>
        <p:nvSpPr>
          <p:cNvPr id="20484" name="TextBox 1"/>
          <p:cNvSpPr txBox="1">
            <a:spLocks noChangeArrowheads="1"/>
          </p:cNvSpPr>
          <p:nvPr/>
        </p:nvSpPr>
        <p:spPr bwMode="auto">
          <a:xfrm>
            <a:off x="5638800" y="1895223"/>
            <a:ext cx="681038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n=252</a:t>
            </a:r>
            <a:endParaRPr lang="en-US" sz="160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0486" name="TextBox 8"/>
          <p:cNvSpPr txBox="1">
            <a:spLocks noChangeArrowheads="1"/>
          </p:cNvSpPr>
          <p:nvPr/>
        </p:nvSpPr>
        <p:spPr bwMode="auto">
          <a:xfrm>
            <a:off x="5269097" y="5842337"/>
            <a:ext cx="387490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dirty="0" smtClean="0">
                <a:latin typeface="+mn-lt"/>
              </a:rPr>
              <a:t>*</a:t>
            </a:r>
            <a:r>
              <a:rPr lang="en-US" sz="1400" dirty="0" smtClean="0"/>
              <a:t>Baseline office SBP ≥</a:t>
            </a:r>
            <a:r>
              <a:rPr lang="en-US" sz="1400" dirty="0"/>
              <a:t>160 </a:t>
            </a:r>
            <a:r>
              <a:rPr lang="en-US" sz="1400" dirty="0" smtClean="0"/>
              <a:t>mmHg, </a:t>
            </a:r>
          </a:p>
          <a:p>
            <a:pPr eaLnBrk="1" hangingPunct="1"/>
            <a:r>
              <a:rPr lang="en-US" sz="1400" dirty="0"/>
              <a:t> </a:t>
            </a:r>
            <a:r>
              <a:rPr lang="en-US" sz="1400" dirty="0" smtClean="0"/>
              <a:t>  mean 24-hr SBP</a:t>
            </a:r>
            <a:r>
              <a:rPr lang="en-US" sz="1400" dirty="0"/>
              <a:t>≥135 </a:t>
            </a:r>
            <a:r>
              <a:rPr lang="en-US" sz="1400" dirty="0" smtClean="0"/>
              <a:t>mmHg, </a:t>
            </a:r>
          </a:p>
          <a:p>
            <a:pPr eaLnBrk="1" hangingPunct="1"/>
            <a:r>
              <a:rPr lang="en-US" sz="1400" dirty="0" smtClean="0"/>
              <a:t>   ≥</a:t>
            </a:r>
            <a:r>
              <a:rPr lang="en-US" sz="1400" dirty="0"/>
              <a:t>3 antihypertensive </a:t>
            </a:r>
            <a:r>
              <a:rPr lang="en-US" sz="1400" dirty="0" smtClean="0"/>
              <a:t>drug classes prescribed</a:t>
            </a:r>
            <a:endParaRPr lang="en-US" sz="1400" dirty="0"/>
          </a:p>
          <a:p>
            <a:pPr eaLnBrk="1" hangingPunct="1"/>
            <a:r>
              <a:rPr lang="en-US" sz="1600" dirty="0" smtClean="0">
                <a:latin typeface="+mn-lt"/>
              </a:rPr>
              <a:t>   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488" name="TextBox 1"/>
          <p:cNvSpPr txBox="1">
            <a:spLocks noChangeArrowheads="1"/>
          </p:cNvSpPr>
          <p:nvPr/>
        </p:nvSpPr>
        <p:spPr bwMode="auto">
          <a:xfrm>
            <a:off x="2488173" y="1895224"/>
            <a:ext cx="681038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n=784</a:t>
            </a:r>
            <a:endParaRPr lang="en-US" sz="180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15140" y="471496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P&lt;0.0001 for all vs. Baseline</a:t>
            </a:r>
          </a:p>
          <a:p>
            <a:r>
              <a:rPr lang="en-US" sz="1400" dirty="0"/>
              <a:t>Error bars= 1.96 SE</a:t>
            </a:r>
          </a:p>
        </p:txBody>
      </p:sp>
      <p:sp>
        <p:nvSpPr>
          <p:cNvPr id="4" name="Rectangle 3"/>
          <p:cNvSpPr/>
          <p:nvPr/>
        </p:nvSpPr>
        <p:spPr>
          <a:xfrm>
            <a:off x="2181720" y="3889847"/>
            <a:ext cx="1293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-</a:t>
            </a:r>
            <a:r>
              <a:rPr lang="de-DE" dirty="0" smtClean="0"/>
              <a:t>11.6 </a:t>
            </a:r>
            <a:r>
              <a:rPr lang="de-DE" dirty="0"/>
              <a:t>± </a:t>
            </a:r>
            <a:r>
              <a:rPr lang="de-DE" dirty="0" smtClean="0"/>
              <a:t>24.7</a:t>
            </a:r>
            <a:endParaRPr lang="en-US" dirty="0"/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4038600" y="1903413"/>
            <a:ext cx="681038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n=740</a:t>
            </a:r>
            <a:endParaRPr lang="en-US" sz="180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7176273" y="1903412"/>
            <a:ext cx="681038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n=234</a:t>
            </a:r>
            <a:endParaRPr lang="en-US" sz="160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1800" y="1352490"/>
            <a:ext cx="13917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All patients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5679191" y="1342713"/>
            <a:ext cx="2234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HTN3-like patients*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25584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7364943"/>
              </p:ext>
            </p:extLst>
          </p:nvPr>
        </p:nvGraphicFramePr>
        <p:xfrm>
          <a:off x="750116" y="1557877"/>
          <a:ext cx="7698225" cy="4724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2" name="Title 1"/>
          <p:cNvSpPr>
            <a:spLocks noGrp="1"/>
          </p:cNvSpPr>
          <p:nvPr>
            <p:ph type="title"/>
          </p:nvPr>
        </p:nvSpPr>
        <p:spPr bwMode="auto">
          <a:xfrm>
            <a:off x="504202" y="117505"/>
            <a:ext cx="8224086" cy="7618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3200" b="1" dirty="0" smtClean="0">
                <a:latin typeface="+mn-lt"/>
                <a:cs typeface="Arial" pitchFamily="34" charset="0"/>
              </a:rPr>
              <a:t>Change in 24-h SBP</a:t>
            </a:r>
            <a:r>
              <a:rPr lang="en-US" sz="3200" b="1" dirty="0" smtClean="0">
                <a:cs typeface="Arial" pitchFamily="34" charset="0"/>
              </a:rPr>
              <a:t> for HTN3</a:t>
            </a:r>
            <a:r>
              <a:rPr lang="en-US" sz="3200" b="1" dirty="0">
                <a:cs typeface="Arial" pitchFamily="34" charset="0"/>
              </a:rPr>
              <a:t>-like </a:t>
            </a:r>
            <a:r>
              <a:rPr lang="en-US" sz="3200" b="1" dirty="0" smtClean="0">
                <a:cs typeface="Arial" pitchFamily="34" charset="0"/>
              </a:rPr>
              <a:t>Patients</a:t>
            </a:r>
            <a:endParaRPr lang="en-US" sz="3200" b="1" dirty="0" smtClean="0">
              <a:latin typeface="+mn-lt"/>
              <a:cs typeface="Arial" pitchFamily="34" charset="0"/>
            </a:endParaRPr>
          </a:p>
        </p:txBody>
      </p:sp>
      <p:sp>
        <p:nvSpPr>
          <p:cNvPr id="20484" name="TextBox 1"/>
          <p:cNvSpPr txBox="1">
            <a:spLocks noChangeArrowheads="1"/>
          </p:cNvSpPr>
          <p:nvPr/>
        </p:nvSpPr>
        <p:spPr bwMode="auto">
          <a:xfrm>
            <a:off x="5634413" y="1738609"/>
            <a:ext cx="681038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n=55</a:t>
            </a:r>
            <a:endParaRPr lang="en-US" sz="160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0488" name="TextBox 1"/>
          <p:cNvSpPr txBox="1">
            <a:spLocks noChangeArrowheads="1"/>
          </p:cNvSpPr>
          <p:nvPr/>
        </p:nvSpPr>
        <p:spPr bwMode="auto">
          <a:xfrm>
            <a:off x="2495541" y="1738610"/>
            <a:ext cx="681038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n=432</a:t>
            </a:r>
            <a:endParaRPr lang="en-US" sz="180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00341" y="1276290"/>
            <a:ext cx="5200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All</a:t>
            </a:r>
            <a:r>
              <a:rPr lang="en-US" dirty="0" smtClean="0"/>
              <a:t> patients                                     HTN3-like patients*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47598" y="4114800"/>
            <a:ext cx="1176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-7.9 </a:t>
            </a:r>
            <a:r>
              <a:rPr lang="de-DE" dirty="0"/>
              <a:t>± </a:t>
            </a:r>
            <a:r>
              <a:rPr lang="de-DE" dirty="0" smtClean="0"/>
              <a:t>17.5</a:t>
            </a:r>
            <a:endParaRPr lang="en-US" dirty="0"/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3962400" y="1751013"/>
            <a:ext cx="681038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n=390</a:t>
            </a:r>
            <a:endParaRPr lang="en-US" sz="180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7174194" y="1738611"/>
            <a:ext cx="681038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n=64</a:t>
            </a:r>
            <a:endParaRPr lang="en-US" sz="160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15140" y="4860238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P&lt;0.0001 for all vs. Baseline</a:t>
            </a:r>
          </a:p>
          <a:p>
            <a:r>
              <a:rPr lang="en-US" sz="1400" dirty="0"/>
              <a:t>Error bars= 1.96 SE</a:t>
            </a: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5269097" y="5842337"/>
            <a:ext cx="387490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dirty="0" smtClean="0">
                <a:latin typeface="+mn-lt"/>
              </a:rPr>
              <a:t>*</a:t>
            </a:r>
            <a:r>
              <a:rPr lang="en-US" sz="1400" dirty="0" smtClean="0"/>
              <a:t>Baseline office SBP ≥</a:t>
            </a:r>
            <a:r>
              <a:rPr lang="en-US" sz="1400" dirty="0"/>
              <a:t>160 </a:t>
            </a:r>
            <a:r>
              <a:rPr lang="en-US" sz="1400" dirty="0" smtClean="0"/>
              <a:t>mmHg, </a:t>
            </a:r>
          </a:p>
          <a:p>
            <a:pPr eaLnBrk="1" hangingPunct="1"/>
            <a:r>
              <a:rPr lang="en-US" sz="1400" dirty="0"/>
              <a:t> </a:t>
            </a:r>
            <a:r>
              <a:rPr lang="en-US" sz="1400" dirty="0" smtClean="0"/>
              <a:t>  mean 24-hr SBP</a:t>
            </a:r>
            <a:r>
              <a:rPr lang="en-US" sz="1400" dirty="0"/>
              <a:t>≥135 </a:t>
            </a:r>
            <a:r>
              <a:rPr lang="en-US" sz="1400" dirty="0" smtClean="0"/>
              <a:t>mmHg, </a:t>
            </a:r>
          </a:p>
          <a:p>
            <a:pPr eaLnBrk="1" hangingPunct="1"/>
            <a:r>
              <a:rPr lang="en-US" sz="1400" dirty="0" smtClean="0"/>
              <a:t>   ≥</a:t>
            </a:r>
            <a:r>
              <a:rPr lang="en-US" sz="1400" dirty="0"/>
              <a:t>3 antihypertensive </a:t>
            </a:r>
            <a:r>
              <a:rPr lang="en-US" sz="1400" dirty="0" smtClean="0"/>
              <a:t>drug classes prescribed</a:t>
            </a:r>
            <a:endParaRPr lang="en-US" sz="1400" dirty="0"/>
          </a:p>
          <a:p>
            <a:pPr eaLnBrk="1" hangingPunct="1"/>
            <a:r>
              <a:rPr lang="en-US" sz="1600" dirty="0" smtClean="0">
                <a:latin typeface="+mn-lt"/>
              </a:rPr>
              <a:t>   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61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685800" y="1323975"/>
            <a:ext cx="7416800" cy="426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812800" indent="-812800">
              <a:spcBef>
                <a:spcPct val="20000"/>
              </a:spcBef>
              <a:buClr>
                <a:srgbClr val="7D177A"/>
              </a:buClr>
              <a:buFont typeface="Arial" charset="0"/>
              <a:buNone/>
            </a:pPr>
            <a:r>
              <a:rPr lang="en-US" sz="2000" b="1" dirty="0" smtClean="0">
                <a:cs typeface="Arial" charset="0"/>
              </a:rPr>
              <a:t>I </a:t>
            </a:r>
            <a:r>
              <a:rPr lang="en-US" sz="2000" b="1" dirty="0">
                <a:cs typeface="Arial" charset="0"/>
              </a:rPr>
              <a:t>have the following potential conflicts of interest to report:</a:t>
            </a:r>
          </a:p>
          <a:p>
            <a:pPr marL="812800" indent="-812800">
              <a:lnSpc>
                <a:spcPts val="1600"/>
              </a:lnSpc>
              <a:spcBef>
                <a:spcPts val="300"/>
              </a:spcBef>
              <a:buClr>
                <a:srgbClr val="7D177A"/>
              </a:buClr>
            </a:pPr>
            <a:endParaRPr lang="en-US" sz="2000" dirty="0" smtClean="0">
              <a:cs typeface="Arial" charset="0"/>
              <a:sym typeface="Monotype Sorts" charset="0"/>
            </a:endParaRPr>
          </a:p>
          <a:p>
            <a:pPr>
              <a:lnSpc>
                <a:spcPts val="1600"/>
              </a:lnSpc>
              <a:spcBef>
                <a:spcPts val="300"/>
              </a:spcBef>
              <a:buClr>
                <a:srgbClr val="7D177A"/>
              </a:buClr>
            </a:pPr>
            <a:r>
              <a:rPr lang="en-US" sz="2000" dirty="0" smtClean="0">
                <a:cs typeface="Arial" charset="0"/>
                <a:sym typeface="Monotype Sorts" charset="0"/>
              </a:rPr>
              <a:t>Research Grants</a:t>
            </a:r>
          </a:p>
          <a:p>
            <a:pPr marL="342900" indent="-342900">
              <a:lnSpc>
                <a:spcPts val="16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Arial" charset="0"/>
                <a:sym typeface="Monotype Sorts" charset="0"/>
              </a:rPr>
              <a:t>Deutsche </a:t>
            </a:r>
            <a:r>
              <a:rPr lang="en-US" sz="2000" dirty="0" err="1" smtClean="0">
                <a:cs typeface="Arial" charset="0"/>
                <a:sym typeface="Monotype Sorts" charset="0"/>
              </a:rPr>
              <a:t>Hochdruckliga</a:t>
            </a:r>
            <a:endParaRPr lang="en-US" sz="2000" dirty="0" smtClean="0">
              <a:cs typeface="Arial" charset="0"/>
              <a:sym typeface="Monotype Sorts" charset="0"/>
            </a:endParaRPr>
          </a:p>
          <a:p>
            <a:pPr marL="342900" indent="-342900">
              <a:lnSpc>
                <a:spcPts val="16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Arial" charset="0"/>
                <a:sym typeface="Monotype Sorts" charset="0"/>
              </a:rPr>
              <a:t>Deutsche </a:t>
            </a:r>
            <a:r>
              <a:rPr lang="en-US" sz="2000" dirty="0" err="1" smtClean="0">
                <a:cs typeface="Arial" charset="0"/>
                <a:sym typeface="Monotype Sorts" charset="0"/>
              </a:rPr>
              <a:t>Gesellschaft</a:t>
            </a:r>
            <a:r>
              <a:rPr lang="en-US" sz="2000" dirty="0" smtClean="0">
                <a:cs typeface="Arial" charset="0"/>
                <a:sym typeface="Monotype Sorts" charset="0"/>
              </a:rPr>
              <a:t> </a:t>
            </a:r>
            <a:r>
              <a:rPr lang="en-US" sz="2000" dirty="0" err="1" smtClean="0">
                <a:cs typeface="Arial" charset="0"/>
                <a:sym typeface="Monotype Sorts" charset="0"/>
              </a:rPr>
              <a:t>für</a:t>
            </a:r>
            <a:r>
              <a:rPr lang="en-US" sz="2000" dirty="0" smtClean="0">
                <a:cs typeface="Arial" charset="0"/>
                <a:sym typeface="Monotype Sorts" charset="0"/>
              </a:rPr>
              <a:t> </a:t>
            </a:r>
            <a:r>
              <a:rPr lang="en-US" sz="2000" dirty="0" err="1" smtClean="0">
                <a:cs typeface="Arial" charset="0"/>
                <a:sym typeface="Monotype Sorts" charset="0"/>
              </a:rPr>
              <a:t>Kardiologie</a:t>
            </a:r>
            <a:endParaRPr lang="en-US" sz="2000" dirty="0" smtClean="0">
              <a:cs typeface="Arial" charset="0"/>
              <a:sym typeface="Monotype Sorts" charset="0"/>
            </a:endParaRPr>
          </a:p>
          <a:p>
            <a:pPr marL="342900" indent="-342900">
              <a:lnSpc>
                <a:spcPts val="16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dirty="0" err="1" smtClean="0">
                <a:cs typeface="Arial" charset="0"/>
                <a:sym typeface="Monotype Sorts" charset="0"/>
              </a:rPr>
              <a:t>Saarländisches</a:t>
            </a:r>
            <a:r>
              <a:rPr lang="en-US" sz="2000" dirty="0" smtClean="0">
                <a:cs typeface="Arial" charset="0"/>
                <a:sym typeface="Monotype Sorts" charset="0"/>
              </a:rPr>
              <a:t> </a:t>
            </a:r>
            <a:r>
              <a:rPr lang="en-US" sz="2000" dirty="0" err="1" smtClean="0">
                <a:cs typeface="Arial" charset="0"/>
                <a:sym typeface="Monotype Sorts" charset="0"/>
              </a:rPr>
              <a:t>Ministerium</a:t>
            </a:r>
            <a:r>
              <a:rPr lang="en-US" sz="2000" dirty="0" smtClean="0">
                <a:cs typeface="Arial" charset="0"/>
                <a:sym typeface="Monotype Sorts" charset="0"/>
              </a:rPr>
              <a:t> </a:t>
            </a:r>
            <a:r>
              <a:rPr lang="en-US" sz="2000" dirty="0" err="1" smtClean="0">
                <a:cs typeface="Arial" charset="0"/>
                <a:sym typeface="Monotype Sorts" charset="0"/>
              </a:rPr>
              <a:t>für</a:t>
            </a:r>
            <a:r>
              <a:rPr lang="en-US" sz="2000" dirty="0" smtClean="0">
                <a:cs typeface="Arial" charset="0"/>
                <a:sym typeface="Monotype Sorts" charset="0"/>
              </a:rPr>
              <a:t> </a:t>
            </a:r>
            <a:r>
              <a:rPr lang="en-US" sz="2000" dirty="0" err="1" smtClean="0">
                <a:cs typeface="Arial" charset="0"/>
                <a:sym typeface="Monotype Sorts" charset="0"/>
              </a:rPr>
              <a:t>Wissenschaft</a:t>
            </a:r>
            <a:r>
              <a:rPr lang="en-US" sz="2000" dirty="0" smtClean="0">
                <a:cs typeface="Arial" charset="0"/>
                <a:sym typeface="Monotype Sorts" charset="0"/>
              </a:rPr>
              <a:t> und </a:t>
            </a:r>
            <a:r>
              <a:rPr lang="en-US" sz="2000" dirty="0" err="1" smtClean="0">
                <a:cs typeface="Arial" charset="0"/>
                <a:sym typeface="Monotype Sorts" charset="0"/>
              </a:rPr>
              <a:t>Forschung</a:t>
            </a:r>
            <a:endParaRPr lang="en-US" sz="2000" dirty="0">
              <a:cs typeface="Arial" charset="0"/>
              <a:sym typeface="Monotype Sorts" charset="0"/>
            </a:endParaRPr>
          </a:p>
          <a:p>
            <a:pPr marL="812800" indent="-812800">
              <a:lnSpc>
                <a:spcPts val="1600"/>
              </a:lnSpc>
              <a:spcBef>
                <a:spcPts val="300"/>
              </a:spcBef>
              <a:buClr>
                <a:srgbClr val="7D177A"/>
              </a:buClr>
            </a:pPr>
            <a:endParaRPr lang="en-US" sz="2000" dirty="0">
              <a:cs typeface="Arial" charset="0"/>
              <a:sym typeface="Monotype Sorts" charset="0"/>
            </a:endParaRPr>
          </a:p>
          <a:p>
            <a:pPr marL="812800" indent="-812800">
              <a:lnSpc>
                <a:spcPts val="1600"/>
              </a:lnSpc>
              <a:spcBef>
                <a:spcPts val="300"/>
              </a:spcBef>
              <a:buClr>
                <a:srgbClr val="7D177A"/>
              </a:buClr>
            </a:pPr>
            <a:endParaRPr lang="en-US" sz="2000" dirty="0" smtClean="0">
              <a:cs typeface="Arial" charset="0"/>
              <a:sym typeface="Monotype Sorts" charset="0"/>
            </a:endParaRPr>
          </a:p>
          <a:p>
            <a:pPr marL="812800" indent="-812800">
              <a:lnSpc>
                <a:spcPts val="1600"/>
              </a:lnSpc>
              <a:spcBef>
                <a:spcPts val="300"/>
              </a:spcBef>
              <a:buClr>
                <a:srgbClr val="7D177A"/>
              </a:buClr>
            </a:pPr>
            <a:r>
              <a:rPr lang="en-US" sz="2000" dirty="0" smtClean="0">
                <a:cs typeface="Arial" charset="0"/>
                <a:sym typeface="Monotype Sorts" charset="0"/>
              </a:rPr>
              <a:t>Consultant</a:t>
            </a:r>
            <a:r>
              <a:rPr lang="en-US" sz="2000" dirty="0">
                <a:cs typeface="Arial" charset="0"/>
                <a:sym typeface="Monotype Sorts" charset="0"/>
              </a:rPr>
              <a:t>/Lecture fee/Travel support: </a:t>
            </a:r>
            <a:endParaRPr lang="en-US" sz="2000" dirty="0" smtClean="0">
              <a:cs typeface="Arial" charset="0"/>
              <a:sym typeface="Monotype Sorts" charset="0"/>
            </a:endParaRPr>
          </a:p>
          <a:p>
            <a:pPr marL="342900" indent="-342900">
              <a:lnSpc>
                <a:spcPts val="16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Arial" charset="0"/>
                <a:sym typeface="Monotype Sorts" charset="0"/>
              </a:rPr>
              <a:t>Medtronic</a:t>
            </a:r>
            <a:r>
              <a:rPr lang="en-US" sz="2000" dirty="0">
                <a:cs typeface="Arial" charset="0"/>
                <a:sym typeface="Monotype Sorts" charset="0"/>
              </a:rPr>
              <a:t>, St. Jude, Boston Scientific, </a:t>
            </a:r>
            <a:r>
              <a:rPr lang="en-US" sz="2000" dirty="0" err="1" smtClean="0">
                <a:cs typeface="Arial" charset="0"/>
                <a:sym typeface="Monotype Sorts" charset="0"/>
              </a:rPr>
              <a:t>Cordis</a:t>
            </a:r>
            <a:r>
              <a:rPr lang="en-US" sz="2000" dirty="0" smtClean="0">
                <a:cs typeface="Arial" charset="0"/>
                <a:sym typeface="Monotype Sorts" charset="0"/>
              </a:rPr>
              <a:t>, Berlin </a:t>
            </a:r>
            <a:r>
              <a:rPr lang="en-US" sz="2000" dirty="0" err="1" smtClean="0">
                <a:cs typeface="Arial" charset="0"/>
                <a:sym typeface="Monotype Sorts" charset="0"/>
              </a:rPr>
              <a:t>Chemie</a:t>
            </a:r>
            <a:r>
              <a:rPr lang="en-US" sz="2000" dirty="0" smtClean="0">
                <a:cs typeface="Arial" charset="0"/>
                <a:sym typeface="Monotype Sorts" charset="0"/>
              </a:rPr>
              <a:t>, </a:t>
            </a:r>
            <a:r>
              <a:rPr lang="en-US" sz="2000" dirty="0" err="1" smtClean="0">
                <a:cs typeface="Arial" charset="0"/>
                <a:sym typeface="Monotype Sorts" charset="0"/>
              </a:rPr>
              <a:t>Boehringer</a:t>
            </a:r>
            <a:r>
              <a:rPr lang="en-US" sz="2000" dirty="0" smtClean="0">
                <a:cs typeface="Arial" charset="0"/>
                <a:sym typeface="Monotype Sorts" charset="0"/>
              </a:rPr>
              <a:t> </a:t>
            </a:r>
            <a:r>
              <a:rPr lang="en-US" sz="2000" dirty="0" err="1" smtClean="0">
                <a:cs typeface="Arial" charset="0"/>
                <a:sym typeface="Monotype Sorts" charset="0"/>
              </a:rPr>
              <a:t>Ingelheim</a:t>
            </a:r>
            <a:endParaRPr lang="en-US" sz="2000" dirty="0" smtClean="0">
              <a:cs typeface="Arial" charset="0"/>
              <a:sym typeface="Monotype Sorts" charset="0"/>
            </a:endParaRPr>
          </a:p>
          <a:p>
            <a:pPr>
              <a:lnSpc>
                <a:spcPts val="1600"/>
              </a:lnSpc>
              <a:spcBef>
                <a:spcPts val="300"/>
              </a:spcBef>
              <a:buClr>
                <a:srgbClr val="7D177A"/>
              </a:buClr>
            </a:pPr>
            <a:endParaRPr lang="en-US" sz="2000" dirty="0" smtClean="0">
              <a:cs typeface="Arial" charset="0"/>
            </a:endParaRPr>
          </a:p>
          <a:p>
            <a:pPr>
              <a:lnSpc>
                <a:spcPts val="1600"/>
              </a:lnSpc>
              <a:spcBef>
                <a:spcPts val="300"/>
              </a:spcBef>
              <a:buClr>
                <a:srgbClr val="7D177A"/>
              </a:buClr>
            </a:pPr>
            <a:endParaRPr lang="en-US" sz="2000" dirty="0">
              <a:cs typeface="Arial" charset="0"/>
            </a:endParaRPr>
          </a:p>
          <a:p>
            <a:pPr marL="812800" indent="-812800">
              <a:lnSpc>
                <a:spcPts val="1600"/>
              </a:lnSpc>
              <a:spcBef>
                <a:spcPts val="300"/>
              </a:spcBef>
              <a:buClr>
                <a:srgbClr val="7D177A"/>
              </a:buClr>
            </a:pPr>
            <a:r>
              <a:rPr lang="en-US" sz="2000" dirty="0">
                <a:cs typeface="Arial" charset="0"/>
                <a:sym typeface="Monotype Sorts" charset="0"/>
              </a:rPr>
              <a:t>Institutional grant</a:t>
            </a:r>
            <a:r>
              <a:rPr lang="en-US" sz="2000" dirty="0" smtClean="0">
                <a:cs typeface="Arial" charset="0"/>
                <a:sym typeface="Monotype Sorts" charset="0"/>
              </a:rPr>
              <a:t>/Research </a:t>
            </a:r>
            <a:r>
              <a:rPr lang="en-US" sz="2000" dirty="0">
                <a:cs typeface="Arial" charset="0"/>
                <a:sym typeface="Monotype Sorts" charset="0"/>
              </a:rPr>
              <a:t>support: </a:t>
            </a:r>
          </a:p>
          <a:p>
            <a:pPr marL="342900" indent="-342900">
              <a:lnSpc>
                <a:spcPts val="16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cs typeface="Arial" charset="0"/>
                <a:sym typeface="Monotype Sorts" charset="0"/>
              </a:rPr>
              <a:t>Medtronic, St. Jude, </a:t>
            </a:r>
            <a:r>
              <a:rPr lang="en-US" sz="2000" dirty="0" err="1">
                <a:cs typeface="Arial" charset="0"/>
                <a:sym typeface="Monotype Sorts" charset="0"/>
              </a:rPr>
              <a:t>Recor</a:t>
            </a:r>
            <a:r>
              <a:rPr lang="en-US" sz="2000" dirty="0">
                <a:cs typeface="Arial" charset="0"/>
                <a:sym typeface="Monotype Sorts" charset="0"/>
              </a:rPr>
              <a:t>, Boston Scientific</a:t>
            </a:r>
          </a:p>
          <a:p>
            <a:pPr marL="812800" indent="-812800">
              <a:lnSpc>
                <a:spcPts val="1600"/>
              </a:lnSpc>
              <a:spcBef>
                <a:spcPts val="300"/>
              </a:spcBef>
              <a:buClr>
                <a:srgbClr val="7D177A"/>
              </a:buClr>
            </a:pPr>
            <a:endParaRPr lang="en-US" sz="2000" dirty="0">
              <a:solidFill>
                <a:srgbClr val="2A0946"/>
              </a:solidFill>
              <a:cs typeface="Arial" charset="0"/>
              <a:sym typeface="Monotype Sorts" charset="0"/>
            </a:endParaRPr>
          </a:p>
          <a:p>
            <a:pPr marL="812800" indent="-812800">
              <a:lnSpc>
                <a:spcPts val="1600"/>
              </a:lnSpc>
              <a:spcBef>
                <a:spcPts val="300"/>
              </a:spcBef>
              <a:buClr>
                <a:srgbClr val="7D177A"/>
              </a:buClr>
            </a:pPr>
            <a:endParaRPr lang="en-US" sz="2000" dirty="0">
              <a:solidFill>
                <a:srgbClr val="2A0946"/>
              </a:solidFill>
              <a:cs typeface="Arial" charset="0"/>
              <a:sym typeface="Monotype Sorts" charset="0"/>
            </a:endParaRPr>
          </a:p>
        </p:txBody>
      </p:sp>
      <p:sp>
        <p:nvSpPr>
          <p:cNvPr id="16387" name="Titel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de-DE" sz="3200" b="1" dirty="0">
                <a:latin typeface="Calibri" charset="0"/>
              </a:rPr>
              <a:t>Potential Conflicts of Interest</a:t>
            </a:r>
          </a:p>
        </p:txBody>
      </p:sp>
    </p:spTree>
    <p:extLst>
      <p:ext uri="{BB962C8B-B14F-4D97-AF65-F5344CB8AC3E}">
        <p14:creationId xmlns:p14="http://schemas.microsoft.com/office/powerpoint/2010/main" val="40119152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Medication Changes at 12 months  </a:t>
            </a:r>
            <a:endParaRPr lang="en-US" sz="32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3676795"/>
              </p:ext>
            </p:extLst>
          </p:nvPr>
        </p:nvGraphicFramePr>
        <p:xfrm>
          <a:off x="1755875" y="3590640"/>
          <a:ext cx="5632250" cy="23134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05200"/>
                <a:gridCol w="2127050"/>
              </a:tblGrid>
              <a:tr h="4193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HTN3-like patients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endParaRPr lang="en-US" sz="3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415" marR="18415" marT="0" marB="0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3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de-DE" sz="2400" dirty="0">
                          <a:effectLst/>
                        </a:rPr>
                        <a:t>   Increase</a:t>
                      </a:r>
                      <a:endParaRPr lang="en-US" sz="3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de-DE" sz="2400" dirty="0" smtClean="0">
                          <a:effectLst/>
                        </a:rPr>
                        <a:t>18% </a:t>
                      </a:r>
                      <a:r>
                        <a:rPr lang="de-DE" sz="2400" dirty="0">
                          <a:effectLst/>
                        </a:rPr>
                        <a:t>(59/326)</a:t>
                      </a:r>
                      <a:endParaRPr lang="en-US" sz="3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415" marR="18415" marT="0" marB="0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193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de-DE" sz="2400" dirty="0">
                          <a:effectLst/>
                        </a:rPr>
                        <a:t>   Decrease</a:t>
                      </a:r>
                      <a:endParaRPr lang="en-US" sz="3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de-DE" sz="2400" dirty="0" smtClean="0">
                          <a:effectLst/>
                        </a:rPr>
                        <a:t>26% </a:t>
                      </a:r>
                      <a:r>
                        <a:rPr lang="de-DE" sz="2400" dirty="0">
                          <a:effectLst/>
                        </a:rPr>
                        <a:t>(84/326)</a:t>
                      </a:r>
                      <a:endParaRPr lang="en-US" sz="3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415" marR="18415" marT="0" marB="0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93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de-DE" sz="2400" dirty="0">
                          <a:effectLst/>
                        </a:rPr>
                        <a:t>   No change</a:t>
                      </a:r>
                      <a:endParaRPr lang="en-US" sz="3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de-DE" sz="2400" dirty="0" smtClean="0">
                          <a:effectLst/>
                        </a:rPr>
                        <a:t>56% </a:t>
                      </a:r>
                      <a:r>
                        <a:rPr lang="de-DE" sz="2400" dirty="0">
                          <a:effectLst/>
                        </a:rPr>
                        <a:t>(181/326)</a:t>
                      </a:r>
                      <a:endParaRPr lang="en-US" sz="3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415" marR="18415" marT="0" marB="0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93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de-DE" sz="2400" dirty="0">
                          <a:effectLst/>
                        </a:rPr>
                        <a:t>   </a:t>
                      </a:r>
                      <a:r>
                        <a:rPr lang="de-DE" sz="2400" dirty="0" smtClean="0">
                          <a:effectLst/>
                        </a:rPr>
                        <a:t>Not </a:t>
                      </a:r>
                      <a:r>
                        <a:rPr lang="de-DE" sz="2400" dirty="0" err="1" smtClean="0">
                          <a:effectLst/>
                        </a:rPr>
                        <a:t>determined</a:t>
                      </a:r>
                      <a:endParaRPr lang="en-US" sz="3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de-DE" sz="2400" dirty="0" smtClean="0">
                          <a:effectLst/>
                        </a:rPr>
                        <a:t>0.6% </a:t>
                      </a:r>
                      <a:r>
                        <a:rPr lang="de-DE" sz="2400" dirty="0">
                          <a:effectLst/>
                        </a:rPr>
                        <a:t>(2/326)</a:t>
                      </a:r>
                      <a:endParaRPr lang="en-US" sz="3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415" marR="18415" marT="0" marB="0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798660"/>
              </p:ext>
            </p:extLst>
          </p:nvPr>
        </p:nvGraphicFramePr>
        <p:xfrm>
          <a:off x="1763620" y="1228440"/>
          <a:ext cx="5616761" cy="22508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05200"/>
                <a:gridCol w="2111561"/>
              </a:tblGrid>
              <a:tr h="5683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2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All patients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de-DE" sz="2400" dirty="0">
                          <a:effectLst/>
                        </a:rPr>
                        <a:t> </a:t>
                      </a:r>
                      <a:endParaRPr lang="en-US" sz="3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415" marR="18415" marT="0" marB="0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de-DE" sz="2400" dirty="0">
                          <a:effectLst/>
                        </a:rPr>
                        <a:t>   Increase</a:t>
                      </a:r>
                      <a:endParaRPr lang="en-US" sz="3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de-DE" sz="2400" dirty="0" smtClean="0">
                          <a:effectLst/>
                        </a:rPr>
                        <a:t>18% </a:t>
                      </a:r>
                      <a:r>
                        <a:rPr lang="de-DE" sz="2400" dirty="0">
                          <a:effectLst/>
                        </a:rPr>
                        <a:t>(181/986)</a:t>
                      </a:r>
                      <a:endParaRPr lang="en-US" sz="3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415" marR="18415" marT="0" marB="0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de-DE" sz="2400" dirty="0">
                          <a:effectLst/>
                        </a:rPr>
                        <a:t>   Decrease</a:t>
                      </a:r>
                      <a:endParaRPr lang="en-US" sz="3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de-DE" sz="2400" dirty="0" smtClean="0">
                          <a:effectLst/>
                        </a:rPr>
                        <a:t>25% </a:t>
                      </a:r>
                      <a:r>
                        <a:rPr lang="de-DE" sz="2400" dirty="0">
                          <a:effectLst/>
                        </a:rPr>
                        <a:t>(250/986)</a:t>
                      </a:r>
                      <a:endParaRPr lang="en-US" sz="3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415" marR="18415" marT="0" marB="0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de-DE" sz="2400">
                          <a:effectLst/>
                        </a:rPr>
                        <a:t>   No change</a:t>
                      </a:r>
                      <a:endParaRPr lang="en-US" sz="3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de-DE" sz="2400" dirty="0" smtClean="0">
                          <a:effectLst/>
                        </a:rPr>
                        <a:t>56% </a:t>
                      </a:r>
                      <a:r>
                        <a:rPr lang="de-DE" sz="2400" dirty="0">
                          <a:effectLst/>
                        </a:rPr>
                        <a:t>(550/986)</a:t>
                      </a:r>
                      <a:endParaRPr lang="en-US" sz="3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415" marR="18415" marT="0" marB="0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de-DE" sz="2400" dirty="0">
                          <a:effectLst/>
                        </a:rPr>
                        <a:t>   </a:t>
                      </a:r>
                      <a:r>
                        <a:rPr lang="de-DE" sz="2400" dirty="0" smtClean="0">
                          <a:effectLst/>
                        </a:rPr>
                        <a:t>Not </a:t>
                      </a:r>
                      <a:r>
                        <a:rPr lang="de-DE" sz="2400" dirty="0" err="1" smtClean="0">
                          <a:effectLst/>
                        </a:rPr>
                        <a:t>determined</a:t>
                      </a:r>
                      <a:endParaRPr lang="en-US" sz="3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de-DE" sz="2400" dirty="0" smtClean="0">
                          <a:effectLst/>
                        </a:rPr>
                        <a:t>0.5% </a:t>
                      </a:r>
                      <a:r>
                        <a:rPr lang="de-DE" sz="2400" dirty="0">
                          <a:effectLst/>
                        </a:rPr>
                        <a:t>(5/986)</a:t>
                      </a:r>
                      <a:endParaRPr lang="en-US" sz="3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415" marR="18415" marT="0" marB="0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3257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Limitations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324" y="1378819"/>
            <a:ext cx="8229600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Patient selection was at the discretion of enrolling physicians. 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As a registry follow-up procedures were not standardized and under-reporting of events is basically possible. However, an independent CEC adjudicated all protocol defined safety events potentially related to RDN.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The subset of  Global SYMPLICITY registry patients matching the SYMPLICITY HTN-3 like inclusion was limited to patients in whom the BP inclusion criteria could be positively verified.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12711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Conclusions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843" y="1353065"/>
            <a:ext cx="8229600" cy="4788243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In this "real world" patient population, patients demonstrated a substantial reduction in office and ambulatory SBP after RDN, performed by experienced operators, with a favorable safety profile</a:t>
            </a:r>
            <a:r>
              <a:rPr lang="en-US" sz="2400" dirty="0"/>
              <a:t>.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/>
              <a:t>Decreases in office and mean 24-hour SBP were greater in the subset of patients meeting the more rigorous SYMPLICITY HTN-3 enrollment criteria. </a:t>
            </a:r>
          </a:p>
          <a:p>
            <a:endParaRPr lang="en-US" sz="2400" dirty="0" smtClean="0"/>
          </a:p>
          <a:p>
            <a:r>
              <a:rPr lang="en-US" sz="2400" dirty="0" smtClean="0"/>
              <a:t>55.6% </a:t>
            </a:r>
            <a:r>
              <a:rPr lang="en-US" sz="2400" dirty="0"/>
              <a:t>of </a:t>
            </a:r>
            <a:r>
              <a:rPr lang="en-US" sz="2400" dirty="0" smtClean="0"/>
              <a:t>registry patients meeting the SYMPLICITY HTN-3 criteria achieved an office SBP &lt;160 mmHg at 12 months and almost 23% were &lt;140 mmHg within one year of RDN therapy.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RDN therapy resulted in significant reductions in mean 24-hour SBP in the previously undescribed subset of patients with “masked hypertension.”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85563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ChangeArrowheads="1"/>
          </p:cNvSpPr>
          <p:nvPr/>
        </p:nvSpPr>
        <p:spPr bwMode="auto">
          <a:xfrm>
            <a:off x="827088" y="4292600"/>
            <a:ext cx="78486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de-DE" sz="2000">
                <a:cs typeface="Calibri" charset="0"/>
              </a:rPr>
              <a:t>Dr. Felix Mahfoud, MD</a:t>
            </a:r>
          </a:p>
          <a:p>
            <a:pPr algn="ctr"/>
            <a:endParaRPr lang="de-DE" sz="1000">
              <a:cs typeface="Calibri" charset="0"/>
            </a:endParaRPr>
          </a:p>
          <a:p>
            <a:pPr algn="ctr"/>
            <a:r>
              <a:rPr lang="de-DE" sz="1600">
                <a:cs typeface="Calibri" charset="0"/>
              </a:rPr>
              <a:t>Klinik für Innere Medizin III</a:t>
            </a:r>
          </a:p>
          <a:p>
            <a:pPr algn="ctr"/>
            <a:r>
              <a:rPr lang="de-DE" sz="1600">
                <a:cs typeface="Calibri" charset="0"/>
              </a:rPr>
              <a:t>Universitätsklinikum des Saarlandes</a:t>
            </a:r>
          </a:p>
          <a:p>
            <a:pPr algn="ctr"/>
            <a:r>
              <a:rPr lang="de-DE" sz="1600">
                <a:cs typeface="Calibri" charset="0"/>
              </a:rPr>
              <a:t>Homburg/Saar, Germany</a:t>
            </a:r>
          </a:p>
          <a:p>
            <a:pPr algn="ctr"/>
            <a:r>
              <a:rPr lang="de-DE" sz="1600">
                <a:cs typeface="Calibri" charset="0"/>
              </a:rPr>
              <a:t>Tel. 06841-16-21346</a:t>
            </a:r>
          </a:p>
          <a:p>
            <a:pPr algn="ctr"/>
            <a:r>
              <a:rPr lang="de-DE" sz="1600">
                <a:cs typeface="Calibri" charset="0"/>
              </a:rPr>
              <a:t>Fax. 06841-16-13211</a:t>
            </a:r>
          </a:p>
          <a:p>
            <a:pPr algn="ctr"/>
            <a:r>
              <a:rPr lang="de-DE" sz="1600">
                <a:cs typeface="Calibri" charset="0"/>
              </a:rPr>
              <a:t>felix.mahfoud@uks.eu</a:t>
            </a:r>
          </a:p>
        </p:txBody>
      </p:sp>
      <p:sp>
        <p:nvSpPr>
          <p:cNvPr id="53250" name="Rectangle 3"/>
          <p:cNvSpPr>
            <a:spLocks noChangeArrowheads="1"/>
          </p:cNvSpPr>
          <p:nvPr/>
        </p:nvSpPr>
        <p:spPr bwMode="auto">
          <a:xfrm>
            <a:off x="3302000" y="188913"/>
            <a:ext cx="25654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de-DE" sz="4000" b="1">
                <a:solidFill>
                  <a:srgbClr val="FF0000"/>
                </a:solidFill>
                <a:cs typeface="Calibri" charset="0"/>
              </a:rPr>
              <a:t>Thank you!</a:t>
            </a:r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4" t="16602" r="7759" b="10156"/>
          <a:stretch>
            <a:fillRect/>
          </a:stretch>
        </p:blipFill>
        <p:spPr bwMode="auto">
          <a:xfrm>
            <a:off x="1500188" y="836613"/>
            <a:ext cx="644683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Bild 4" descr="Screen Shot 2012-03-22 at 10.34.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581525"/>
            <a:ext cx="23606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Bild 5" descr="RTEmagicC_Logo_UKS_DE_Farbe.tif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49"/>
          <a:stretch>
            <a:fillRect/>
          </a:stretch>
        </p:blipFill>
        <p:spPr bwMode="auto">
          <a:xfrm>
            <a:off x="6588125" y="4603750"/>
            <a:ext cx="19494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458072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3200" b="1" dirty="0" smtClean="0">
                <a:latin typeface="+mn-lt"/>
                <a:cs typeface="Arial" pitchFamily="34" charset="0"/>
              </a:rPr>
              <a:t>Global SYMPLICITY Registry </a:t>
            </a:r>
            <a:r>
              <a:rPr lang="en-US" sz="3200" b="1" dirty="0" smtClean="0">
                <a:solidFill>
                  <a:srgbClr val="FFFF00"/>
                </a:solidFill>
                <a:latin typeface="+mn-lt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FFFF00"/>
                </a:solidFill>
                <a:latin typeface="+mn-lt"/>
                <a:cs typeface="Arial" pitchFamily="34" charset="0"/>
              </a:rPr>
            </a:br>
            <a:endParaRPr lang="en-US" sz="3200" b="1" dirty="0" smtClean="0">
              <a:solidFill>
                <a:srgbClr val="FFFF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4775" y="1271588"/>
            <a:ext cx="4340225" cy="5219700"/>
          </a:xfrm>
          <a:prstGeom prst="rect">
            <a:avLst/>
          </a:prstGeom>
        </p:spPr>
        <p:txBody>
          <a:bodyPr/>
          <a:lstStyle>
            <a:lvl1pPr marL="228600" indent="-228600" algn="l" defTabSz="933450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/>
              <a:buChar char="•"/>
              <a:defRPr sz="2400" b="1">
                <a:solidFill>
                  <a:srgbClr val="66CCFF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33450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/>
              <a:buChar char="l"/>
              <a:defRPr sz="2400" b="1">
                <a:solidFill>
                  <a:schemeClr val="tx1"/>
                </a:solidFill>
                <a:latin typeface="+mn-lt"/>
              </a:defRPr>
            </a:lvl2pPr>
            <a:lvl3pPr marL="228600" indent="-228600" algn="l" defTabSz="933450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200" b="1">
                <a:solidFill>
                  <a:schemeClr val="tx1"/>
                </a:solidFill>
                <a:latin typeface="+mn-lt"/>
              </a:defRPr>
            </a:lvl3pPr>
            <a:lvl4pPr marL="228600" indent="-228600" algn="l" defTabSz="9334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200" b="1">
                <a:solidFill>
                  <a:schemeClr val="tx1"/>
                </a:solidFill>
                <a:latin typeface="+mn-lt"/>
              </a:defRPr>
            </a:lvl4pPr>
            <a:lvl5pPr marL="228600" indent="-228600" algn="l" defTabSz="9334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200" b="1">
                <a:solidFill>
                  <a:schemeClr val="tx1"/>
                </a:solidFill>
                <a:latin typeface="+mn-lt"/>
              </a:defRPr>
            </a:lvl5pPr>
            <a:lvl6pPr marL="685800" indent="-228600" algn="l" defTabSz="933450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200" b="1">
                <a:solidFill>
                  <a:schemeClr val="tx1"/>
                </a:solidFill>
                <a:latin typeface="+mn-lt"/>
              </a:defRPr>
            </a:lvl6pPr>
            <a:lvl7pPr marL="1143000" indent="-228600" algn="l" defTabSz="933450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200" b="1">
                <a:solidFill>
                  <a:schemeClr val="tx1"/>
                </a:solidFill>
                <a:latin typeface="+mn-lt"/>
              </a:defRPr>
            </a:lvl7pPr>
            <a:lvl8pPr marL="1600200" indent="-228600" algn="l" defTabSz="933450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200" b="1">
                <a:solidFill>
                  <a:schemeClr val="tx1"/>
                </a:solidFill>
                <a:latin typeface="+mn-lt"/>
              </a:defRPr>
            </a:lvl8pPr>
            <a:lvl9pPr marL="2057400" indent="-228600" algn="l" defTabSz="933450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2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30000"/>
              </a:spcBef>
              <a:buClr>
                <a:srgbClr val="FFCC66"/>
              </a:buClr>
              <a:buFont typeface="Monotype Sorts"/>
              <a:buNone/>
              <a:defRPr/>
            </a:pPr>
            <a:r>
              <a:rPr lang="en-US" sz="1800" i="1" dirty="0" smtClean="0">
                <a:solidFill>
                  <a:schemeClr val="tx1"/>
                </a:solidFill>
                <a:cs typeface="Arial" panose="020B0604020202020204" pitchFamily="34" charset="0"/>
              </a:rPr>
              <a:t>Co-Chairs</a:t>
            </a:r>
            <a:endParaRPr lang="en-US" sz="1800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347663" indent="0">
              <a:spcBef>
                <a:spcPct val="30000"/>
              </a:spcBef>
              <a:buClr>
                <a:srgbClr val="FFCC66"/>
              </a:buClr>
              <a:buFont typeface="Monotype Sorts"/>
              <a:buNone/>
              <a:defRPr/>
            </a:pPr>
            <a:r>
              <a:rPr lang="it-IT" sz="1800" b="0" dirty="0">
                <a:solidFill>
                  <a:schemeClr val="tx1"/>
                </a:solidFill>
                <a:cs typeface="Arial" panose="020B0604020202020204" pitchFamily="34" charset="0"/>
              </a:rPr>
              <a:t>Prof. Michael </a:t>
            </a:r>
            <a:r>
              <a:rPr lang="it-IT" sz="18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Böhm;  Prof</a:t>
            </a:r>
            <a:r>
              <a:rPr lang="it-IT" sz="1800" b="0" dirty="0">
                <a:solidFill>
                  <a:schemeClr val="tx1"/>
                </a:solidFill>
                <a:cs typeface="Arial" panose="020B0604020202020204" pitchFamily="34" charset="0"/>
              </a:rPr>
              <a:t>. Giuseppe Mancia</a:t>
            </a:r>
          </a:p>
          <a:p>
            <a:pPr marL="0" indent="0">
              <a:spcBef>
                <a:spcPct val="30000"/>
              </a:spcBef>
              <a:buClr>
                <a:srgbClr val="FFCC66"/>
              </a:buClr>
              <a:buFont typeface="Monotype Sorts"/>
              <a:buNone/>
              <a:defRPr/>
            </a:pPr>
            <a:r>
              <a:rPr lang="en-US" sz="1800" i="1" dirty="0" smtClean="0">
                <a:solidFill>
                  <a:schemeClr val="tx1"/>
                </a:solidFill>
                <a:cs typeface="Arial" panose="020B0604020202020204" pitchFamily="34" charset="0"/>
              </a:rPr>
              <a:t>Executive Committee</a:t>
            </a:r>
            <a:endParaRPr lang="en-US" sz="1800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347663" indent="0">
              <a:spcBef>
                <a:spcPct val="30000"/>
              </a:spcBef>
              <a:buClr>
                <a:srgbClr val="FFCC66"/>
              </a:buClr>
              <a:buFont typeface="Monotype Sorts"/>
              <a:buNone/>
              <a:defRPr/>
            </a:pPr>
            <a:r>
              <a:rPr lang="en-US" sz="18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Prof. Bryan Williams;  Prof. Krzysztof </a:t>
            </a:r>
            <a:r>
              <a:rPr lang="en-US" sz="1800" b="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Narkiewicz</a:t>
            </a:r>
            <a:r>
              <a:rPr lang="en-US" sz="18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;  Prof. Luis </a:t>
            </a:r>
            <a:r>
              <a:rPr lang="en-US" sz="1800" b="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Ruilope</a:t>
            </a:r>
            <a:r>
              <a:rPr lang="en-US" sz="18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; Prof. Markus </a:t>
            </a:r>
            <a:r>
              <a:rPr lang="en-US" sz="1800" b="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Schlaich</a:t>
            </a:r>
            <a:r>
              <a:rPr lang="en-US" sz="18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; Dr. Felix Mahfoud</a:t>
            </a:r>
            <a:endParaRPr lang="en-US" sz="1800" b="0" i="1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>
              <a:spcBef>
                <a:spcPct val="30000"/>
              </a:spcBef>
              <a:buClr>
                <a:srgbClr val="FFCC66"/>
              </a:buClr>
              <a:buFont typeface="Monotype Sorts"/>
              <a:buNone/>
              <a:defRPr/>
            </a:pPr>
            <a:r>
              <a:rPr lang="en-US" sz="1800" i="1" dirty="0" smtClean="0">
                <a:solidFill>
                  <a:schemeClr val="tx1"/>
                </a:solidFill>
                <a:cs typeface="Arial" panose="020B0604020202020204" pitchFamily="34" charset="0"/>
              </a:rPr>
              <a:t>Steering Committee</a:t>
            </a:r>
          </a:p>
          <a:p>
            <a:pPr marL="344488" indent="0">
              <a:spcBef>
                <a:spcPts val="0"/>
              </a:spcBef>
              <a:buClr>
                <a:srgbClr val="FFCC66"/>
              </a:buClr>
              <a:buFont typeface="Monotype Sorts"/>
              <a:buNone/>
              <a:defRPr/>
            </a:pPr>
            <a:r>
              <a:rPr lang="en-US" sz="18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Executive committee and Dr. </a:t>
            </a:r>
            <a:r>
              <a:rPr lang="en-US" sz="1800" b="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Mostafa</a:t>
            </a:r>
            <a:r>
              <a:rPr lang="en-US" sz="18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  Adel Youssef; Dr. Ashok Seth; Brett Egan; Dr. Dong-</a:t>
            </a:r>
            <a:r>
              <a:rPr lang="en-US" sz="1800" b="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Ju</a:t>
            </a:r>
            <a:r>
              <a:rPr lang="en-US" sz="18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 Choi; Dr. Phillip </a:t>
            </a:r>
            <a:r>
              <a:rPr lang="en-US" sz="1800" b="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L’Allier</a:t>
            </a:r>
            <a:r>
              <a:rPr lang="en-US" sz="18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 Prof. Bert </a:t>
            </a:r>
            <a:r>
              <a:rPr lang="en-US" sz="1800" b="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Andersson</a:t>
            </a:r>
            <a:r>
              <a:rPr lang="en-US" sz="18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; Prof. </a:t>
            </a:r>
            <a:r>
              <a:rPr lang="en-US" sz="1800" b="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Chaim</a:t>
            </a:r>
            <a:r>
              <a:rPr lang="en-US" sz="18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Lotan</a:t>
            </a:r>
            <a:r>
              <a:rPr lang="en-US" sz="18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; Prof. Iris Baumgartner; Prof. Massimo Volpe; Prof. Roland </a:t>
            </a:r>
            <a:r>
              <a:rPr lang="en-US" sz="1800" b="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Schmieder</a:t>
            </a:r>
            <a:r>
              <a:rPr lang="en-US" sz="18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; Prof. Thierry </a:t>
            </a:r>
            <a:r>
              <a:rPr lang="en-US" sz="1800" b="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Lefevre</a:t>
            </a:r>
            <a:r>
              <a:rPr lang="en-US" sz="18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; Prof. </a:t>
            </a:r>
            <a:r>
              <a:rPr lang="en-US" sz="1800" b="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Uta</a:t>
            </a:r>
            <a:r>
              <a:rPr lang="en-US" sz="18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 Hoppe; Prof. </a:t>
            </a:r>
            <a:r>
              <a:rPr lang="en-US" sz="1800" b="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Uwe</a:t>
            </a:r>
            <a:r>
              <a:rPr lang="en-US" sz="18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Zeymer</a:t>
            </a:r>
            <a:r>
              <a:rPr lang="en-US" sz="18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; Dr. </a:t>
            </a:r>
            <a:r>
              <a:rPr lang="en-US" sz="1800" b="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Robaayah</a:t>
            </a:r>
            <a:r>
              <a:rPr lang="en-US" sz="18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Zambahari</a:t>
            </a:r>
            <a:endParaRPr lang="en-US" sz="1800" b="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lvl="1" indent="0">
              <a:spcBef>
                <a:spcPts val="0"/>
              </a:spcBef>
              <a:buClr>
                <a:srgbClr val="FFCC66"/>
              </a:buClr>
              <a:buFont typeface="Monotype Sorts"/>
              <a:buNone/>
              <a:defRPr/>
            </a:pPr>
            <a:endParaRPr lang="en-US" sz="1600" i="1" dirty="0" smtClean="0"/>
          </a:p>
          <a:p>
            <a:pPr marL="347663" lvl="1" indent="0">
              <a:buClr>
                <a:srgbClr val="FFCC66"/>
              </a:buClr>
              <a:buFont typeface="Monotype Sorts"/>
              <a:buNone/>
              <a:defRPr/>
            </a:pPr>
            <a:endParaRPr lang="en-US" sz="1600" b="0" i="1" dirty="0" smtClean="0"/>
          </a:p>
          <a:p>
            <a:pPr marL="0" indent="0">
              <a:buClr>
                <a:srgbClr val="FFCC66"/>
              </a:buClr>
              <a:buFont typeface="Monotype Sorts"/>
              <a:buNone/>
              <a:defRPr/>
            </a:pPr>
            <a:endParaRPr lang="en-US" sz="1600" i="1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607586" y="1244600"/>
            <a:ext cx="4337050" cy="53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285750" indent="-285750" eaLnBrk="0" hangingPunct="0">
              <a:defRPr b="1" i="1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b="1" i="1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b="1" i="1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b="1" i="1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b="1" i="1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marL="0" indent="0" defTabSz="914400">
              <a:spcBef>
                <a:spcPct val="50000"/>
              </a:spcBef>
              <a:buClr>
                <a:srgbClr val="FFCC66"/>
              </a:buClr>
              <a:defRPr/>
            </a:pPr>
            <a:r>
              <a:rPr lang="en-US" sz="18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Independent Clinical 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Events Committee</a:t>
            </a:r>
          </a:p>
          <a:p>
            <a:pPr marL="347663" lvl="1" indent="0" defTabSz="914400">
              <a:spcBef>
                <a:spcPct val="50000"/>
              </a:spcBef>
              <a:buClr>
                <a:srgbClr val="FFCC66"/>
              </a:buClr>
              <a:defRPr/>
            </a:pPr>
            <a:r>
              <a:rPr lang="en-US" sz="1800" b="0" i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Steven Marx, </a:t>
            </a:r>
            <a:r>
              <a:rPr lang="en-US" sz="1800" b="0" i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MD; Clive </a:t>
            </a:r>
            <a:r>
              <a:rPr lang="en-US" sz="1800" b="0" i="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Rosendorff</a:t>
            </a:r>
            <a:r>
              <a:rPr lang="en-US" sz="1800" b="0" i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MD, </a:t>
            </a:r>
            <a:r>
              <a:rPr lang="en-US" sz="1800" b="0" i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PhD; Michele </a:t>
            </a:r>
            <a:r>
              <a:rPr lang="en-US" sz="1800" b="0" i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H. </a:t>
            </a:r>
            <a:r>
              <a:rPr lang="en-US" sz="1800" b="0" i="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Mokrzycki</a:t>
            </a:r>
            <a:r>
              <a:rPr lang="en-US" sz="1800" b="0" i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lang="en-US" sz="1800" b="0" i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MD; </a:t>
            </a:r>
            <a:r>
              <a:rPr lang="en-US" sz="1800" b="0" i="0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Ladan</a:t>
            </a:r>
            <a:r>
              <a:rPr lang="en-US" sz="1800" b="0" i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Golestaneh</a:t>
            </a:r>
            <a:r>
              <a:rPr lang="en-US" sz="1800" b="0" i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lang="en-US" sz="1800" b="0" i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MD; Joel </a:t>
            </a:r>
            <a:r>
              <a:rPr lang="en-US" sz="1800" b="0" i="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Neugarten</a:t>
            </a:r>
            <a:r>
              <a:rPr lang="en-US" sz="1800" b="0" i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lang="en-US" sz="1800" b="0" i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MD</a:t>
            </a:r>
          </a:p>
          <a:p>
            <a:pPr marL="347663" lvl="1" indent="0" defTabSz="914400">
              <a:spcBef>
                <a:spcPct val="50000"/>
              </a:spcBef>
              <a:buClr>
                <a:srgbClr val="FFCC66"/>
              </a:buClr>
              <a:defRPr/>
            </a:pPr>
            <a:r>
              <a:rPr lang="en-US" sz="1800" b="0" i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(Non-voting </a:t>
            </a:r>
            <a:r>
              <a:rPr lang="en-US" sz="1800" b="0" i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members: Roxana </a:t>
            </a:r>
            <a:r>
              <a:rPr lang="en-US" sz="1800" b="0" i="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Mehran</a:t>
            </a:r>
            <a:r>
              <a:rPr lang="en-US" sz="1800" b="0" i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MD and </a:t>
            </a:r>
            <a:r>
              <a:rPr lang="en-US" sz="1800" b="0" i="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Sorin</a:t>
            </a:r>
            <a:r>
              <a:rPr lang="en-US" sz="1800" b="0" i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Brener</a:t>
            </a:r>
            <a:r>
              <a:rPr lang="en-US" sz="1800" b="0" i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MD)</a:t>
            </a:r>
          </a:p>
          <a:p>
            <a:pPr marL="0" lvl="1" indent="0" defTabSz="914400">
              <a:spcBef>
                <a:spcPts val="0"/>
              </a:spcBef>
              <a:buClr>
                <a:srgbClr val="FFCC66"/>
              </a:buClr>
              <a:defRPr/>
            </a:pPr>
            <a:endParaRPr lang="en-US" sz="18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indent="0">
              <a:defRPr/>
            </a:pPr>
            <a:r>
              <a:rPr lang="en-GB" sz="18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Data Analysis </a:t>
            </a:r>
          </a:p>
          <a:p>
            <a:pPr lvl="1">
              <a:defRPr/>
            </a:pPr>
            <a:r>
              <a:rPr lang="en-GB" sz="1800" b="0" i="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Institut</a:t>
            </a:r>
            <a:r>
              <a:rPr lang="en-GB" sz="1800" b="0" i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sz="1800" b="0" i="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für</a:t>
            </a:r>
            <a:r>
              <a:rPr lang="en-GB" sz="1800" b="0" i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sz="1800" b="0" i="0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Herzinfarktforschung</a:t>
            </a:r>
            <a:r>
              <a:rPr lang="en-GB" sz="1800" b="0" i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</a:t>
            </a:r>
          </a:p>
          <a:p>
            <a:pPr lvl="1">
              <a:defRPr/>
            </a:pPr>
            <a:r>
              <a:rPr lang="en-GB" sz="1800" b="0" i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IHF</a:t>
            </a:r>
            <a:r>
              <a:rPr lang="en-GB" sz="1800" b="0" i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Ludwigshafen, Germany</a:t>
            </a:r>
            <a:endParaRPr lang="en-US" sz="1800" b="0" i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lvl="1" indent="0" defTabSz="914400">
              <a:spcBef>
                <a:spcPts val="0"/>
              </a:spcBef>
              <a:buClr>
                <a:srgbClr val="FFCC66"/>
              </a:buClr>
              <a:defRPr/>
            </a:pPr>
            <a:endParaRPr lang="en-US" sz="18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347663" lvl="1" indent="-347663" defTabSz="914400">
              <a:spcBef>
                <a:spcPts val="600"/>
              </a:spcBef>
              <a:buClr>
                <a:srgbClr val="FFCC66"/>
              </a:buClr>
              <a:defRPr/>
            </a:pPr>
            <a:r>
              <a:rPr lang="en-US" sz="1800" i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Sponsor </a:t>
            </a:r>
            <a:r>
              <a:rPr lang="en-US" sz="1800" b="0" i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sz="1800" b="0" i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1800" b="0" i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Deutsche </a:t>
            </a:r>
            <a:r>
              <a:rPr lang="en-US" sz="1800" b="0" i="0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Gesellschaft</a:t>
            </a:r>
            <a:r>
              <a:rPr lang="en-US" sz="1800" b="0" i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1800" b="0" i="0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für</a:t>
            </a:r>
            <a:r>
              <a:rPr lang="en-US" sz="1800" b="0" i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1800" b="0" i="0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Kardiologie</a:t>
            </a:r>
            <a:endParaRPr lang="en-US" b="0" i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347663" lvl="1" indent="-347663" defTabSz="914400">
              <a:spcBef>
                <a:spcPts val="600"/>
              </a:spcBef>
              <a:buClr>
                <a:srgbClr val="FFCC66"/>
              </a:buClr>
              <a:defRPr/>
            </a:pPr>
            <a:r>
              <a:rPr lang="en-US" sz="1800" b="0" i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	Medtronic, Inc.</a:t>
            </a:r>
          </a:p>
        </p:txBody>
      </p:sp>
    </p:spTree>
    <p:extLst>
      <p:ext uri="{BB962C8B-B14F-4D97-AF65-F5344CB8AC3E}">
        <p14:creationId xmlns:p14="http://schemas.microsoft.com/office/powerpoint/2010/main" val="1337518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143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Background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Global SYMPLICITY Registry is a p</a:t>
            </a:r>
            <a:r>
              <a:rPr lang="en-US" sz="2400" dirty="0" smtClean="0">
                <a:cs typeface="Arial" panose="020B0604020202020204" pitchFamily="34" charset="0"/>
              </a:rPr>
              <a:t>rospective</a:t>
            </a:r>
            <a:r>
              <a:rPr lang="en-US" sz="2400" dirty="0">
                <a:cs typeface="Arial" panose="020B0604020202020204" pitchFamily="34" charset="0"/>
              </a:rPr>
              <a:t>, open label, multi-center, international </a:t>
            </a:r>
            <a:r>
              <a:rPr lang="en-US" sz="2400" dirty="0" smtClean="0">
                <a:cs typeface="Arial" panose="020B0604020202020204" pitchFamily="34" charset="0"/>
              </a:rPr>
              <a:t>registry designed to </a:t>
            </a:r>
            <a:r>
              <a:rPr lang="en-US" sz="2400" dirty="0" smtClean="0"/>
              <a:t>assess </a:t>
            </a:r>
            <a:r>
              <a:rPr lang="en-US" sz="2400" dirty="0" err="1" smtClean="0"/>
              <a:t>peri</a:t>
            </a:r>
            <a:r>
              <a:rPr lang="en-US" sz="2400" dirty="0" smtClean="0"/>
              <a:t>-procedural and long-term safety of RDN in </a:t>
            </a:r>
            <a:r>
              <a:rPr lang="en-US" sz="2400" dirty="0"/>
              <a:t>a real world </a:t>
            </a:r>
            <a:r>
              <a:rPr lang="en-US" sz="2400" dirty="0" smtClean="0"/>
              <a:t>population.</a:t>
            </a:r>
          </a:p>
          <a:p>
            <a:r>
              <a:rPr lang="en-US" sz="2400" dirty="0" smtClean="0"/>
              <a:t>The registry will provide valuable information regarding the effect of RDN on</a:t>
            </a:r>
          </a:p>
          <a:p>
            <a:pPr lvl="1"/>
            <a:r>
              <a:rPr lang="en-US" sz="2000" dirty="0" smtClean="0"/>
              <a:t>Blood pressure in hypertensive patients </a:t>
            </a:r>
          </a:p>
          <a:p>
            <a:pPr lvl="1"/>
            <a:r>
              <a:rPr lang="en-US" sz="2000" dirty="0" smtClean="0"/>
              <a:t>Conditions characterized by sympathetic overdrive </a:t>
            </a:r>
          </a:p>
          <a:p>
            <a:pPr lvl="1"/>
            <a:r>
              <a:rPr lang="en-US" sz="2000" dirty="0" smtClean="0"/>
              <a:t>Differences in patient populations treated with renal denervation </a:t>
            </a:r>
          </a:p>
          <a:p>
            <a:r>
              <a:rPr lang="en-US" sz="2400" dirty="0" smtClean="0"/>
              <a:t>Follow-up results in the first </a:t>
            </a:r>
            <a:r>
              <a:rPr lang="en-US" sz="2400" b="1" dirty="0" smtClean="0">
                <a:solidFill>
                  <a:srgbClr val="FF0000"/>
                </a:solidFill>
              </a:rPr>
              <a:t>1,000</a:t>
            </a:r>
            <a:r>
              <a:rPr lang="en-US" sz="2400" dirty="0" smtClean="0"/>
              <a:t> enrolled patients for </a:t>
            </a:r>
            <a:br>
              <a:rPr lang="en-US" sz="2400" dirty="0" smtClean="0"/>
            </a:br>
            <a:r>
              <a:rPr lang="en-US" sz="2400" b="1" dirty="0" smtClean="0">
                <a:solidFill>
                  <a:srgbClr val="FF0000"/>
                </a:solidFill>
              </a:rPr>
              <a:t>12 months </a:t>
            </a:r>
            <a:r>
              <a:rPr lang="en-US" sz="2400" dirty="0" smtClean="0"/>
              <a:t>are now available.</a:t>
            </a:r>
          </a:p>
          <a:p>
            <a:endParaRPr lang="en-US" sz="2400" dirty="0" smtClean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23221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6831"/>
            <a:ext cx="9144000" cy="491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29" name="Freeform 41"/>
          <p:cNvSpPr>
            <a:spLocks/>
          </p:cNvSpPr>
          <p:nvPr/>
        </p:nvSpPr>
        <p:spPr bwMode="auto">
          <a:xfrm>
            <a:off x="4371975" y="2354263"/>
            <a:ext cx="901700" cy="1003300"/>
          </a:xfrm>
          <a:custGeom>
            <a:avLst/>
            <a:gdLst>
              <a:gd name="T0" fmla="*/ 48 w 568"/>
              <a:gd name="T1" fmla="*/ 80 h 632"/>
              <a:gd name="T2" fmla="*/ 21 w 568"/>
              <a:gd name="T3" fmla="*/ 134 h 632"/>
              <a:gd name="T4" fmla="*/ 12 w 568"/>
              <a:gd name="T5" fmla="*/ 143 h 632"/>
              <a:gd name="T6" fmla="*/ 3 w 568"/>
              <a:gd name="T7" fmla="*/ 146 h 632"/>
              <a:gd name="T8" fmla="*/ 27 w 568"/>
              <a:gd name="T9" fmla="*/ 179 h 632"/>
              <a:gd name="T10" fmla="*/ 84 w 568"/>
              <a:gd name="T11" fmla="*/ 194 h 632"/>
              <a:gd name="T12" fmla="*/ 75 w 568"/>
              <a:gd name="T13" fmla="*/ 230 h 632"/>
              <a:gd name="T14" fmla="*/ 87 w 568"/>
              <a:gd name="T15" fmla="*/ 353 h 632"/>
              <a:gd name="T16" fmla="*/ 132 w 568"/>
              <a:gd name="T17" fmla="*/ 392 h 632"/>
              <a:gd name="T18" fmla="*/ 126 w 568"/>
              <a:gd name="T19" fmla="*/ 458 h 632"/>
              <a:gd name="T20" fmla="*/ 150 w 568"/>
              <a:gd name="T21" fmla="*/ 479 h 632"/>
              <a:gd name="T22" fmla="*/ 255 w 568"/>
              <a:gd name="T23" fmla="*/ 518 h 632"/>
              <a:gd name="T24" fmla="*/ 333 w 568"/>
              <a:gd name="T25" fmla="*/ 524 h 632"/>
              <a:gd name="T26" fmla="*/ 360 w 568"/>
              <a:gd name="T27" fmla="*/ 539 h 632"/>
              <a:gd name="T28" fmla="*/ 387 w 568"/>
              <a:gd name="T29" fmla="*/ 611 h 632"/>
              <a:gd name="T30" fmla="*/ 423 w 568"/>
              <a:gd name="T31" fmla="*/ 623 h 632"/>
              <a:gd name="T32" fmla="*/ 441 w 568"/>
              <a:gd name="T33" fmla="*/ 629 h 632"/>
              <a:gd name="T34" fmla="*/ 492 w 568"/>
              <a:gd name="T35" fmla="*/ 626 h 632"/>
              <a:gd name="T36" fmla="*/ 504 w 568"/>
              <a:gd name="T37" fmla="*/ 587 h 632"/>
              <a:gd name="T38" fmla="*/ 564 w 568"/>
              <a:gd name="T39" fmla="*/ 575 h 632"/>
              <a:gd name="T40" fmla="*/ 537 w 568"/>
              <a:gd name="T41" fmla="*/ 533 h 632"/>
              <a:gd name="T42" fmla="*/ 501 w 568"/>
              <a:gd name="T43" fmla="*/ 491 h 632"/>
              <a:gd name="T44" fmla="*/ 384 w 568"/>
              <a:gd name="T45" fmla="*/ 488 h 632"/>
              <a:gd name="T46" fmla="*/ 339 w 568"/>
              <a:gd name="T47" fmla="*/ 479 h 632"/>
              <a:gd name="T48" fmla="*/ 288 w 568"/>
              <a:gd name="T49" fmla="*/ 467 h 632"/>
              <a:gd name="T50" fmla="*/ 270 w 568"/>
              <a:gd name="T51" fmla="*/ 431 h 632"/>
              <a:gd name="T52" fmla="*/ 264 w 568"/>
              <a:gd name="T53" fmla="*/ 422 h 632"/>
              <a:gd name="T54" fmla="*/ 267 w 568"/>
              <a:gd name="T55" fmla="*/ 392 h 632"/>
              <a:gd name="T56" fmla="*/ 294 w 568"/>
              <a:gd name="T57" fmla="*/ 386 h 632"/>
              <a:gd name="T58" fmla="*/ 327 w 568"/>
              <a:gd name="T59" fmla="*/ 371 h 632"/>
              <a:gd name="T60" fmla="*/ 339 w 568"/>
              <a:gd name="T61" fmla="*/ 344 h 632"/>
              <a:gd name="T62" fmla="*/ 330 w 568"/>
              <a:gd name="T63" fmla="*/ 302 h 632"/>
              <a:gd name="T64" fmla="*/ 303 w 568"/>
              <a:gd name="T65" fmla="*/ 284 h 632"/>
              <a:gd name="T66" fmla="*/ 249 w 568"/>
              <a:gd name="T67" fmla="*/ 236 h 632"/>
              <a:gd name="T68" fmla="*/ 243 w 568"/>
              <a:gd name="T69" fmla="*/ 218 h 632"/>
              <a:gd name="T70" fmla="*/ 240 w 568"/>
              <a:gd name="T71" fmla="*/ 209 h 632"/>
              <a:gd name="T72" fmla="*/ 261 w 568"/>
              <a:gd name="T73" fmla="*/ 179 h 632"/>
              <a:gd name="T74" fmla="*/ 243 w 568"/>
              <a:gd name="T75" fmla="*/ 95 h 632"/>
              <a:gd name="T76" fmla="*/ 210 w 568"/>
              <a:gd name="T77" fmla="*/ 50 h 632"/>
              <a:gd name="T78" fmla="*/ 165 w 568"/>
              <a:gd name="T79" fmla="*/ 26 h 632"/>
              <a:gd name="T80" fmla="*/ 39 w 568"/>
              <a:gd name="T81" fmla="*/ 56 h 632"/>
              <a:gd name="T82" fmla="*/ 48 w 568"/>
              <a:gd name="T83" fmla="*/ 80 h 63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568"/>
              <a:gd name="T127" fmla="*/ 0 h 632"/>
              <a:gd name="T128" fmla="*/ 568 w 568"/>
              <a:gd name="T129" fmla="*/ 632 h 63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568" h="632">
                <a:moveTo>
                  <a:pt x="48" y="80"/>
                </a:moveTo>
                <a:cubicBezTo>
                  <a:pt x="43" y="160"/>
                  <a:pt x="62" y="119"/>
                  <a:pt x="21" y="134"/>
                </a:cubicBezTo>
                <a:cubicBezTo>
                  <a:pt x="17" y="135"/>
                  <a:pt x="16" y="141"/>
                  <a:pt x="12" y="143"/>
                </a:cubicBezTo>
                <a:cubicBezTo>
                  <a:pt x="9" y="145"/>
                  <a:pt x="6" y="145"/>
                  <a:pt x="3" y="146"/>
                </a:cubicBezTo>
                <a:cubicBezTo>
                  <a:pt x="11" y="169"/>
                  <a:pt x="0" y="174"/>
                  <a:pt x="27" y="179"/>
                </a:cubicBezTo>
                <a:cubicBezTo>
                  <a:pt x="45" y="191"/>
                  <a:pt x="66" y="182"/>
                  <a:pt x="84" y="194"/>
                </a:cubicBezTo>
                <a:cubicBezTo>
                  <a:pt x="94" y="209"/>
                  <a:pt x="86" y="219"/>
                  <a:pt x="75" y="230"/>
                </a:cubicBezTo>
                <a:cubicBezTo>
                  <a:pt x="62" y="268"/>
                  <a:pt x="57" y="323"/>
                  <a:pt x="87" y="353"/>
                </a:cubicBezTo>
                <a:cubicBezTo>
                  <a:pt x="92" y="379"/>
                  <a:pt x="109" y="384"/>
                  <a:pt x="132" y="392"/>
                </a:cubicBezTo>
                <a:cubicBezTo>
                  <a:pt x="139" y="421"/>
                  <a:pt x="134" y="429"/>
                  <a:pt x="126" y="458"/>
                </a:cubicBezTo>
                <a:cubicBezTo>
                  <a:pt x="132" y="467"/>
                  <a:pt x="150" y="479"/>
                  <a:pt x="150" y="479"/>
                </a:cubicBezTo>
                <a:cubicBezTo>
                  <a:pt x="162" y="514"/>
                  <a:pt x="228" y="511"/>
                  <a:pt x="255" y="518"/>
                </a:cubicBezTo>
                <a:cubicBezTo>
                  <a:pt x="270" y="528"/>
                  <a:pt x="317" y="523"/>
                  <a:pt x="333" y="524"/>
                </a:cubicBezTo>
                <a:cubicBezTo>
                  <a:pt x="354" y="538"/>
                  <a:pt x="344" y="534"/>
                  <a:pt x="360" y="539"/>
                </a:cubicBezTo>
                <a:cubicBezTo>
                  <a:pt x="373" y="559"/>
                  <a:pt x="371" y="595"/>
                  <a:pt x="387" y="611"/>
                </a:cubicBezTo>
                <a:cubicBezTo>
                  <a:pt x="394" y="618"/>
                  <a:pt x="414" y="620"/>
                  <a:pt x="423" y="623"/>
                </a:cubicBezTo>
                <a:cubicBezTo>
                  <a:pt x="429" y="625"/>
                  <a:pt x="441" y="629"/>
                  <a:pt x="441" y="629"/>
                </a:cubicBezTo>
                <a:cubicBezTo>
                  <a:pt x="458" y="628"/>
                  <a:pt x="476" y="632"/>
                  <a:pt x="492" y="626"/>
                </a:cubicBezTo>
                <a:cubicBezTo>
                  <a:pt x="501" y="623"/>
                  <a:pt x="498" y="594"/>
                  <a:pt x="504" y="587"/>
                </a:cubicBezTo>
                <a:cubicBezTo>
                  <a:pt x="517" y="571"/>
                  <a:pt x="564" y="575"/>
                  <a:pt x="564" y="575"/>
                </a:cubicBezTo>
                <a:cubicBezTo>
                  <a:pt x="561" y="534"/>
                  <a:pt x="568" y="539"/>
                  <a:pt x="537" y="533"/>
                </a:cubicBezTo>
                <a:cubicBezTo>
                  <a:pt x="526" y="525"/>
                  <a:pt x="512" y="492"/>
                  <a:pt x="501" y="491"/>
                </a:cubicBezTo>
                <a:cubicBezTo>
                  <a:pt x="462" y="488"/>
                  <a:pt x="423" y="489"/>
                  <a:pt x="384" y="488"/>
                </a:cubicBezTo>
                <a:cubicBezTo>
                  <a:pt x="357" y="479"/>
                  <a:pt x="372" y="483"/>
                  <a:pt x="339" y="479"/>
                </a:cubicBezTo>
                <a:cubicBezTo>
                  <a:pt x="322" y="475"/>
                  <a:pt x="305" y="473"/>
                  <a:pt x="288" y="467"/>
                </a:cubicBezTo>
                <a:cubicBezTo>
                  <a:pt x="280" y="442"/>
                  <a:pt x="286" y="454"/>
                  <a:pt x="270" y="431"/>
                </a:cubicBezTo>
                <a:cubicBezTo>
                  <a:pt x="268" y="428"/>
                  <a:pt x="264" y="422"/>
                  <a:pt x="264" y="422"/>
                </a:cubicBezTo>
                <a:cubicBezTo>
                  <a:pt x="265" y="412"/>
                  <a:pt x="264" y="401"/>
                  <a:pt x="267" y="392"/>
                </a:cubicBezTo>
                <a:cubicBezTo>
                  <a:pt x="270" y="383"/>
                  <a:pt x="285" y="388"/>
                  <a:pt x="294" y="386"/>
                </a:cubicBezTo>
                <a:cubicBezTo>
                  <a:pt x="306" y="383"/>
                  <a:pt x="327" y="371"/>
                  <a:pt x="327" y="371"/>
                </a:cubicBezTo>
                <a:cubicBezTo>
                  <a:pt x="332" y="363"/>
                  <a:pt x="339" y="344"/>
                  <a:pt x="339" y="344"/>
                </a:cubicBezTo>
                <a:cubicBezTo>
                  <a:pt x="338" y="337"/>
                  <a:pt x="337" y="309"/>
                  <a:pt x="330" y="302"/>
                </a:cubicBezTo>
                <a:cubicBezTo>
                  <a:pt x="322" y="294"/>
                  <a:pt x="309" y="293"/>
                  <a:pt x="303" y="284"/>
                </a:cubicBezTo>
                <a:cubicBezTo>
                  <a:pt x="288" y="264"/>
                  <a:pt x="266" y="253"/>
                  <a:pt x="249" y="236"/>
                </a:cubicBezTo>
                <a:cubicBezTo>
                  <a:pt x="247" y="230"/>
                  <a:pt x="245" y="224"/>
                  <a:pt x="243" y="218"/>
                </a:cubicBezTo>
                <a:cubicBezTo>
                  <a:pt x="242" y="215"/>
                  <a:pt x="240" y="209"/>
                  <a:pt x="240" y="209"/>
                </a:cubicBezTo>
                <a:cubicBezTo>
                  <a:pt x="244" y="196"/>
                  <a:pt x="252" y="188"/>
                  <a:pt x="261" y="179"/>
                </a:cubicBezTo>
                <a:cubicBezTo>
                  <a:pt x="271" y="150"/>
                  <a:pt x="270" y="113"/>
                  <a:pt x="243" y="95"/>
                </a:cubicBezTo>
                <a:cubicBezTo>
                  <a:pt x="232" y="79"/>
                  <a:pt x="221" y="66"/>
                  <a:pt x="210" y="50"/>
                </a:cubicBezTo>
                <a:cubicBezTo>
                  <a:pt x="206" y="45"/>
                  <a:pt x="174" y="32"/>
                  <a:pt x="165" y="26"/>
                </a:cubicBezTo>
                <a:cubicBezTo>
                  <a:pt x="2" y="30"/>
                  <a:pt x="76" y="0"/>
                  <a:pt x="39" y="56"/>
                </a:cubicBezTo>
                <a:cubicBezTo>
                  <a:pt x="42" y="65"/>
                  <a:pt x="48" y="71"/>
                  <a:pt x="48" y="80"/>
                </a:cubicBezTo>
                <a:close/>
              </a:path>
            </a:pathLst>
          </a:custGeom>
          <a:solidFill>
            <a:srgbClr val="996633">
              <a:alpha val="5098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000" dirty="0">
              <a:latin typeface="+mn-lt"/>
              <a:ea typeface="MS PGothic" pitchFamily="34" charset="-128"/>
              <a:cs typeface="+mn-cs"/>
            </a:endParaRPr>
          </a:p>
        </p:txBody>
      </p:sp>
      <p:sp>
        <p:nvSpPr>
          <p:cNvPr id="11330" name="Freeform 45"/>
          <p:cNvSpPr>
            <a:spLocks/>
          </p:cNvSpPr>
          <p:nvPr/>
        </p:nvSpPr>
        <p:spPr bwMode="auto">
          <a:xfrm>
            <a:off x="3436938" y="2827338"/>
            <a:ext cx="2492375" cy="2816225"/>
          </a:xfrm>
          <a:custGeom>
            <a:avLst/>
            <a:gdLst>
              <a:gd name="T0" fmla="*/ 979 w 1570"/>
              <a:gd name="T1" fmla="*/ 16 h 1774"/>
              <a:gd name="T2" fmla="*/ 967 w 1570"/>
              <a:gd name="T3" fmla="*/ 34 h 1774"/>
              <a:gd name="T4" fmla="*/ 892 w 1570"/>
              <a:gd name="T5" fmla="*/ 94 h 1774"/>
              <a:gd name="T6" fmla="*/ 871 w 1570"/>
              <a:gd name="T7" fmla="*/ 139 h 1774"/>
              <a:gd name="T8" fmla="*/ 970 w 1570"/>
              <a:gd name="T9" fmla="*/ 175 h 1774"/>
              <a:gd name="T10" fmla="*/ 1177 w 1570"/>
              <a:gd name="T11" fmla="*/ 202 h 1774"/>
              <a:gd name="T12" fmla="*/ 1186 w 1570"/>
              <a:gd name="T13" fmla="*/ 253 h 1774"/>
              <a:gd name="T14" fmla="*/ 1063 w 1570"/>
              <a:gd name="T15" fmla="*/ 349 h 1774"/>
              <a:gd name="T16" fmla="*/ 997 w 1570"/>
              <a:gd name="T17" fmla="*/ 367 h 1774"/>
              <a:gd name="T18" fmla="*/ 940 w 1570"/>
              <a:gd name="T19" fmla="*/ 307 h 1774"/>
              <a:gd name="T20" fmla="*/ 754 w 1570"/>
              <a:gd name="T21" fmla="*/ 235 h 1774"/>
              <a:gd name="T22" fmla="*/ 646 w 1570"/>
              <a:gd name="T23" fmla="*/ 193 h 1774"/>
              <a:gd name="T24" fmla="*/ 511 w 1570"/>
              <a:gd name="T25" fmla="*/ 133 h 1774"/>
              <a:gd name="T26" fmla="*/ 421 w 1570"/>
              <a:gd name="T27" fmla="*/ 148 h 1774"/>
              <a:gd name="T28" fmla="*/ 289 w 1570"/>
              <a:gd name="T29" fmla="*/ 193 h 1774"/>
              <a:gd name="T30" fmla="*/ 271 w 1570"/>
              <a:gd name="T31" fmla="*/ 211 h 1774"/>
              <a:gd name="T32" fmla="*/ 175 w 1570"/>
              <a:gd name="T33" fmla="*/ 247 h 1774"/>
              <a:gd name="T34" fmla="*/ 94 w 1570"/>
              <a:gd name="T35" fmla="*/ 316 h 1774"/>
              <a:gd name="T36" fmla="*/ 49 w 1570"/>
              <a:gd name="T37" fmla="*/ 445 h 1774"/>
              <a:gd name="T38" fmla="*/ 25 w 1570"/>
              <a:gd name="T39" fmla="*/ 502 h 1774"/>
              <a:gd name="T40" fmla="*/ 34 w 1570"/>
              <a:gd name="T41" fmla="*/ 769 h 1774"/>
              <a:gd name="T42" fmla="*/ 88 w 1570"/>
              <a:gd name="T43" fmla="*/ 802 h 1774"/>
              <a:gd name="T44" fmla="*/ 124 w 1570"/>
              <a:gd name="T45" fmla="*/ 826 h 1774"/>
              <a:gd name="T46" fmla="*/ 190 w 1570"/>
              <a:gd name="T47" fmla="*/ 898 h 1774"/>
              <a:gd name="T48" fmla="*/ 445 w 1570"/>
              <a:gd name="T49" fmla="*/ 901 h 1774"/>
              <a:gd name="T50" fmla="*/ 469 w 1570"/>
              <a:gd name="T51" fmla="*/ 949 h 1774"/>
              <a:gd name="T52" fmla="*/ 523 w 1570"/>
              <a:gd name="T53" fmla="*/ 1054 h 1774"/>
              <a:gd name="T54" fmla="*/ 559 w 1570"/>
              <a:gd name="T55" fmla="*/ 1309 h 1774"/>
              <a:gd name="T56" fmla="*/ 598 w 1570"/>
              <a:gd name="T57" fmla="*/ 1468 h 1774"/>
              <a:gd name="T58" fmla="*/ 664 w 1570"/>
              <a:gd name="T59" fmla="*/ 1690 h 1774"/>
              <a:gd name="T60" fmla="*/ 736 w 1570"/>
              <a:gd name="T61" fmla="*/ 1771 h 1774"/>
              <a:gd name="T62" fmla="*/ 955 w 1570"/>
              <a:gd name="T63" fmla="*/ 1735 h 1774"/>
              <a:gd name="T64" fmla="*/ 991 w 1570"/>
              <a:gd name="T65" fmla="*/ 1699 h 1774"/>
              <a:gd name="T66" fmla="*/ 1042 w 1570"/>
              <a:gd name="T67" fmla="*/ 1630 h 1774"/>
              <a:gd name="T68" fmla="*/ 1090 w 1570"/>
              <a:gd name="T69" fmla="*/ 1492 h 1774"/>
              <a:gd name="T70" fmla="*/ 1123 w 1570"/>
              <a:gd name="T71" fmla="*/ 1456 h 1774"/>
              <a:gd name="T72" fmla="*/ 1147 w 1570"/>
              <a:gd name="T73" fmla="*/ 1531 h 1774"/>
              <a:gd name="T74" fmla="*/ 1258 w 1570"/>
              <a:gd name="T75" fmla="*/ 1567 h 1774"/>
              <a:gd name="T76" fmla="*/ 1306 w 1570"/>
              <a:gd name="T77" fmla="*/ 1531 h 1774"/>
              <a:gd name="T78" fmla="*/ 1354 w 1570"/>
              <a:gd name="T79" fmla="*/ 1375 h 1774"/>
              <a:gd name="T80" fmla="*/ 1357 w 1570"/>
              <a:gd name="T81" fmla="*/ 1207 h 1774"/>
              <a:gd name="T82" fmla="*/ 1240 w 1570"/>
              <a:gd name="T83" fmla="*/ 1246 h 1774"/>
              <a:gd name="T84" fmla="*/ 1210 w 1570"/>
              <a:gd name="T85" fmla="*/ 1069 h 1774"/>
              <a:gd name="T86" fmla="*/ 1249 w 1570"/>
              <a:gd name="T87" fmla="*/ 1018 h 1774"/>
              <a:gd name="T88" fmla="*/ 1312 w 1570"/>
              <a:gd name="T89" fmla="*/ 907 h 1774"/>
              <a:gd name="T90" fmla="*/ 1360 w 1570"/>
              <a:gd name="T91" fmla="*/ 823 h 1774"/>
              <a:gd name="T92" fmla="*/ 1423 w 1570"/>
              <a:gd name="T93" fmla="*/ 676 h 1774"/>
              <a:gd name="T94" fmla="*/ 1471 w 1570"/>
              <a:gd name="T95" fmla="*/ 589 h 1774"/>
              <a:gd name="T96" fmla="*/ 1510 w 1570"/>
              <a:gd name="T97" fmla="*/ 520 h 1774"/>
              <a:gd name="T98" fmla="*/ 1561 w 1570"/>
              <a:gd name="T99" fmla="*/ 478 h 1774"/>
              <a:gd name="T100" fmla="*/ 1552 w 1570"/>
              <a:gd name="T101" fmla="*/ 460 h 1774"/>
              <a:gd name="T102" fmla="*/ 1498 w 1570"/>
              <a:gd name="T103" fmla="*/ 418 h 1774"/>
              <a:gd name="T104" fmla="*/ 1414 w 1570"/>
              <a:gd name="T105" fmla="*/ 385 h 1774"/>
              <a:gd name="T106" fmla="*/ 1342 w 1570"/>
              <a:gd name="T107" fmla="*/ 367 h 1774"/>
              <a:gd name="T108" fmla="*/ 1264 w 1570"/>
              <a:gd name="T109" fmla="*/ 304 h 1774"/>
              <a:gd name="T110" fmla="*/ 1264 w 1570"/>
              <a:gd name="T111" fmla="*/ 199 h 1774"/>
              <a:gd name="T112" fmla="*/ 1234 w 1570"/>
              <a:gd name="T113" fmla="*/ 118 h 1774"/>
              <a:gd name="T114" fmla="*/ 1210 w 1570"/>
              <a:gd name="T115" fmla="*/ 91 h 1774"/>
              <a:gd name="T116" fmla="*/ 1186 w 1570"/>
              <a:gd name="T117" fmla="*/ 40 h 1774"/>
              <a:gd name="T118" fmla="*/ 1039 w 1570"/>
              <a:gd name="T119" fmla="*/ 31 h 177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570"/>
              <a:gd name="T181" fmla="*/ 0 h 1774"/>
              <a:gd name="T182" fmla="*/ 1570 w 1570"/>
              <a:gd name="T183" fmla="*/ 1774 h 177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570" h="1774">
                <a:moveTo>
                  <a:pt x="1039" y="31"/>
                </a:moveTo>
                <a:cubicBezTo>
                  <a:pt x="1029" y="0"/>
                  <a:pt x="1023" y="13"/>
                  <a:pt x="979" y="16"/>
                </a:cubicBezTo>
                <a:cubicBezTo>
                  <a:pt x="976" y="19"/>
                  <a:pt x="972" y="21"/>
                  <a:pt x="970" y="25"/>
                </a:cubicBezTo>
                <a:cubicBezTo>
                  <a:pt x="968" y="28"/>
                  <a:pt x="970" y="32"/>
                  <a:pt x="967" y="34"/>
                </a:cubicBezTo>
                <a:cubicBezTo>
                  <a:pt x="959" y="39"/>
                  <a:pt x="949" y="37"/>
                  <a:pt x="940" y="40"/>
                </a:cubicBezTo>
                <a:cubicBezTo>
                  <a:pt x="916" y="76"/>
                  <a:pt x="947" y="87"/>
                  <a:pt x="892" y="94"/>
                </a:cubicBezTo>
                <a:cubicBezTo>
                  <a:pt x="884" y="95"/>
                  <a:pt x="876" y="96"/>
                  <a:pt x="868" y="97"/>
                </a:cubicBezTo>
                <a:cubicBezTo>
                  <a:pt x="865" y="112"/>
                  <a:pt x="852" y="133"/>
                  <a:pt x="871" y="139"/>
                </a:cubicBezTo>
                <a:cubicBezTo>
                  <a:pt x="877" y="156"/>
                  <a:pt x="892" y="152"/>
                  <a:pt x="910" y="154"/>
                </a:cubicBezTo>
                <a:cubicBezTo>
                  <a:pt x="924" y="175"/>
                  <a:pt x="946" y="173"/>
                  <a:pt x="970" y="175"/>
                </a:cubicBezTo>
                <a:cubicBezTo>
                  <a:pt x="1030" y="195"/>
                  <a:pt x="1098" y="172"/>
                  <a:pt x="1162" y="178"/>
                </a:cubicBezTo>
                <a:cubicBezTo>
                  <a:pt x="1176" y="188"/>
                  <a:pt x="1170" y="181"/>
                  <a:pt x="1177" y="202"/>
                </a:cubicBezTo>
                <a:cubicBezTo>
                  <a:pt x="1180" y="210"/>
                  <a:pt x="1183" y="226"/>
                  <a:pt x="1183" y="226"/>
                </a:cubicBezTo>
                <a:cubicBezTo>
                  <a:pt x="1180" y="235"/>
                  <a:pt x="1186" y="253"/>
                  <a:pt x="1186" y="253"/>
                </a:cubicBezTo>
                <a:cubicBezTo>
                  <a:pt x="1183" y="289"/>
                  <a:pt x="1179" y="296"/>
                  <a:pt x="1144" y="301"/>
                </a:cubicBezTo>
                <a:cubicBezTo>
                  <a:pt x="1123" y="322"/>
                  <a:pt x="1091" y="340"/>
                  <a:pt x="1063" y="349"/>
                </a:cubicBezTo>
                <a:cubicBezTo>
                  <a:pt x="1058" y="364"/>
                  <a:pt x="1054" y="375"/>
                  <a:pt x="1039" y="379"/>
                </a:cubicBezTo>
                <a:cubicBezTo>
                  <a:pt x="1020" y="377"/>
                  <a:pt x="1012" y="377"/>
                  <a:pt x="997" y="367"/>
                </a:cubicBezTo>
                <a:cubicBezTo>
                  <a:pt x="990" y="357"/>
                  <a:pt x="981" y="344"/>
                  <a:pt x="970" y="340"/>
                </a:cubicBezTo>
                <a:cubicBezTo>
                  <a:pt x="959" y="329"/>
                  <a:pt x="953" y="316"/>
                  <a:pt x="940" y="307"/>
                </a:cubicBezTo>
                <a:cubicBezTo>
                  <a:pt x="931" y="281"/>
                  <a:pt x="873" y="274"/>
                  <a:pt x="850" y="271"/>
                </a:cubicBezTo>
                <a:cubicBezTo>
                  <a:pt x="817" y="260"/>
                  <a:pt x="786" y="247"/>
                  <a:pt x="754" y="235"/>
                </a:cubicBezTo>
                <a:cubicBezTo>
                  <a:pt x="724" y="224"/>
                  <a:pt x="684" y="222"/>
                  <a:pt x="658" y="205"/>
                </a:cubicBezTo>
                <a:cubicBezTo>
                  <a:pt x="650" y="181"/>
                  <a:pt x="662" y="209"/>
                  <a:pt x="646" y="193"/>
                </a:cubicBezTo>
                <a:cubicBezTo>
                  <a:pt x="623" y="170"/>
                  <a:pt x="638" y="173"/>
                  <a:pt x="598" y="166"/>
                </a:cubicBezTo>
                <a:cubicBezTo>
                  <a:pt x="564" y="143"/>
                  <a:pt x="554" y="137"/>
                  <a:pt x="511" y="133"/>
                </a:cubicBezTo>
                <a:cubicBezTo>
                  <a:pt x="494" y="130"/>
                  <a:pt x="489" y="133"/>
                  <a:pt x="472" y="136"/>
                </a:cubicBezTo>
                <a:cubicBezTo>
                  <a:pt x="454" y="148"/>
                  <a:pt x="446" y="146"/>
                  <a:pt x="421" y="148"/>
                </a:cubicBezTo>
                <a:cubicBezTo>
                  <a:pt x="394" y="157"/>
                  <a:pt x="362" y="157"/>
                  <a:pt x="334" y="163"/>
                </a:cubicBezTo>
                <a:cubicBezTo>
                  <a:pt x="319" y="173"/>
                  <a:pt x="307" y="187"/>
                  <a:pt x="289" y="193"/>
                </a:cubicBezTo>
                <a:cubicBezTo>
                  <a:pt x="285" y="196"/>
                  <a:pt x="281" y="198"/>
                  <a:pt x="277" y="202"/>
                </a:cubicBezTo>
                <a:cubicBezTo>
                  <a:pt x="274" y="205"/>
                  <a:pt x="274" y="209"/>
                  <a:pt x="271" y="211"/>
                </a:cubicBezTo>
                <a:cubicBezTo>
                  <a:pt x="256" y="223"/>
                  <a:pt x="213" y="239"/>
                  <a:pt x="193" y="244"/>
                </a:cubicBezTo>
                <a:cubicBezTo>
                  <a:pt x="165" y="272"/>
                  <a:pt x="202" y="241"/>
                  <a:pt x="175" y="247"/>
                </a:cubicBezTo>
                <a:cubicBezTo>
                  <a:pt x="156" y="251"/>
                  <a:pt x="144" y="274"/>
                  <a:pt x="127" y="283"/>
                </a:cubicBezTo>
                <a:cubicBezTo>
                  <a:pt x="119" y="295"/>
                  <a:pt x="106" y="307"/>
                  <a:pt x="94" y="316"/>
                </a:cubicBezTo>
                <a:cubicBezTo>
                  <a:pt x="86" y="333"/>
                  <a:pt x="73" y="347"/>
                  <a:pt x="67" y="364"/>
                </a:cubicBezTo>
                <a:cubicBezTo>
                  <a:pt x="65" y="388"/>
                  <a:pt x="72" y="430"/>
                  <a:pt x="49" y="445"/>
                </a:cubicBezTo>
                <a:cubicBezTo>
                  <a:pt x="45" y="456"/>
                  <a:pt x="39" y="465"/>
                  <a:pt x="34" y="475"/>
                </a:cubicBezTo>
                <a:cubicBezTo>
                  <a:pt x="30" y="484"/>
                  <a:pt x="25" y="502"/>
                  <a:pt x="25" y="502"/>
                </a:cubicBezTo>
                <a:cubicBezTo>
                  <a:pt x="19" y="549"/>
                  <a:pt x="0" y="608"/>
                  <a:pt x="28" y="649"/>
                </a:cubicBezTo>
                <a:cubicBezTo>
                  <a:pt x="29" y="689"/>
                  <a:pt x="24" y="730"/>
                  <a:pt x="34" y="769"/>
                </a:cubicBezTo>
                <a:cubicBezTo>
                  <a:pt x="37" y="781"/>
                  <a:pt x="53" y="793"/>
                  <a:pt x="64" y="796"/>
                </a:cubicBezTo>
                <a:cubicBezTo>
                  <a:pt x="72" y="798"/>
                  <a:pt x="88" y="802"/>
                  <a:pt x="88" y="802"/>
                </a:cubicBezTo>
                <a:cubicBezTo>
                  <a:pt x="97" y="808"/>
                  <a:pt x="106" y="814"/>
                  <a:pt x="115" y="820"/>
                </a:cubicBezTo>
                <a:cubicBezTo>
                  <a:pt x="118" y="822"/>
                  <a:pt x="124" y="826"/>
                  <a:pt x="124" y="826"/>
                </a:cubicBezTo>
                <a:cubicBezTo>
                  <a:pt x="131" y="859"/>
                  <a:pt x="132" y="846"/>
                  <a:pt x="151" y="868"/>
                </a:cubicBezTo>
                <a:cubicBezTo>
                  <a:pt x="166" y="885"/>
                  <a:pt x="167" y="890"/>
                  <a:pt x="190" y="898"/>
                </a:cubicBezTo>
                <a:cubicBezTo>
                  <a:pt x="288" y="896"/>
                  <a:pt x="339" y="891"/>
                  <a:pt x="424" y="886"/>
                </a:cubicBezTo>
                <a:cubicBezTo>
                  <a:pt x="429" y="901"/>
                  <a:pt x="424" y="894"/>
                  <a:pt x="445" y="901"/>
                </a:cubicBezTo>
                <a:cubicBezTo>
                  <a:pt x="448" y="902"/>
                  <a:pt x="454" y="904"/>
                  <a:pt x="454" y="904"/>
                </a:cubicBezTo>
                <a:cubicBezTo>
                  <a:pt x="460" y="921"/>
                  <a:pt x="452" y="938"/>
                  <a:pt x="469" y="949"/>
                </a:cubicBezTo>
                <a:cubicBezTo>
                  <a:pt x="485" y="973"/>
                  <a:pt x="479" y="990"/>
                  <a:pt x="508" y="1009"/>
                </a:cubicBezTo>
                <a:cubicBezTo>
                  <a:pt x="513" y="1024"/>
                  <a:pt x="518" y="1039"/>
                  <a:pt x="523" y="1054"/>
                </a:cubicBezTo>
                <a:cubicBezTo>
                  <a:pt x="526" y="1078"/>
                  <a:pt x="533" y="1099"/>
                  <a:pt x="538" y="1123"/>
                </a:cubicBezTo>
                <a:cubicBezTo>
                  <a:pt x="541" y="1187"/>
                  <a:pt x="544" y="1248"/>
                  <a:pt x="559" y="1309"/>
                </a:cubicBezTo>
                <a:cubicBezTo>
                  <a:pt x="560" y="1336"/>
                  <a:pt x="552" y="1417"/>
                  <a:pt x="583" y="1438"/>
                </a:cubicBezTo>
                <a:cubicBezTo>
                  <a:pt x="587" y="1449"/>
                  <a:pt x="594" y="1457"/>
                  <a:pt x="598" y="1468"/>
                </a:cubicBezTo>
                <a:cubicBezTo>
                  <a:pt x="600" y="1489"/>
                  <a:pt x="599" y="1497"/>
                  <a:pt x="610" y="1513"/>
                </a:cubicBezTo>
                <a:cubicBezTo>
                  <a:pt x="612" y="1560"/>
                  <a:pt x="617" y="1659"/>
                  <a:pt x="664" y="1690"/>
                </a:cubicBezTo>
                <a:cubicBezTo>
                  <a:pt x="669" y="1704"/>
                  <a:pt x="682" y="1717"/>
                  <a:pt x="691" y="1729"/>
                </a:cubicBezTo>
                <a:cubicBezTo>
                  <a:pt x="700" y="1756"/>
                  <a:pt x="712" y="1759"/>
                  <a:pt x="736" y="1771"/>
                </a:cubicBezTo>
                <a:cubicBezTo>
                  <a:pt x="969" y="1766"/>
                  <a:pt x="829" y="1774"/>
                  <a:pt x="937" y="1747"/>
                </a:cubicBezTo>
                <a:cubicBezTo>
                  <a:pt x="943" y="1743"/>
                  <a:pt x="949" y="1739"/>
                  <a:pt x="955" y="1735"/>
                </a:cubicBezTo>
                <a:cubicBezTo>
                  <a:pt x="958" y="1733"/>
                  <a:pt x="964" y="1729"/>
                  <a:pt x="964" y="1729"/>
                </a:cubicBezTo>
                <a:cubicBezTo>
                  <a:pt x="967" y="1719"/>
                  <a:pt x="981" y="1702"/>
                  <a:pt x="991" y="1699"/>
                </a:cubicBezTo>
                <a:cubicBezTo>
                  <a:pt x="998" y="1677"/>
                  <a:pt x="1014" y="1661"/>
                  <a:pt x="1033" y="1648"/>
                </a:cubicBezTo>
                <a:cubicBezTo>
                  <a:pt x="1035" y="1642"/>
                  <a:pt x="1041" y="1637"/>
                  <a:pt x="1042" y="1630"/>
                </a:cubicBezTo>
                <a:cubicBezTo>
                  <a:pt x="1048" y="1601"/>
                  <a:pt x="1044" y="1577"/>
                  <a:pt x="1063" y="1552"/>
                </a:cubicBezTo>
                <a:cubicBezTo>
                  <a:pt x="1070" y="1522"/>
                  <a:pt x="1074" y="1516"/>
                  <a:pt x="1090" y="1492"/>
                </a:cubicBezTo>
                <a:cubicBezTo>
                  <a:pt x="1094" y="1476"/>
                  <a:pt x="1093" y="1461"/>
                  <a:pt x="1102" y="1447"/>
                </a:cubicBezTo>
                <a:cubicBezTo>
                  <a:pt x="1111" y="1450"/>
                  <a:pt x="1114" y="1450"/>
                  <a:pt x="1123" y="1456"/>
                </a:cubicBezTo>
                <a:cubicBezTo>
                  <a:pt x="1129" y="1460"/>
                  <a:pt x="1141" y="1468"/>
                  <a:pt x="1141" y="1468"/>
                </a:cubicBezTo>
                <a:cubicBezTo>
                  <a:pt x="1142" y="1489"/>
                  <a:pt x="1134" y="1515"/>
                  <a:pt x="1147" y="1531"/>
                </a:cubicBezTo>
                <a:cubicBezTo>
                  <a:pt x="1161" y="1548"/>
                  <a:pt x="1192" y="1575"/>
                  <a:pt x="1213" y="1582"/>
                </a:cubicBezTo>
                <a:cubicBezTo>
                  <a:pt x="1250" y="1578"/>
                  <a:pt x="1235" y="1578"/>
                  <a:pt x="1258" y="1567"/>
                </a:cubicBezTo>
                <a:cubicBezTo>
                  <a:pt x="1267" y="1563"/>
                  <a:pt x="1285" y="1555"/>
                  <a:pt x="1285" y="1555"/>
                </a:cubicBezTo>
                <a:cubicBezTo>
                  <a:pt x="1293" y="1544"/>
                  <a:pt x="1302" y="1543"/>
                  <a:pt x="1306" y="1531"/>
                </a:cubicBezTo>
                <a:cubicBezTo>
                  <a:pt x="1312" y="1476"/>
                  <a:pt x="1305" y="1460"/>
                  <a:pt x="1342" y="1423"/>
                </a:cubicBezTo>
                <a:cubicBezTo>
                  <a:pt x="1347" y="1407"/>
                  <a:pt x="1350" y="1391"/>
                  <a:pt x="1354" y="1375"/>
                </a:cubicBezTo>
                <a:cubicBezTo>
                  <a:pt x="1356" y="1366"/>
                  <a:pt x="1363" y="1348"/>
                  <a:pt x="1363" y="1348"/>
                </a:cubicBezTo>
                <a:cubicBezTo>
                  <a:pt x="1368" y="1303"/>
                  <a:pt x="1371" y="1250"/>
                  <a:pt x="1357" y="1207"/>
                </a:cubicBezTo>
                <a:cubicBezTo>
                  <a:pt x="1318" y="1209"/>
                  <a:pt x="1306" y="1214"/>
                  <a:pt x="1273" y="1219"/>
                </a:cubicBezTo>
                <a:cubicBezTo>
                  <a:pt x="1260" y="1228"/>
                  <a:pt x="1255" y="1241"/>
                  <a:pt x="1240" y="1246"/>
                </a:cubicBezTo>
                <a:cubicBezTo>
                  <a:pt x="1204" y="1237"/>
                  <a:pt x="1208" y="1162"/>
                  <a:pt x="1201" y="1135"/>
                </a:cubicBezTo>
                <a:cubicBezTo>
                  <a:pt x="1206" y="1115"/>
                  <a:pt x="1197" y="1085"/>
                  <a:pt x="1210" y="1069"/>
                </a:cubicBezTo>
                <a:cubicBezTo>
                  <a:pt x="1215" y="1063"/>
                  <a:pt x="1223" y="1060"/>
                  <a:pt x="1228" y="1054"/>
                </a:cubicBezTo>
                <a:cubicBezTo>
                  <a:pt x="1237" y="1044"/>
                  <a:pt x="1243" y="1029"/>
                  <a:pt x="1249" y="1018"/>
                </a:cubicBezTo>
                <a:cubicBezTo>
                  <a:pt x="1257" y="1001"/>
                  <a:pt x="1255" y="986"/>
                  <a:pt x="1267" y="970"/>
                </a:cubicBezTo>
                <a:cubicBezTo>
                  <a:pt x="1275" y="946"/>
                  <a:pt x="1290" y="921"/>
                  <a:pt x="1312" y="907"/>
                </a:cubicBezTo>
                <a:cubicBezTo>
                  <a:pt x="1316" y="891"/>
                  <a:pt x="1328" y="877"/>
                  <a:pt x="1342" y="868"/>
                </a:cubicBezTo>
                <a:cubicBezTo>
                  <a:pt x="1347" y="852"/>
                  <a:pt x="1355" y="838"/>
                  <a:pt x="1360" y="823"/>
                </a:cubicBezTo>
                <a:cubicBezTo>
                  <a:pt x="1356" y="810"/>
                  <a:pt x="1364" y="789"/>
                  <a:pt x="1366" y="775"/>
                </a:cubicBezTo>
                <a:cubicBezTo>
                  <a:pt x="1372" y="721"/>
                  <a:pt x="1386" y="713"/>
                  <a:pt x="1423" y="676"/>
                </a:cubicBezTo>
                <a:cubicBezTo>
                  <a:pt x="1428" y="660"/>
                  <a:pt x="1436" y="643"/>
                  <a:pt x="1450" y="634"/>
                </a:cubicBezTo>
                <a:cubicBezTo>
                  <a:pt x="1460" y="620"/>
                  <a:pt x="1462" y="604"/>
                  <a:pt x="1471" y="589"/>
                </a:cubicBezTo>
                <a:cubicBezTo>
                  <a:pt x="1474" y="575"/>
                  <a:pt x="1477" y="570"/>
                  <a:pt x="1489" y="562"/>
                </a:cubicBezTo>
                <a:cubicBezTo>
                  <a:pt x="1496" y="548"/>
                  <a:pt x="1502" y="533"/>
                  <a:pt x="1510" y="520"/>
                </a:cubicBezTo>
                <a:cubicBezTo>
                  <a:pt x="1513" y="502"/>
                  <a:pt x="1517" y="495"/>
                  <a:pt x="1534" y="487"/>
                </a:cubicBezTo>
                <a:cubicBezTo>
                  <a:pt x="1543" y="483"/>
                  <a:pt x="1561" y="478"/>
                  <a:pt x="1561" y="478"/>
                </a:cubicBezTo>
                <a:cubicBezTo>
                  <a:pt x="1564" y="475"/>
                  <a:pt x="1570" y="473"/>
                  <a:pt x="1570" y="469"/>
                </a:cubicBezTo>
                <a:cubicBezTo>
                  <a:pt x="1570" y="465"/>
                  <a:pt x="1554" y="461"/>
                  <a:pt x="1552" y="460"/>
                </a:cubicBezTo>
                <a:cubicBezTo>
                  <a:pt x="1546" y="456"/>
                  <a:pt x="1540" y="452"/>
                  <a:pt x="1534" y="448"/>
                </a:cubicBezTo>
                <a:cubicBezTo>
                  <a:pt x="1524" y="441"/>
                  <a:pt x="1510" y="422"/>
                  <a:pt x="1498" y="418"/>
                </a:cubicBezTo>
                <a:cubicBezTo>
                  <a:pt x="1488" y="415"/>
                  <a:pt x="1478" y="416"/>
                  <a:pt x="1468" y="415"/>
                </a:cubicBezTo>
                <a:cubicBezTo>
                  <a:pt x="1461" y="386"/>
                  <a:pt x="1442" y="388"/>
                  <a:pt x="1414" y="385"/>
                </a:cubicBezTo>
                <a:cubicBezTo>
                  <a:pt x="1393" y="389"/>
                  <a:pt x="1377" y="394"/>
                  <a:pt x="1354" y="385"/>
                </a:cubicBezTo>
                <a:cubicBezTo>
                  <a:pt x="1347" y="383"/>
                  <a:pt x="1346" y="373"/>
                  <a:pt x="1342" y="367"/>
                </a:cubicBezTo>
                <a:cubicBezTo>
                  <a:pt x="1333" y="353"/>
                  <a:pt x="1310" y="341"/>
                  <a:pt x="1294" y="337"/>
                </a:cubicBezTo>
                <a:cubicBezTo>
                  <a:pt x="1283" y="320"/>
                  <a:pt x="1281" y="312"/>
                  <a:pt x="1264" y="304"/>
                </a:cubicBezTo>
                <a:cubicBezTo>
                  <a:pt x="1257" y="276"/>
                  <a:pt x="1256" y="288"/>
                  <a:pt x="1261" y="268"/>
                </a:cubicBezTo>
                <a:cubicBezTo>
                  <a:pt x="1262" y="245"/>
                  <a:pt x="1262" y="222"/>
                  <a:pt x="1264" y="199"/>
                </a:cubicBezTo>
                <a:cubicBezTo>
                  <a:pt x="1266" y="179"/>
                  <a:pt x="1275" y="167"/>
                  <a:pt x="1255" y="154"/>
                </a:cubicBezTo>
                <a:cubicBezTo>
                  <a:pt x="1250" y="138"/>
                  <a:pt x="1249" y="128"/>
                  <a:pt x="1234" y="118"/>
                </a:cubicBezTo>
                <a:cubicBezTo>
                  <a:pt x="1226" y="88"/>
                  <a:pt x="1238" y="119"/>
                  <a:pt x="1222" y="103"/>
                </a:cubicBezTo>
                <a:cubicBezTo>
                  <a:pt x="1206" y="87"/>
                  <a:pt x="1234" y="99"/>
                  <a:pt x="1210" y="91"/>
                </a:cubicBezTo>
                <a:cubicBezTo>
                  <a:pt x="1205" y="77"/>
                  <a:pt x="1211" y="60"/>
                  <a:pt x="1204" y="46"/>
                </a:cubicBezTo>
                <a:cubicBezTo>
                  <a:pt x="1201" y="40"/>
                  <a:pt x="1192" y="40"/>
                  <a:pt x="1186" y="40"/>
                </a:cubicBezTo>
                <a:cubicBezTo>
                  <a:pt x="1168" y="39"/>
                  <a:pt x="1150" y="38"/>
                  <a:pt x="1132" y="37"/>
                </a:cubicBezTo>
                <a:cubicBezTo>
                  <a:pt x="1106" y="20"/>
                  <a:pt x="1039" y="31"/>
                  <a:pt x="1039" y="31"/>
                </a:cubicBezTo>
                <a:close/>
              </a:path>
            </a:pathLst>
          </a:custGeom>
          <a:solidFill>
            <a:srgbClr val="99CC00">
              <a:alpha val="4705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000" dirty="0">
              <a:latin typeface="+mn-lt"/>
              <a:ea typeface="MS PGothic" pitchFamily="34" charset="-128"/>
              <a:cs typeface="+mn-cs"/>
            </a:endParaRPr>
          </a:p>
        </p:txBody>
      </p:sp>
      <p:sp>
        <p:nvSpPr>
          <p:cNvPr id="11331" name="Freeform 49"/>
          <p:cNvSpPr>
            <a:spLocks/>
          </p:cNvSpPr>
          <p:nvPr/>
        </p:nvSpPr>
        <p:spPr bwMode="auto">
          <a:xfrm>
            <a:off x="3706813" y="1865313"/>
            <a:ext cx="1150937" cy="1274762"/>
          </a:xfrm>
          <a:custGeom>
            <a:avLst/>
            <a:gdLst>
              <a:gd name="T0" fmla="*/ 545 w 725"/>
              <a:gd name="T1" fmla="*/ 31 h 803"/>
              <a:gd name="T2" fmla="*/ 473 w 725"/>
              <a:gd name="T3" fmla="*/ 34 h 803"/>
              <a:gd name="T4" fmla="*/ 449 w 725"/>
              <a:gd name="T5" fmla="*/ 52 h 803"/>
              <a:gd name="T6" fmla="*/ 419 w 725"/>
              <a:gd name="T7" fmla="*/ 112 h 803"/>
              <a:gd name="T8" fmla="*/ 386 w 725"/>
              <a:gd name="T9" fmla="*/ 139 h 803"/>
              <a:gd name="T10" fmla="*/ 308 w 725"/>
              <a:gd name="T11" fmla="*/ 202 h 803"/>
              <a:gd name="T12" fmla="*/ 296 w 725"/>
              <a:gd name="T13" fmla="*/ 217 h 803"/>
              <a:gd name="T14" fmla="*/ 284 w 725"/>
              <a:gd name="T15" fmla="*/ 235 h 803"/>
              <a:gd name="T16" fmla="*/ 260 w 725"/>
              <a:gd name="T17" fmla="*/ 301 h 803"/>
              <a:gd name="T18" fmla="*/ 233 w 725"/>
              <a:gd name="T19" fmla="*/ 298 h 803"/>
              <a:gd name="T20" fmla="*/ 194 w 725"/>
              <a:gd name="T21" fmla="*/ 259 h 803"/>
              <a:gd name="T22" fmla="*/ 122 w 725"/>
              <a:gd name="T23" fmla="*/ 274 h 803"/>
              <a:gd name="T24" fmla="*/ 86 w 725"/>
              <a:gd name="T25" fmla="*/ 301 h 803"/>
              <a:gd name="T26" fmla="*/ 56 w 725"/>
              <a:gd name="T27" fmla="*/ 331 h 803"/>
              <a:gd name="T28" fmla="*/ 41 w 725"/>
              <a:gd name="T29" fmla="*/ 346 h 803"/>
              <a:gd name="T30" fmla="*/ 26 w 725"/>
              <a:gd name="T31" fmla="*/ 391 h 803"/>
              <a:gd name="T32" fmla="*/ 104 w 725"/>
              <a:gd name="T33" fmla="*/ 472 h 803"/>
              <a:gd name="T34" fmla="*/ 128 w 725"/>
              <a:gd name="T35" fmla="*/ 502 h 803"/>
              <a:gd name="T36" fmla="*/ 128 w 725"/>
              <a:gd name="T37" fmla="*/ 523 h 803"/>
              <a:gd name="T38" fmla="*/ 134 w 725"/>
              <a:gd name="T39" fmla="*/ 541 h 803"/>
              <a:gd name="T40" fmla="*/ 86 w 725"/>
              <a:gd name="T41" fmla="*/ 571 h 803"/>
              <a:gd name="T42" fmla="*/ 56 w 725"/>
              <a:gd name="T43" fmla="*/ 583 h 803"/>
              <a:gd name="T44" fmla="*/ 53 w 725"/>
              <a:gd name="T45" fmla="*/ 592 h 803"/>
              <a:gd name="T46" fmla="*/ 44 w 725"/>
              <a:gd name="T47" fmla="*/ 595 h 803"/>
              <a:gd name="T48" fmla="*/ 41 w 725"/>
              <a:gd name="T49" fmla="*/ 610 h 803"/>
              <a:gd name="T50" fmla="*/ 14 w 725"/>
              <a:gd name="T51" fmla="*/ 646 h 803"/>
              <a:gd name="T52" fmla="*/ 2 w 725"/>
              <a:gd name="T53" fmla="*/ 688 h 803"/>
              <a:gd name="T54" fmla="*/ 35 w 725"/>
              <a:gd name="T55" fmla="*/ 763 h 803"/>
              <a:gd name="T56" fmla="*/ 101 w 725"/>
              <a:gd name="T57" fmla="*/ 796 h 803"/>
              <a:gd name="T58" fmla="*/ 167 w 725"/>
              <a:gd name="T59" fmla="*/ 793 h 803"/>
              <a:gd name="T60" fmla="*/ 194 w 725"/>
              <a:gd name="T61" fmla="*/ 784 h 803"/>
              <a:gd name="T62" fmla="*/ 224 w 725"/>
              <a:gd name="T63" fmla="*/ 757 h 803"/>
              <a:gd name="T64" fmla="*/ 254 w 725"/>
              <a:gd name="T65" fmla="*/ 712 h 803"/>
              <a:gd name="T66" fmla="*/ 290 w 725"/>
              <a:gd name="T67" fmla="*/ 688 h 803"/>
              <a:gd name="T68" fmla="*/ 341 w 725"/>
              <a:gd name="T69" fmla="*/ 703 h 803"/>
              <a:gd name="T70" fmla="*/ 347 w 725"/>
              <a:gd name="T71" fmla="*/ 733 h 803"/>
              <a:gd name="T72" fmla="*/ 374 w 725"/>
              <a:gd name="T73" fmla="*/ 748 h 803"/>
              <a:gd name="T74" fmla="*/ 476 w 725"/>
              <a:gd name="T75" fmla="*/ 772 h 803"/>
              <a:gd name="T76" fmla="*/ 512 w 725"/>
              <a:gd name="T77" fmla="*/ 766 h 803"/>
              <a:gd name="T78" fmla="*/ 524 w 725"/>
              <a:gd name="T79" fmla="*/ 733 h 803"/>
              <a:gd name="T80" fmla="*/ 509 w 725"/>
              <a:gd name="T81" fmla="*/ 697 h 803"/>
              <a:gd name="T82" fmla="*/ 482 w 725"/>
              <a:gd name="T83" fmla="*/ 661 h 803"/>
              <a:gd name="T84" fmla="*/ 473 w 725"/>
              <a:gd name="T85" fmla="*/ 634 h 803"/>
              <a:gd name="T86" fmla="*/ 470 w 725"/>
              <a:gd name="T87" fmla="*/ 625 h 803"/>
              <a:gd name="T88" fmla="*/ 458 w 725"/>
              <a:gd name="T89" fmla="*/ 508 h 803"/>
              <a:gd name="T90" fmla="*/ 434 w 725"/>
              <a:gd name="T91" fmla="*/ 487 h 803"/>
              <a:gd name="T92" fmla="*/ 425 w 725"/>
              <a:gd name="T93" fmla="*/ 481 h 803"/>
              <a:gd name="T94" fmla="*/ 440 w 725"/>
              <a:gd name="T95" fmla="*/ 439 h 803"/>
              <a:gd name="T96" fmla="*/ 488 w 725"/>
              <a:gd name="T97" fmla="*/ 328 h 803"/>
              <a:gd name="T98" fmla="*/ 497 w 725"/>
              <a:gd name="T99" fmla="*/ 325 h 803"/>
              <a:gd name="T100" fmla="*/ 506 w 725"/>
              <a:gd name="T101" fmla="*/ 319 h 803"/>
              <a:gd name="T102" fmla="*/ 524 w 725"/>
              <a:gd name="T103" fmla="*/ 313 h 803"/>
              <a:gd name="T104" fmla="*/ 548 w 725"/>
              <a:gd name="T105" fmla="*/ 286 h 803"/>
              <a:gd name="T106" fmla="*/ 575 w 725"/>
              <a:gd name="T107" fmla="*/ 214 h 803"/>
              <a:gd name="T108" fmla="*/ 647 w 725"/>
              <a:gd name="T109" fmla="*/ 127 h 803"/>
              <a:gd name="T110" fmla="*/ 701 w 725"/>
              <a:gd name="T111" fmla="*/ 109 h 803"/>
              <a:gd name="T112" fmla="*/ 719 w 725"/>
              <a:gd name="T113" fmla="*/ 82 h 803"/>
              <a:gd name="T114" fmla="*/ 725 w 725"/>
              <a:gd name="T115" fmla="*/ 58 h 803"/>
              <a:gd name="T116" fmla="*/ 674 w 725"/>
              <a:gd name="T117" fmla="*/ 25 h 803"/>
              <a:gd name="T118" fmla="*/ 650 w 725"/>
              <a:gd name="T119" fmla="*/ 16 h 803"/>
              <a:gd name="T120" fmla="*/ 623 w 725"/>
              <a:gd name="T121" fmla="*/ 7 h 803"/>
              <a:gd name="T122" fmla="*/ 545 w 725"/>
              <a:gd name="T123" fmla="*/ 31 h 80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25"/>
              <a:gd name="T187" fmla="*/ 0 h 803"/>
              <a:gd name="T188" fmla="*/ 725 w 725"/>
              <a:gd name="T189" fmla="*/ 803 h 80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25" h="803">
                <a:moveTo>
                  <a:pt x="545" y="31"/>
                </a:moveTo>
                <a:cubicBezTo>
                  <a:pt x="528" y="32"/>
                  <a:pt x="492" y="40"/>
                  <a:pt x="473" y="34"/>
                </a:cubicBezTo>
                <a:cubicBezTo>
                  <a:pt x="461" y="38"/>
                  <a:pt x="456" y="42"/>
                  <a:pt x="449" y="52"/>
                </a:cubicBezTo>
                <a:cubicBezTo>
                  <a:pt x="443" y="74"/>
                  <a:pt x="444" y="106"/>
                  <a:pt x="419" y="112"/>
                </a:cubicBezTo>
                <a:cubicBezTo>
                  <a:pt x="411" y="124"/>
                  <a:pt x="400" y="135"/>
                  <a:pt x="386" y="139"/>
                </a:cubicBezTo>
                <a:cubicBezTo>
                  <a:pt x="379" y="149"/>
                  <a:pt x="322" y="193"/>
                  <a:pt x="308" y="202"/>
                </a:cubicBezTo>
                <a:cubicBezTo>
                  <a:pt x="301" y="222"/>
                  <a:pt x="311" y="200"/>
                  <a:pt x="296" y="217"/>
                </a:cubicBezTo>
                <a:cubicBezTo>
                  <a:pt x="291" y="222"/>
                  <a:pt x="284" y="235"/>
                  <a:pt x="284" y="235"/>
                </a:cubicBezTo>
                <a:cubicBezTo>
                  <a:pt x="279" y="281"/>
                  <a:pt x="293" y="290"/>
                  <a:pt x="260" y="301"/>
                </a:cubicBezTo>
                <a:cubicBezTo>
                  <a:pt x="251" y="300"/>
                  <a:pt x="242" y="301"/>
                  <a:pt x="233" y="298"/>
                </a:cubicBezTo>
                <a:cubicBezTo>
                  <a:pt x="214" y="292"/>
                  <a:pt x="216" y="264"/>
                  <a:pt x="194" y="259"/>
                </a:cubicBezTo>
                <a:cubicBezTo>
                  <a:pt x="162" y="261"/>
                  <a:pt x="150" y="268"/>
                  <a:pt x="122" y="274"/>
                </a:cubicBezTo>
                <a:cubicBezTo>
                  <a:pt x="110" y="282"/>
                  <a:pt x="96" y="289"/>
                  <a:pt x="86" y="301"/>
                </a:cubicBezTo>
                <a:cubicBezTo>
                  <a:pt x="77" y="312"/>
                  <a:pt x="70" y="326"/>
                  <a:pt x="56" y="331"/>
                </a:cubicBezTo>
                <a:cubicBezTo>
                  <a:pt x="52" y="337"/>
                  <a:pt x="44" y="340"/>
                  <a:pt x="41" y="346"/>
                </a:cubicBezTo>
                <a:cubicBezTo>
                  <a:pt x="34" y="360"/>
                  <a:pt x="35" y="377"/>
                  <a:pt x="26" y="391"/>
                </a:cubicBezTo>
                <a:cubicBezTo>
                  <a:pt x="30" y="484"/>
                  <a:pt x="9" y="468"/>
                  <a:pt x="104" y="472"/>
                </a:cubicBezTo>
                <a:cubicBezTo>
                  <a:pt x="120" y="477"/>
                  <a:pt x="114" y="493"/>
                  <a:pt x="128" y="502"/>
                </a:cubicBezTo>
                <a:cubicBezTo>
                  <a:pt x="124" y="514"/>
                  <a:pt x="124" y="509"/>
                  <a:pt x="128" y="523"/>
                </a:cubicBezTo>
                <a:cubicBezTo>
                  <a:pt x="130" y="529"/>
                  <a:pt x="134" y="541"/>
                  <a:pt x="134" y="541"/>
                </a:cubicBezTo>
                <a:cubicBezTo>
                  <a:pt x="127" y="570"/>
                  <a:pt x="118" y="568"/>
                  <a:pt x="86" y="571"/>
                </a:cubicBezTo>
                <a:cubicBezTo>
                  <a:pt x="75" y="574"/>
                  <a:pt x="67" y="579"/>
                  <a:pt x="56" y="583"/>
                </a:cubicBezTo>
                <a:cubicBezTo>
                  <a:pt x="55" y="586"/>
                  <a:pt x="55" y="590"/>
                  <a:pt x="53" y="592"/>
                </a:cubicBezTo>
                <a:cubicBezTo>
                  <a:pt x="51" y="594"/>
                  <a:pt x="46" y="592"/>
                  <a:pt x="44" y="595"/>
                </a:cubicBezTo>
                <a:cubicBezTo>
                  <a:pt x="41" y="599"/>
                  <a:pt x="43" y="605"/>
                  <a:pt x="41" y="610"/>
                </a:cubicBezTo>
                <a:cubicBezTo>
                  <a:pt x="34" y="625"/>
                  <a:pt x="20" y="632"/>
                  <a:pt x="14" y="646"/>
                </a:cubicBezTo>
                <a:cubicBezTo>
                  <a:pt x="8" y="660"/>
                  <a:pt x="7" y="674"/>
                  <a:pt x="2" y="688"/>
                </a:cubicBezTo>
                <a:cubicBezTo>
                  <a:pt x="4" y="723"/>
                  <a:pt x="0" y="751"/>
                  <a:pt x="35" y="763"/>
                </a:cubicBezTo>
                <a:cubicBezTo>
                  <a:pt x="50" y="793"/>
                  <a:pt x="70" y="792"/>
                  <a:pt x="101" y="796"/>
                </a:cubicBezTo>
                <a:cubicBezTo>
                  <a:pt x="122" y="803"/>
                  <a:pt x="146" y="799"/>
                  <a:pt x="167" y="793"/>
                </a:cubicBezTo>
                <a:cubicBezTo>
                  <a:pt x="176" y="791"/>
                  <a:pt x="194" y="784"/>
                  <a:pt x="194" y="784"/>
                </a:cubicBezTo>
                <a:cubicBezTo>
                  <a:pt x="200" y="775"/>
                  <a:pt x="215" y="763"/>
                  <a:pt x="224" y="757"/>
                </a:cubicBezTo>
                <a:cubicBezTo>
                  <a:pt x="241" y="731"/>
                  <a:pt x="219" y="724"/>
                  <a:pt x="254" y="712"/>
                </a:cubicBezTo>
                <a:cubicBezTo>
                  <a:pt x="265" y="701"/>
                  <a:pt x="277" y="697"/>
                  <a:pt x="290" y="688"/>
                </a:cubicBezTo>
                <a:cubicBezTo>
                  <a:pt x="309" y="691"/>
                  <a:pt x="325" y="692"/>
                  <a:pt x="341" y="703"/>
                </a:cubicBezTo>
                <a:cubicBezTo>
                  <a:pt x="345" y="715"/>
                  <a:pt x="351" y="720"/>
                  <a:pt x="347" y="733"/>
                </a:cubicBezTo>
                <a:cubicBezTo>
                  <a:pt x="354" y="740"/>
                  <a:pt x="374" y="748"/>
                  <a:pt x="374" y="748"/>
                </a:cubicBezTo>
                <a:cubicBezTo>
                  <a:pt x="383" y="776"/>
                  <a:pt x="459" y="771"/>
                  <a:pt x="476" y="772"/>
                </a:cubicBezTo>
                <a:cubicBezTo>
                  <a:pt x="490" y="777"/>
                  <a:pt x="500" y="774"/>
                  <a:pt x="512" y="766"/>
                </a:cubicBezTo>
                <a:cubicBezTo>
                  <a:pt x="519" y="739"/>
                  <a:pt x="513" y="749"/>
                  <a:pt x="524" y="733"/>
                </a:cubicBezTo>
                <a:cubicBezTo>
                  <a:pt x="519" y="718"/>
                  <a:pt x="523" y="706"/>
                  <a:pt x="509" y="697"/>
                </a:cubicBezTo>
                <a:cubicBezTo>
                  <a:pt x="502" y="687"/>
                  <a:pt x="487" y="672"/>
                  <a:pt x="482" y="661"/>
                </a:cubicBezTo>
                <a:cubicBezTo>
                  <a:pt x="482" y="661"/>
                  <a:pt x="475" y="639"/>
                  <a:pt x="473" y="634"/>
                </a:cubicBezTo>
                <a:cubicBezTo>
                  <a:pt x="472" y="631"/>
                  <a:pt x="470" y="625"/>
                  <a:pt x="470" y="625"/>
                </a:cubicBezTo>
                <a:cubicBezTo>
                  <a:pt x="471" y="604"/>
                  <a:pt x="492" y="519"/>
                  <a:pt x="458" y="508"/>
                </a:cubicBezTo>
                <a:cubicBezTo>
                  <a:pt x="448" y="493"/>
                  <a:pt x="455" y="501"/>
                  <a:pt x="434" y="487"/>
                </a:cubicBezTo>
                <a:cubicBezTo>
                  <a:pt x="431" y="485"/>
                  <a:pt x="425" y="481"/>
                  <a:pt x="425" y="481"/>
                </a:cubicBezTo>
                <a:cubicBezTo>
                  <a:pt x="406" y="453"/>
                  <a:pt x="422" y="451"/>
                  <a:pt x="440" y="439"/>
                </a:cubicBezTo>
                <a:cubicBezTo>
                  <a:pt x="451" y="374"/>
                  <a:pt x="420" y="338"/>
                  <a:pt x="488" y="328"/>
                </a:cubicBezTo>
                <a:cubicBezTo>
                  <a:pt x="491" y="327"/>
                  <a:pt x="494" y="326"/>
                  <a:pt x="497" y="325"/>
                </a:cubicBezTo>
                <a:cubicBezTo>
                  <a:pt x="500" y="323"/>
                  <a:pt x="503" y="320"/>
                  <a:pt x="506" y="319"/>
                </a:cubicBezTo>
                <a:cubicBezTo>
                  <a:pt x="512" y="316"/>
                  <a:pt x="524" y="313"/>
                  <a:pt x="524" y="313"/>
                </a:cubicBezTo>
                <a:cubicBezTo>
                  <a:pt x="535" y="302"/>
                  <a:pt x="535" y="295"/>
                  <a:pt x="548" y="286"/>
                </a:cubicBezTo>
                <a:cubicBezTo>
                  <a:pt x="556" y="255"/>
                  <a:pt x="547" y="233"/>
                  <a:pt x="575" y="214"/>
                </a:cubicBezTo>
                <a:cubicBezTo>
                  <a:pt x="598" y="180"/>
                  <a:pt x="598" y="139"/>
                  <a:pt x="647" y="127"/>
                </a:cubicBezTo>
                <a:cubicBezTo>
                  <a:pt x="663" y="116"/>
                  <a:pt x="682" y="113"/>
                  <a:pt x="701" y="109"/>
                </a:cubicBezTo>
                <a:cubicBezTo>
                  <a:pt x="707" y="99"/>
                  <a:pt x="716" y="93"/>
                  <a:pt x="719" y="82"/>
                </a:cubicBezTo>
                <a:cubicBezTo>
                  <a:pt x="721" y="74"/>
                  <a:pt x="725" y="58"/>
                  <a:pt x="725" y="58"/>
                </a:cubicBezTo>
                <a:cubicBezTo>
                  <a:pt x="717" y="26"/>
                  <a:pt x="708" y="28"/>
                  <a:pt x="674" y="25"/>
                </a:cubicBezTo>
                <a:cubicBezTo>
                  <a:pt x="648" y="19"/>
                  <a:pt x="676" y="26"/>
                  <a:pt x="650" y="16"/>
                </a:cubicBezTo>
                <a:cubicBezTo>
                  <a:pt x="641" y="12"/>
                  <a:pt x="623" y="7"/>
                  <a:pt x="623" y="7"/>
                </a:cubicBezTo>
                <a:cubicBezTo>
                  <a:pt x="594" y="8"/>
                  <a:pt x="524" y="0"/>
                  <a:pt x="545" y="31"/>
                </a:cubicBezTo>
                <a:close/>
              </a:path>
            </a:pathLst>
          </a:custGeom>
          <a:solidFill>
            <a:srgbClr val="800080">
              <a:alpha val="58823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000" dirty="0">
              <a:latin typeface="+mn-lt"/>
              <a:ea typeface="MS PGothic" pitchFamily="34" charset="-128"/>
              <a:cs typeface="+mn-cs"/>
            </a:endParaRPr>
          </a:p>
        </p:txBody>
      </p:sp>
      <p:sp>
        <p:nvSpPr>
          <p:cNvPr id="11270" name="Freeform 56"/>
          <p:cNvSpPr>
            <a:spLocks/>
          </p:cNvSpPr>
          <p:nvPr/>
        </p:nvSpPr>
        <p:spPr bwMode="auto">
          <a:xfrm>
            <a:off x="1700213" y="3871913"/>
            <a:ext cx="1571625" cy="2459037"/>
          </a:xfrm>
          <a:custGeom>
            <a:avLst/>
            <a:gdLst>
              <a:gd name="T0" fmla="*/ 2147483647 w 990"/>
              <a:gd name="T1" fmla="*/ 2147483647 h 1549"/>
              <a:gd name="T2" fmla="*/ 2147483647 w 990"/>
              <a:gd name="T3" fmla="*/ 2147483647 h 1549"/>
              <a:gd name="T4" fmla="*/ 0 w 990"/>
              <a:gd name="T5" fmla="*/ 2147483647 h 1549"/>
              <a:gd name="T6" fmla="*/ 2147483647 w 990"/>
              <a:gd name="T7" fmla="*/ 2147483647 h 1549"/>
              <a:gd name="T8" fmla="*/ 2147483647 w 990"/>
              <a:gd name="T9" fmla="*/ 2147483647 h 1549"/>
              <a:gd name="T10" fmla="*/ 2147483647 w 990"/>
              <a:gd name="T11" fmla="*/ 2147483647 h 1549"/>
              <a:gd name="T12" fmla="*/ 2147483647 w 990"/>
              <a:gd name="T13" fmla="*/ 2147483647 h 1549"/>
              <a:gd name="T14" fmla="*/ 2147483647 w 990"/>
              <a:gd name="T15" fmla="*/ 2147483647 h 1549"/>
              <a:gd name="T16" fmla="*/ 2147483647 w 990"/>
              <a:gd name="T17" fmla="*/ 2147483647 h 1549"/>
              <a:gd name="T18" fmla="*/ 2147483647 w 990"/>
              <a:gd name="T19" fmla="*/ 2147483647 h 1549"/>
              <a:gd name="T20" fmla="*/ 2147483647 w 990"/>
              <a:gd name="T21" fmla="*/ 2147483647 h 1549"/>
              <a:gd name="T22" fmla="*/ 2147483647 w 990"/>
              <a:gd name="T23" fmla="*/ 2147483647 h 1549"/>
              <a:gd name="T24" fmla="*/ 2147483647 w 990"/>
              <a:gd name="T25" fmla="*/ 2147483647 h 1549"/>
              <a:gd name="T26" fmla="*/ 2147483647 w 990"/>
              <a:gd name="T27" fmla="*/ 2147483647 h 1549"/>
              <a:gd name="T28" fmla="*/ 2147483647 w 990"/>
              <a:gd name="T29" fmla="*/ 2147483647 h 1549"/>
              <a:gd name="T30" fmla="*/ 2147483647 w 990"/>
              <a:gd name="T31" fmla="*/ 2147483647 h 1549"/>
              <a:gd name="T32" fmla="*/ 2147483647 w 990"/>
              <a:gd name="T33" fmla="*/ 2147483647 h 1549"/>
              <a:gd name="T34" fmla="*/ 2147483647 w 990"/>
              <a:gd name="T35" fmla="*/ 2147483647 h 1549"/>
              <a:gd name="T36" fmla="*/ 2147483647 w 990"/>
              <a:gd name="T37" fmla="*/ 2147483647 h 1549"/>
              <a:gd name="T38" fmla="*/ 2147483647 w 990"/>
              <a:gd name="T39" fmla="*/ 2147483647 h 1549"/>
              <a:gd name="T40" fmla="*/ 2147483647 w 990"/>
              <a:gd name="T41" fmla="*/ 2147483647 h 1549"/>
              <a:gd name="T42" fmla="*/ 2147483647 w 990"/>
              <a:gd name="T43" fmla="*/ 2147483647 h 1549"/>
              <a:gd name="T44" fmla="*/ 2147483647 w 990"/>
              <a:gd name="T45" fmla="*/ 2147483647 h 1549"/>
              <a:gd name="T46" fmla="*/ 2147483647 w 990"/>
              <a:gd name="T47" fmla="*/ 2147483647 h 1549"/>
              <a:gd name="T48" fmla="*/ 2147483647 w 990"/>
              <a:gd name="T49" fmla="*/ 2147483647 h 1549"/>
              <a:gd name="T50" fmla="*/ 2147483647 w 990"/>
              <a:gd name="T51" fmla="*/ 2147483647 h 1549"/>
              <a:gd name="T52" fmla="*/ 2147483647 w 990"/>
              <a:gd name="T53" fmla="*/ 2147483647 h 1549"/>
              <a:gd name="T54" fmla="*/ 2147483647 w 990"/>
              <a:gd name="T55" fmla="*/ 2147483647 h 1549"/>
              <a:gd name="T56" fmla="*/ 2147483647 w 990"/>
              <a:gd name="T57" fmla="*/ 2147483647 h 1549"/>
              <a:gd name="T58" fmla="*/ 2147483647 w 990"/>
              <a:gd name="T59" fmla="*/ 2147483647 h 1549"/>
              <a:gd name="T60" fmla="*/ 2147483647 w 990"/>
              <a:gd name="T61" fmla="*/ 2147483647 h 1549"/>
              <a:gd name="T62" fmla="*/ 2147483647 w 990"/>
              <a:gd name="T63" fmla="*/ 2147483647 h 154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90"/>
              <a:gd name="T97" fmla="*/ 0 h 1549"/>
              <a:gd name="T98" fmla="*/ 990 w 990"/>
              <a:gd name="T99" fmla="*/ 1549 h 1549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90" h="1549">
                <a:moveTo>
                  <a:pt x="102" y="162"/>
                </a:moveTo>
                <a:cubicBezTo>
                  <a:pt x="96" y="181"/>
                  <a:pt x="95" y="205"/>
                  <a:pt x="78" y="216"/>
                </a:cubicBezTo>
                <a:cubicBezTo>
                  <a:pt x="74" y="238"/>
                  <a:pt x="71" y="258"/>
                  <a:pt x="48" y="264"/>
                </a:cubicBezTo>
                <a:cubicBezTo>
                  <a:pt x="42" y="277"/>
                  <a:pt x="31" y="290"/>
                  <a:pt x="21" y="300"/>
                </a:cubicBezTo>
                <a:cubicBezTo>
                  <a:pt x="17" y="313"/>
                  <a:pt x="12" y="326"/>
                  <a:pt x="9" y="339"/>
                </a:cubicBezTo>
                <a:cubicBezTo>
                  <a:pt x="7" y="359"/>
                  <a:pt x="3" y="379"/>
                  <a:pt x="0" y="399"/>
                </a:cubicBezTo>
                <a:cubicBezTo>
                  <a:pt x="4" y="425"/>
                  <a:pt x="5" y="455"/>
                  <a:pt x="24" y="474"/>
                </a:cubicBezTo>
                <a:cubicBezTo>
                  <a:pt x="28" y="487"/>
                  <a:pt x="35" y="500"/>
                  <a:pt x="45" y="510"/>
                </a:cubicBezTo>
                <a:cubicBezTo>
                  <a:pt x="52" y="531"/>
                  <a:pt x="42" y="506"/>
                  <a:pt x="57" y="528"/>
                </a:cubicBezTo>
                <a:cubicBezTo>
                  <a:pt x="69" y="546"/>
                  <a:pt x="83" y="570"/>
                  <a:pt x="90" y="591"/>
                </a:cubicBezTo>
                <a:cubicBezTo>
                  <a:pt x="85" y="605"/>
                  <a:pt x="90" y="610"/>
                  <a:pt x="102" y="618"/>
                </a:cubicBezTo>
                <a:cubicBezTo>
                  <a:pt x="114" y="636"/>
                  <a:pt x="114" y="650"/>
                  <a:pt x="123" y="669"/>
                </a:cubicBezTo>
                <a:cubicBezTo>
                  <a:pt x="135" y="697"/>
                  <a:pt x="168" y="734"/>
                  <a:pt x="198" y="744"/>
                </a:cubicBezTo>
                <a:cubicBezTo>
                  <a:pt x="216" y="757"/>
                  <a:pt x="212" y="769"/>
                  <a:pt x="219" y="789"/>
                </a:cubicBezTo>
                <a:cubicBezTo>
                  <a:pt x="222" y="819"/>
                  <a:pt x="230" y="848"/>
                  <a:pt x="234" y="879"/>
                </a:cubicBezTo>
                <a:cubicBezTo>
                  <a:pt x="235" y="899"/>
                  <a:pt x="235" y="964"/>
                  <a:pt x="240" y="996"/>
                </a:cubicBezTo>
                <a:cubicBezTo>
                  <a:pt x="242" y="1007"/>
                  <a:pt x="246" y="1018"/>
                  <a:pt x="249" y="1029"/>
                </a:cubicBezTo>
                <a:cubicBezTo>
                  <a:pt x="251" y="1035"/>
                  <a:pt x="255" y="1047"/>
                  <a:pt x="255" y="1047"/>
                </a:cubicBezTo>
                <a:cubicBezTo>
                  <a:pt x="249" y="1077"/>
                  <a:pt x="262" y="1173"/>
                  <a:pt x="282" y="1203"/>
                </a:cubicBezTo>
                <a:cubicBezTo>
                  <a:pt x="287" y="1244"/>
                  <a:pt x="274" y="1297"/>
                  <a:pt x="297" y="1332"/>
                </a:cubicBezTo>
                <a:cubicBezTo>
                  <a:pt x="303" y="1357"/>
                  <a:pt x="302" y="1360"/>
                  <a:pt x="324" y="1371"/>
                </a:cubicBezTo>
                <a:cubicBezTo>
                  <a:pt x="335" y="1387"/>
                  <a:pt x="342" y="1391"/>
                  <a:pt x="360" y="1395"/>
                </a:cubicBezTo>
                <a:cubicBezTo>
                  <a:pt x="361" y="1403"/>
                  <a:pt x="360" y="1412"/>
                  <a:pt x="363" y="1419"/>
                </a:cubicBezTo>
                <a:cubicBezTo>
                  <a:pt x="371" y="1436"/>
                  <a:pt x="377" y="1406"/>
                  <a:pt x="369" y="1431"/>
                </a:cubicBezTo>
                <a:cubicBezTo>
                  <a:pt x="372" y="1479"/>
                  <a:pt x="360" y="1486"/>
                  <a:pt x="402" y="1491"/>
                </a:cubicBezTo>
                <a:cubicBezTo>
                  <a:pt x="412" y="1494"/>
                  <a:pt x="419" y="1500"/>
                  <a:pt x="429" y="1503"/>
                </a:cubicBezTo>
                <a:cubicBezTo>
                  <a:pt x="434" y="1518"/>
                  <a:pt x="441" y="1517"/>
                  <a:pt x="456" y="1521"/>
                </a:cubicBezTo>
                <a:cubicBezTo>
                  <a:pt x="488" y="1529"/>
                  <a:pt x="509" y="1539"/>
                  <a:pt x="543" y="1542"/>
                </a:cubicBezTo>
                <a:cubicBezTo>
                  <a:pt x="570" y="1549"/>
                  <a:pt x="568" y="1549"/>
                  <a:pt x="612" y="1548"/>
                </a:cubicBezTo>
                <a:cubicBezTo>
                  <a:pt x="639" y="1547"/>
                  <a:pt x="693" y="1542"/>
                  <a:pt x="693" y="1542"/>
                </a:cubicBezTo>
                <a:cubicBezTo>
                  <a:pt x="742" y="1534"/>
                  <a:pt x="751" y="1530"/>
                  <a:pt x="732" y="1473"/>
                </a:cubicBezTo>
                <a:cubicBezTo>
                  <a:pt x="730" y="1451"/>
                  <a:pt x="729" y="1429"/>
                  <a:pt x="726" y="1407"/>
                </a:cubicBezTo>
                <a:cubicBezTo>
                  <a:pt x="722" y="1383"/>
                  <a:pt x="666" y="1377"/>
                  <a:pt x="648" y="1374"/>
                </a:cubicBezTo>
                <a:cubicBezTo>
                  <a:pt x="627" y="1367"/>
                  <a:pt x="616" y="1347"/>
                  <a:pt x="609" y="1326"/>
                </a:cubicBezTo>
                <a:cubicBezTo>
                  <a:pt x="613" y="1281"/>
                  <a:pt x="617" y="1241"/>
                  <a:pt x="642" y="1203"/>
                </a:cubicBezTo>
                <a:cubicBezTo>
                  <a:pt x="649" y="1157"/>
                  <a:pt x="674" y="1119"/>
                  <a:pt x="702" y="1083"/>
                </a:cubicBezTo>
                <a:cubicBezTo>
                  <a:pt x="714" y="1068"/>
                  <a:pt x="716" y="1057"/>
                  <a:pt x="729" y="1044"/>
                </a:cubicBezTo>
                <a:cubicBezTo>
                  <a:pt x="734" y="1030"/>
                  <a:pt x="734" y="1013"/>
                  <a:pt x="747" y="1005"/>
                </a:cubicBezTo>
                <a:cubicBezTo>
                  <a:pt x="752" y="990"/>
                  <a:pt x="766" y="980"/>
                  <a:pt x="774" y="966"/>
                </a:cubicBezTo>
                <a:cubicBezTo>
                  <a:pt x="782" y="954"/>
                  <a:pt x="780" y="947"/>
                  <a:pt x="792" y="939"/>
                </a:cubicBezTo>
                <a:cubicBezTo>
                  <a:pt x="800" y="914"/>
                  <a:pt x="816" y="899"/>
                  <a:pt x="837" y="885"/>
                </a:cubicBezTo>
                <a:cubicBezTo>
                  <a:pt x="843" y="868"/>
                  <a:pt x="840" y="848"/>
                  <a:pt x="846" y="831"/>
                </a:cubicBezTo>
                <a:cubicBezTo>
                  <a:pt x="849" y="821"/>
                  <a:pt x="877" y="821"/>
                  <a:pt x="885" y="816"/>
                </a:cubicBezTo>
                <a:cubicBezTo>
                  <a:pt x="897" y="808"/>
                  <a:pt x="906" y="799"/>
                  <a:pt x="918" y="792"/>
                </a:cubicBezTo>
                <a:cubicBezTo>
                  <a:pt x="924" y="783"/>
                  <a:pt x="927" y="774"/>
                  <a:pt x="933" y="765"/>
                </a:cubicBezTo>
                <a:cubicBezTo>
                  <a:pt x="939" y="740"/>
                  <a:pt x="933" y="715"/>
                  <a:pt x="930" y="690"/>
                </a:cubicBezTo>
                <a:cubicBezTo>
                  <a:pt x="931" y="657"/>
                  <a:pt x="929" y="587"/>
                  <a:pt x="969" y="567"/>
                </a:cubicBezTo>
                <a:cubicBezTo>
                  <a:pt x="976" y="546"/>
                  <a:pt x="983" y="525"/>
                  <a:pt x="990" y="504"/>
                </a:cubicBezTo>
                <a:cubicBezTo>
                  <a:pt x="986" y="443"/>
                  <a:pt x="985" y="379"/>
                  <a:pt x="918" y="357"/>
                </a:cubicBezTo>
                <a:cubicBezTo>
                  <a:pt x="879" y="318"/>
                  <a:pt x="816" y="300"/>
                  <a:pt x="774" y="258"/>
                </a:cubicBezTo>
                <a:cubicBezTo>
                  <a:pt x="768" y="241"/>
                  <a:pt x="775" y="256"/>
                  <a:pt x="759" y="240"/>
                </a:cubicBezTo>
                <a:cubicBezTo>
                  <a:pt x="727" y="208"/>
                  <a:pt x="734" y="198"/>
                  <a:pt x="684" y="192"/>
                </a:cubicBezTo>
                <a:cubicBezTo>
                  <a:pt x="678" y="190"/>
                  <a:pt x="672" y="188"/>
                  <a:pt x="666" y="186"/>
                </a:cubicBezTo>
                <a:cubicBezTo>
                  <a:pt x="663" y="185"/>
                  <a:pt x="657" y="183"/>
                  <a:pt x="657" y="183"/>
                </a:cubicBezTo>
                <a:cubicBezTo>
                  <a:pt x="641" y="171"/>
                  <a:pt x="625" y="167"/>
                  <a:pt x="609" y="156"/>
                </a:cubicBezTo>
                <a:cubicBezTo>
                  <a:pt x="599" y="125"/>
                  <a:pt x="557" y="129"/>
                  <a:pt x="534" y="114"/>
                </a:cubicBezTo>
                <a:cubicBezTo>
                  <a:pt x="523" y="107"/>
                  <a:pt x="515" y="99"/>
                  <a:pt x="504" y="93"/>
                </a:cubicBezTo>
                <a:cubicBezTo>
                  <a:pt x="498" y="89"/>
                  <a:pt x="486" y="81"/>
                  <a:pt x="486" y="81"/>
                </a:cubicBezTo>
                <a:cubicBezTo>
                  <a:pt x="473" y="62"/>
                  <a:pt x="460" y="65"/>
                  <a:pt x="444" y="54"/>
                </a:cubicBezTo>
                <a:cubicBezTo>
                  <a:pt x="430" y="45"/>
                  <a:pt x="412" y="45"/>
                  <a:pt x="399" y="36"/>
                </a:cubicBezTo>
                <a:cubicBezTo>
                  <a:pt x="373" y="19"/>
                  <a:pt x="339" y="6"/>
                  <a:pt x="309" y="0"/>
                </a:cubicBezTo>
                <a:cubicBezTo>
                  <a:pt x="281" y="1"/>
                  <a:pt x="253" y="1"/>
                  <a:pt x="225" y="3"/>
                </a:cubicBezTo>
                <a:cubicBezTo>
                  <a:pt x="201" y="4"/>
                  <a:pt x="153" y="9"/>
                  <a:pt x="153" y="9"/>
                </a:cubicBezTo>
                <a:cubicBezTo>
                  <a:pt x="131" y="23"/>
                  <a:pt x="131" y="51"/>
                  <a:pt x="117" y="72"/>
                </a:cubicBezTo>
                <a:cubicBezTo>
                  <a:pt x="109" y="106"/>
                  <a:pt x="102" y="126"/>
                  <a:pt x="102" y="162"/>
                </a:cubicBezTo>
                <a:close/>
              </a:path>
            </a:pathLst>
          </a:custGeom>
          <a:solidFill>
            <a:srgbClr val="333333">
              <a:alpha val="3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61"/>
          <p:cNvSpPr>
            <a:spLocks/>
          </p:cNvSpPr>
          <p:nvPr/>
        </p:nvSpPr>
        <p:spPr bwMode="auto">
          <a:xfrm>
            <a:off x="762002" y="1903768"/>
            <a:ext cx="2147888" cy="1038225"/>
          </a:xfrm>
          <a:custGeom>
            <a:avLst/>
            <a:gdLst>
              <a:gd name="T0" fmla="*/ 234 w 1299"/>
              <a:gd name="T1" fmla="*/ 86 h 652"/>
              <a:gd name="T2" fmla="*/ 24 w 1299"/>
              <a:gd name="T3" fmla="*/ 251 h 652"/>
              <a:gd name="T4" fmla="*/ 48 w 1299"/>
              <a:gd name="T5" fmla="*/ 368 h 652"/>
              <a:gd name="T6" fmla="*/ 9 w 1299"/>
              <a:gd name="T7" fmla="*/ 416 h 652"/>
              <a:gd name="T8" fmla="*/ 87 w 1299"/>
              <a:gd name="T9" fmla="*/ 479 h 652"/>
              <a:gd name="T10" fmla="*/ 228 w 1299"/>
              <a:gd name="T11" fmla="*/ 461 h 652"/>
              <a:gd name="T12" fmla="*/ 303 w 1299"/>
              <a:gd name="T13" fmla="*/ 443 h 652"/>
              <a:gd name="T14" fmla="*/ 420 w 1299"/>
              <a:gd name="T15" fmla="*/ 428 h 652"/>
              <a:gd name="T16" fmla="*/ 579 w 1299"/>
              <a:gd name="T17" fmla="*/ 491 h 652"/>
              <a:gd name="T18" fmla="*/ 687 w 1299"/>
              <a:gd name="T19" fmla="*/ 506 h 652"/>
              <a:gd name="T20" fmla="*/ 726 w 1299"/>
              <a:gd name="T21" fmla="*/ 515 h 652"/>
              <a:gd name="T22" fmla="*/ 861 w 1299"/>
              <a:gd name="T23" fmla="*/ 620 h 652"/>
              <a:gd name="T24" fmla="*/ 960 w 1299"/>
              <a:gd name="T25" fmla="*/ 584 h 652"/>
              <a:gd name="T26" fmla="*/ 1020 w 1299"/>
              <a:gd name="T27" fmla="*/ 605 h 652"/>
              <a:gd name="T28" fmla="*/ 1122 w 1299"/>
              <a:gd name="T29" fmla="*/ 620 h 652"/>
              <a:gd name="T30" fmla="*/ 1182 w 1299"/>
              <a:gd name="T31" fmla="*/ 563 h 652"/>
              <a:gd name="T32" fmla="*/ 1245 w 1299"/>
              <a:gd name="T33" fmla="*/ 497 h 652"/>
              <a:gd name="T34" fmla="*/ 1293 w 1299"/>
              <a:gd name="T35" fmla="*/ 434 h 652"/>
              <a:gd name="T36" fmla="*/ 1272 w 1299"/>
              <a:gd name="T37" fmla="*/ 284 h 652"/>
              <a:gd name="T38" fmla="*/ 1185 w 1299"/>
              <a:gd name="T39" fmla="*/ 233 h 652"/>
              <a:gd name="T40" fmla="*/ 1152 w 1299"/>
              <a:gd name="T41" fmla="*/ 227 h 652"/>
              <a:gd name="T42" fmla="*/ 1095 w 1299"/>
              <a:gd name="T43" fmla="*/ 206 h 652"/>
              <a:gd name="T44" fmla="*/ 1044 w 1299"/>
              <a:gd name="T45" fmla="*/ 185 h 652"/>
              <a:gd name="T46" fmla="*/ 1059 w 1299"/>
              <a:gd name="T47" fmla="*/ 152 h 652"/>
              <a:gd name="T48" fmla="*/ 1095 w 1299"/>
              <a:gd name="T49" fmla="*/ 113 h 652"/>
              <a:gd name="T50" fmla="*/ 1059 w 1299"/>
              <a:gd name="T51" fmla="*/ 2 h 652"/>
              <a:gd name="T52" fmla="*/ 873 w 1299"/>
              <a:gd name="T53" fmla="*/ 35 h 652"/>
              <a:gd name="T54" fmla="*/ 816 w 1299"/>
              <a:gd name="T55" fmla="*/ 80 h 652"/>
              <a:gd name="T56" fmla="*/ 639 w 1299"/>
              <a:gd name="T57" fmla="*/ 83 h 652"/>
              <a:gd name="T58" fmla="*/ 564 w 1299"/>
              <a:gd name="T59" fmla="*/ 56 h 652"/>
              <a:gd name="T60" fmla="*/ 423 w 1299"/>
              <a:gd name="T61" fmla="*/ 38 h 652"/>
              <a:gd name="T62" fmla="*/ 267 w 1299"/>
              <a:gd name="T63" fmla="*/ 62 h 652"/>
              <a:gd name="T64" fmla="*/ 252 w 1299"/>
              <a:gd name="T65" fmla="*/ 80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99" h="652">
                <a:moveTo>
                  <a:pt x="252" y="80"/>
                </a:moveTo>
                <a:cubicBezTo>
                  <a:pt x="246" y="82"/>
                  <a:pt x="234" y="86"/>
                  <a:pt x="234" y="86"/>
                </a:cubicBezTo>
                <a:cubicBezTo>
                  <a:pt x="170" y="143"/>
                  <a:pt x="109" y="204"/>
                  <a:pt x="42" y="257"/>
                </a:cubicBezTo>
                <a:cubicBezTo>
                  <a:pt x="37" y="261"/>
                  <a:pt x="27" y="246"/>
                  <a:pt x="24" y="251"/>
                </a:cubicBezTo>
                <a:cubicBezTo>
                  <a:pt x="0" y="290"/>
                  <a:pt x="55" y="292"/>
                  <a:pt x="69" y="293"/>
                </a:cubicBezTo>
                <a:cubicBezTo>
                  <a:pt x="66" y="318"/>
                  <a:pt x="76" y="359"/>
                  <a:pt x="48" y="368"/>
                </a:cubicBezTo>
                <a:cubicBezTo>
                  <a:pt x="40" y="376"/>
                  <a:pt x="21" y="389"/>
                  <a:pt x="21" y="389"/>
                </a:cubicBezTo>
                <a:cubicBezTo>
                  <a:pt x="16" y="397"/>
                  <a:pt x="9" y="416"/>
                  <a:pt x="9" y="416"/>
                </a:cubicBezTo>
                <a:cubicBezTo>
                  <a:pt x="10" y="423"/>
                  <a:pt x="11" y="430"/>
                  <a:pt x="12" y="437"/>
                </a:cubicBezTo>
                <a:cubicBezTo>
                  <a:pt x="19" y="490"/>
                  <a:pt x="22" y="476"/>
                  <a:pt x="87" y="479"/>
                </a:cubicBezTo>
                <a:cubicBezTo>
                  <a:pt x="109" y="486"/>
                  <a:pt x="140" y="475"/>
                  <a:pt x="162" y="473"/>
                </a:cubicBezTo>
                <a:cubicBezTo>
                  <a:pt x="182" y="466"/>
                  <a:pt x="207" y="464"/>
                  <a:pt x="228" y="461"/>
                </a:cubicBezTo>
                <a:cubicBezTo>
                  <a:pt x="252" y="453"/>
                  <a:pt x="224" y="461"/>
                  <a:pt x="276" y="455"/>
                </a:cubicBezTo>
                <a:cubicBezTo>
                  <a:pt x="287" y="454"/>
                  <a:pt x="292" y="444"/>
                  <a:pt x="303" y="443"/>
                </a:cubicBezTo>
                <a:cubicBezTo>
                  <a:pt x="322" y="441"/>
                  <a:pt x="341" y="441"/>
                  <a:pt x="360" y="440"/>
                </a:cubicBezTo>
                <a:cubicBezTo>
                  <a:pt x="380" y="437"/>
                  <a:pt x="400" y="433"/>
                  <a:pt x="420" y="428"/>
                </a:cubicBezTo>
                <a:cubicBezTo>
                  <a:pt x="481" y="430"/>
                  <a:pt x="513" y="436"/>
                  <a:pt x="567" y="443"/>
                </a:cubicBezTo>
                <a:cubicBezTo>
                  <a:pt x="590" y="458"/>
                  <a:pt x="566" y="439"/>
                  <a:pt x="579" y="491"/>
                </a:cubicBezTo>
                <a:cubicBezTo>
                  <a:pt x="582" y="501"/>
                  <a:pt x="599" y="499"/>
                  <a:pt x="609" y="500"/>
                </a:cubicBezTo>
                <a:cubicBezTo>
                  <a:pt x="643" y="511"/>
                  <a:pt x="591" y="495"/>
                  <a:pt x="687" y="506"/>
                </a:cubicBezTo>
                <a:cubicBezTo>
                  <a:pt x="691" y="506"/>
                  <a:pt x="692" y="511"/>
                  <a:pt x="696" y="512"/>
                </a:cubicBezTo>
                <a:cubicBezTo>
                  <a:pt x="706" y="514"/>
                  <a:pt x="716" y="514"/>
                  <a:pt x="726" y="515"/>
                </a:cubicBezTo>
                <a:cubicBezTo>
                  <a:pt x="750" y="521"/>
                  <a:pt x="745" y="539"/>
                  <a:pt x="750" y="560"/>
                </a:cubicBezTo>
                <a:cubicBezTo>
                  <a:pt x="755" y="652"/>
                  <a:pt x="756" y="624"/>
                  <a:pt x="861" y="620"/>
                </a:cubicBezTo>
                <a:cubicBezTo>
                  <a:pt x="871" y="613"/>
                  <a:pt x="879" y="611"/>
                  <a:pt x="888" y="602"/>
                </a:cubicBezTo>
                <a:cubicBezTo>
                  <a:pt x="898" y="573"/>
                  <a:pt x="932" y="585"/>
                  <a:pt x="960" y="584"/>
                </a:cubicBezTo>
                <a:cubicBezTo>
                  <a:pt x="978" y="585"/>
                  <a:pt x="997" y="581"/>
                  <a:pt x="1014" y="587"/>
                </a:cubicBezTo>
                <a:cubicBezTo>
                  <a:pt x="1020" y="589"/>
                  <a:pt x="1016" y="600"/>
                  <a:pt x="1020" y="605"/>
                </a:cubicBezTo>
                <a:cubicBezTo>
                  <a:pt x="1027" y="615"/>
                  <a:pt x="1034" y="622"/>
                  <a:pt x="1044" y="629"/>
                </a:cubicBezTo>
                <a:cubicBezTo>
                  <a:pt x="1073" y="627"/>
                  <a:pt x="1094" y="624"/>
                  <a:pt x="1122" y="620"/>
                </a:cubicBezTo>
                <a:cubicBezTo>
                  <a:pt x="1136" y="615"/>
                  <a:pt x="1136" y="605"/>
                  <a:pt x="1146" y="596"/>
                </a:cubicBezTo>
                <a:cubicBezTo>
                  <a:pt x="1160" y="584"/>
                  <a:pt x="1169" y="576"/>
                  <a:pt x="1182" y="563"/>
                </a:cubicBezTo>
                <a:cubicBezTo>
                  <a:pt x="1186" y="547"/>
                  <a:pt x="1189" y="537"/>
                  <a:pt x="1203" y="527"/>
                </a:cubicBezTo>
                <a:cubicBezTo>
                  <a:pt x="1213" y="512"/>
                  <a:pt x="1228" y="503"/>
                  <a:pt x="1245" y="497"/>
                </a:cubicBezTo>
                <a:cubicBezTo>
                  <a:pt x="1259" y="486"/>
                  <a:pt x="1274" y="491"/>
                  <a:pt x="1284" y="476"/>
                </a:cubicBezTo>
                <a:cubicBezTo>
                  <a:pt x="1288" y="446"/>
                  <a:pt x="1284" y="460"/>
                  <a:pt x="1293" y="434"/>
                </a:cubicBezTo>
                <a:cubicBezTo>
                  <a:pt x="1295" y="428"/>
                  <a:pt x="1299" y="416"/>
                  <a:pt x="1299" y="416"/>
                </a:cubicBezTo>
                <a:cubicBezTo>
                  <a:pt x="1294" y="370"/>
                  <a:pt x="1293" y="326"/>
                  <a:pt x="1272" y="284"/>
                </a:cubicBezTo>
                <a:cubicBezTo>
                  <a:pt x="1266" y="272"/>
                  <a:pt x="1261" y="255"/>
                  <a:pt x="1248" y="248"/>
                </a:cubicBezTo>
                <a:cubicBezTo>
                  <a:pt x="1231" y="238"/>
                  <a:pt x="1204" y="235"/>
                  <a:pt x="1185" y="233"/>
                </a:cubicBezTo>
                <a:cubicBezTo>
                  <a:pt x="1182" y="232"/>
                  <a:pt x="1179" y="231"/>
                  <a:pt x="1176" y="230"/>
                </a:cubicBezTo>
                <a:cubicBezTo>
                  <a:pt x="1168" y="229"/>
                  <a:pt x="1160" y="229"/>
                  <a:pt x="1152" y="227"/>
                </a:cubicBezTo>
                <a:cubicBezTo>
                  <a:pt x="1143" y="224"/>
                  <a:pt x="1132" y="218"/>
                  <a:pt x="1122" y="215"/>
                </a:cubicBezTo>
                <a:cubicBezTo>
                  <a:pt x="1113" y="212"/>
                  <a:pt x="1095" y="206"/>
                  <a:pt x="1095" y="206"/>
                </a:cubicBezTo>
                <a:cubicBezTo>
                  <a:pt x="1081" y="192"/>
                  <a:pt x="1092" y="200"/>
                  <a:pt x="1071" y="194"/>
                </a:cubicBezTo>
                <a:cubicBezTo>
                  <a:pt x="1062" y="192"/>
                  <a:pt x="1044" y="185"/>
                  <a:pt x="1044" y="185"/>
                </a:cubicBezTo>
                <a:cubicBezTo>
                  <a:pt x="1039" y="177"/>
                  <a:pt x="1031" y="170"/>
                  <a:pt x="1041" y="158"/>
                </a:cubicBezTo>
                <a:cubicBezTo>
                  <a:pt x="1045" y="153"/>
                  <a:pt x="1054" y="156"/>
                  <a:pt x="1059" y="152"/>
                </a:cubicBezTo>
                <a:cubicBezTo>
                  <a:pt x="1065" y="148"/>
                  <a:pt x="1077" y="140"/>
                  <a:pt x="1077" y="140"/>
                </a:cubicBezTo>
                <a:cubicBezTo>
                  <a:pt x="1081" y="128"/>
                  <a:pt x="1086" y="122"/>
                  <a:pt x="1095" y="113"/>
                </a:cubicBezTo>
                <a:cubicBezTo>
                  <a:pt x="1100" y="95"/>
                  <a:pt x="1103" y="76"/>
                  <a:pt x="1086" y="65"/>
                </a:cubicBezTo>
                <a:cubicBezTo>
                  <a:pt x="1072" y="44"/>
                  <a:pt x="1079" y="17"/>
                  <a:pt x="1059" y="2"/>
                </a:cubicBezTo>
                <a:cubicBezTo>
                  <a:pt x="987" y="10"/>
                  <a:pt x="1086" y="0"/>
                  <a:pt x="933" y="8"/>
                </a:cubicBezTo>
                <a:cubicBezTo>
                  <a:pt x="909" y="9"/>
                  <a:pt x="894" y="27"/>
                  <a:pt x="873" y="35"/>
                </a:cubicBezTo>
                <a:cubicBezTo>
                  <a:pt x="859" y="41"/>
                  <a:pt x="845" y="42"/>
                  <a:pt x="831" y="47"/>
                </a:cubicBezTo>
                <a:cubicBezTo>
                  <a:pt x="818" y="60"/>
                  <a:pt x="825" y="65"/>
                  <a:pt x="816" y="80"/>
                </a:cubicBezTo>
                <a:cubicBezTo>
                  <a:pt x="807" y="95"/>
                  <a:pt x="772" y="89"/>
                  <a:pt x="756" y="92"/>
                </a:cubicBezTo>
                <a:cubicBezTo>
                  <a:pt x="717" y="85"/>
                  <a:pt x="679" y="85"/>
                  <a:pt x="639" y="83"/>
                </a:cubicBezTo>
                <a:cubicBezTo>
                  <a:pt x="606" y="72"/>
                  <a:pt x="655" y="90"/>
                  <a:pt x="624" y="71"/>
                </a:cubicBezTo>
                <a:cubicBezTo>
                  <a:pt x="609" y="62"/>
                  <a:pt x="580" y="58"/>
                  <a:pt x="564" y="56"/>
                </a:cubicBezTo>
                <a:cubicBezTo>
                  <a:pt x="546" y="53"/>
                  <a:pt x="510" y="50"/>
                  <a:pt x="510" y="50"/>
                </a:cubicBezTo>
                <a:cubicBezTo>
                  <a:pt x="482" y="43"/>
                  <a:pt x="452" y="42"/>
                  <a:pt x="423" y="38"/>
                </a:cubicBezTo>
                <a:cubicBezTo>
                  <a:pt x="390" y="39"/>
                  <a:pt x="333" y="34"/>
                  <a:pt x="294" y="47"/>
                </a:cubicBezTo>
                <a:cubicBezTo>
                  <a:pt x="286" y="59"/>
                  <a:pt x="281" y="58"/>
                  <a:pt x="267" y="62"/>
                </a:cubicBezTo>
                <a:cubicBezTo>
                  <a:pt x="261" y="64"/>
                  <a:pt x="249" y="68"/>
                  <a:pt x="249" y="68"/>
                </a:cubicBezTo>
                <a:cubicBezTo>
                  <a:pt x="245" y="79"/>
                  <a:pt x="243" y="76"/>
                  <a:pt x="252" y="80"/>
                </a:cubicBezTo>
                <a:close/>
              </a:path>
            </a:pathLst>
          </a:custGeom>
          <a:gradFill rotWithShape="1">
            <a:gsLst>
              <a:gs pos="0">
                <a:srgbClr val="FF0000">
                  <a:alpha val="50999"/>
                </a:srgbClr>
              </a:gs>
              <a:gs pos="50000">
                <a:srgbClr val="FF0000">
                  <a:gamma/>
                  <a:tint val="44314"/>
                  <a:invGamma/>
                </a:srgbClr>
              </a:gs>
              <a:gs pos="100000">
                <a:srgbClr val="FF0000">
                  <a:alpha val="50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 sz="2000" dirty="0">
              <a:latin typeface="+mn-lt"/>
              <a:ea typeface="ヒラギノ角ゴ Pro W3" pitchFamily="16" charset="-128"/>
              <a:cs typeface="+mn-cs"/>
            </a:endParaRPr>
          </a:p>
        </p:txBody>
      </p:sp>
      <p:sp>
        <p:nvSpPr>
          <p:cNvPr id="11338" name="Text Box 62"/>
          <p:cNvSpPr txBox="1">
            <a:spLocks noChangeArrowheads="1"/>
          </p:cNvSpPr>
          <p:nvPr/>
        </p:nvSpPr>
        <p:spPr bwMode="auto">
          <a:xfrm>
            <a:off x="2133600" y="4538663"/>
            <a:ext cx="603250" cy="339725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rgbClr val="CC9900"/>
                </a:solidFill>
                <a:latin typeface="+mn-lt"/>
              </a:rPr>
              <a:t>LA</a:t>
            </a:r>
            <a:r>
              <a:rPr lang="en-US" b="1" dirty="0" smtClean="0">
                <a:solidFill>
                  <a:srgbClr val="CC9900"/>
                </a:solidFill>
                <a:latin typeface="+mn-lt"/>
              </a:rPr>
              <a:t>: 6</a:t>
            </a:r>
            <a:endParaRPr lang="en-US" b="1" dirty="0">
              <a:solidFill>
                <a:srgbClr val="CC9900"/>
              </a:solidFill>
              <a:latin typeface="+mn-lt"/>
            </a:endParaRPr>
          </a:p>
        </p:txBody>
      </p:sp>
      <p:sp>
        <p:nvSpPr>
          <p:cNvPr id="11340" name="Text Box 64"/>
          <p:cNvSpPr txBox="1">
            <a:spLocks noChangeArrowheads="1"/>
          </p:cNvSpPr>
          <p:nvPr/>
        </p:nvSpPr>
        <p:spPr bwMode="auto">
          <a:xfrm>
            <a:off x="1295400" y="2100263"/>
            <a:ext cx="625475" cy="339725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rgbClr val="FFFFFF"/>
                </a:solidFill>
                <a:latin typeface="+mn-lt"/>
              </a:rPr>
              <a:t>CA: </a:t>
            </a:r>
            <a:r>
              <a:rPr lang="en-US" b="1" dirty="0" smtClean="0">
                <a:solidFill>
                  <a:srgbClr val="FFFFFF"/>
                </a:solidFill>
                <a:latin typeface="+mn-lt"/>
              </a:rPr>
              <a:t>5</a:t>
            </a:r>
            <a:endParaRPr lang="en-US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1341" name="Text Box 65"/>
          <p:cNvSpPr txBox="1">
            <a:spLocks noChangeArrowheads="1"/>
          </p:cNvSpPr>
          <p:nvPr/>
        </p:nvSpPr>
        <p:spPr bwMode="auto">
          <a:xfrm>
            <a:off x="4267200" y="3776663"/>
            <a:ext cx="896938" cy="338137"/>
          </a:xfrm>
          <a:prstGeom prst="rect">
            <a:avLst/>
          </a:prstGeom>
          <a:solidFill>
            <a:srgbClr val="33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rgbClr val="CCFF66"/>
                </a:solidFill>
                <a:latin typeface="+mn-lt"/>
              </a:rPr>
              <a:t>MEA: </a:t>
            </a:r>
            <a:r>
              <a:rPr lang="en-US" b="1" dirty="0" smtClean="0">
                <a:solidFill>
                  <a:srgbClr val="CCFF66"/>
                </a:solidFill>
                <a:latin typeface="+mn-lt"/>
              </a:rPr>
              <a:t>11</a:t>
            </a:r>
            <a:endParaRPr lang="en-US" b="1" dirty="0">
              <a:solidFill>
                <a:srgbClr val="CCFF66"/>
              </a:solidFill>
              <a:latin typeface="+mn-lt"/>
            </a:endParaRPr>
          </a:p>
        </p:txBody>
      </p:sp>
      <p:sp>
        <p:nvSpPr>
          <p:cNvPr id="11342" name="Text Box 66"/>
          <p:cNvSpPr txBox="1">
            <a:spLocks noChangeArrowheads="1"/>
          </p:cNvSpPr>
          <p:nvPr/>
        </p:nvSpPr>
        <p:spPr bwMode="auto">
          <a:xfrm>
            <a:off x="2971800" y="2633663"/>
            <a:ext cx="885825" cy="339725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rgbClr val="CC99FF"/>
                </a:solidFill>
                <a:latin typeface="+mn-lt"/>
              </a:rPr>
              <a:t>WE: </a:t>
            </a:r>
            <a:r>
              <a:rPr lang="en-US" b="1" dirty="0" smtClean="0">
                <a:solidFill>
                  <a:srgbClr val="CC99FF"/>
                </a:solidFill>
                <a:latin typeface="+mn-lt"/>
              </a:rPr>
              <a:t>116</a:t>
            </a:r>
            <a:endParaRPr lang="en-US" b="1" dirty="0">
              <a:solidFill>
                <a:srgbClr val="CC99FF"/>
              </a:solidFill>
              <a:latin typeface="+mn-lt"/>
            </a:endParaRPr>
          </a:p>
        </p:txBody>
      </p:sp>
      <p:sp>
        <p:nvSpPr>
          <p:cNvPr id="11345" name="Text Box 69"/>
          <p:cNvSpPr txBox="1">
            <a:spLocks noChangeArrowheads="1"/>
          </p:cNvSpPr>
          <p:nvPr/>
        </p:nvSpPr>
        <p:spPr bwMode="auto">
          <a:xfrm>
            <a:off x="7696200" y="5072063"/>
            <a:ext cx="852488" cy="339725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rgbClr val="99CCFF"/>
                </a:solidFill>
                <a:latin typeface="+mn-lt"/>
              </a:rPr>
              <a:t>ANZ: </a:t>
            </a:r>
            <a:r>
              <a:rPr lang="en-US" b="1" dirty="0" smtClean="0">
                <a:solidFill>
                  <a:srgbClr val="99CCFF"/>
                </a:solidFill>
                <a:latin typeface="+mn-lt"/>
              </a:rPr>
              <a:t>11</a:t>
            </a:r>
            <a:endParaRPr lang="en-US" b="1" dirty="0">
              <a:solidFill>
                <a:srgbClr val="99CCFF"/>
              </a:solidFill>
              <a:latin typeface="+mn-lt"/>
            </a:endParaRPr>
          </a:p>
        </p:txBody>
      </p:sp>
      <p:sp>
        <p:nvSpPr>
          <p:cNvPr id="11343" name="Text Box 67"/>
          <p:cNvSpPr txBox="1">
            <a:spLocks noChangeArrowheads="1"/>
          </p:cNvSpPr>
          <p:nvPr/>
        </p:nvSpPr>
        <p:spPr bwMode="auto">
          <a:xfrm>
            <a:off x="4648200" y="2481263"/>
            <a:ext cx="1082675" cy="339725"/>
          </a:xfrm>
          <a:prstGeom prst="rect">
            <a:avLst/>
          </a:pr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defRPr/>
            </a:pPr>
            <a:r>
              <a:rPr lang="en-US" b="1" dirty="0" smtClean="0">
                <a:solidFill>
                  <a:srgbClr val="FFCC66"/>
                </a:solidFill>
                <a:latin typeface="+mn-lt"/>
              </a:rPr>
              <a:t>C&amp;EEU</a:t>
            </a:r>
            <a:r>
              <a:rPr lang="en-US" b="1" dirty="0">
                <a:solidFill>
                  <a:srgbClr val="FFCC66"/>
                </a:solidFill>
                <a:latin typeface="+mn-lt"/>
              </a:rPr>
              <a:t>: </a:t>
            </a:r>
            <a:r>
              <a:rPr lang="en-US" b="1" dirty="0" smtClean="0">
                <a:solidFill>
                  <a:srgbClr val="FFCC66"/>
                </a:solidFill>
                <a:latin typeface="+mn-lt"/>
              </a:rPr>
              <a:t>10</a:t>
            </a:r>
            <a:endParaRPr lang="en-US" b="1" dirty="0">
              <a:solidFill>
                <a:srgbClr val="FFCC66"/>
              </a:solidFill>
              <a:latin typeface="+mn-lt"/>
            </a:endParaRPr>
          </a:p>
        </p:txBody>
      </p:sp>
      <p:sp>
        <p:nvSpPr>
          <p:cNvPr id="47" name="Freeform 46"/>
          <p:cNvSpPr/>
          <p:nvPr/>
        </p:nvSpPr>
        <p:spPr bwMode="auto">
          <a:xfrm>
            <a:off x="6102350" y="3133725"/>
            <a:ext cx="828675" cy="960438"/>
          </a:xfrm>
          <a:custGeom>
            <a:avLst/>
            <a:gdLst>
              <a:gd name="connsiteX0" fmla="*/ 350794 w 827628"/>
              <a:gd name="connsiteY0" fmla="*/ 925620 h 959279"/>
              <a:gd name="connsiteX1" fmla="*/ 378843 w 827628"/>
              <a:gd name="connsiteY1" fmla="*/ 920010 h 959279"/>
              <a:gd name="connsiteX2" fmla="*/ 401282 w 827628"/>
              <a:gd name="connsiteY2" fmla="*/ 886351 h 959279"/>
              <a:gd name="connsiteX3" fmla="*/ 406892 w 827628"/>
              <a:gd name="connsiteY3" fmla="*/ 863912 h 959279"/>
              <a:gd name="connsiteX4" fmla="*/ 418112 w 827628"/>
              <a:gd name="connsiteY4" fmla="*/ 830253 h 959279"/>
              <a:gd name="connsiteX5" fmla="*/ 429331 w 827628"/>
              <a:gd name="connsiteY5" fmla="*/ 785374 h 959279"/>
              <a:gd name="connsiteX6" fmla="*/ 429331 w 827628"/>
              <a:gd name="connsiteY6" fmla="*/ 678788 h 959279"/>
              <a:gd name="connsiteX7" fmla="*/ 434941 w 827628"/>
              <a:gd name="connsiteY7" fmla="*/ 661958 h 959279"/>
              <a:gd name="connsiteX8" fmla="*/ 468600 w 827628"/>
              <a:gd name="connsiteY8" fmla="*/ 639519 h 959279"/>
              <a:gd name="connsiteX9" fmla="*/ 502259 w 827628"/>
              <a:gd name="connsiteY9" fmla="*/ 622690 h 959279"/>
              <a:gd name="connsiteX10" fmla="*/ 519088 w 827628"/>
              <a:gd name="connsiteY10" fmla="*/ 605860 h 959279"/>
              <a:gd name="connsiteX11" fmla="*/ 535918 w 827628"/>
              <a:gd name="connsiteY11" fmla="*/ 594641 h 959279"/>
              <a:gd name="connsiteX12" fmla="*/ 541528 w 827628"/>
              <a:gd name="connsiteY12" fmla="*/ 577811 h 959279"/>
              <a:gd name="connsiteX13" fmla="*/ 552747 w 827628"/>
              <a:gd name="connsiteY13" fmla="*/ 560982 h 959279"/>
              <a:gd name="connsiteX14" fmla="*/ 569577 w 827628"/>
              <a:gd name="connsiteY14" fmla="*/ 527323 h 959279"/>
              <a:gd name="connsiteX15" fmla="*/ 586406 w 827628"/>
              <a:gd name="connsiteY15" fmla="*/ 516103 h 959279"/>
              <a:gd name="connsiteX16" fmla="*/ 597626 w 827628"/>
              <a:gd name="connsiteY16" fmla="*/ 482444 h 959279"/>
              <a:gd name="connsiteX17" fmla="*/ 614455 w 827628"/>
              <a:gd name="connsiteY17" fmla="*/ 471225 h 959279"/>
              <a:gd name="connsiteX18" fmla="*/ 631285 w 827628"/>
              <a:gd name="connsiteY18" fmla="*/ 465615 h 959279"/>
              <a:gd name="connsiteX19" fmla="*/ 681773 w 827628"/>
              <a:gd name="connsiteY19" fmla="*/ 454395 h 959279"/>
              <a:gd name="connsiteX20" fmla="*/ 726651 w 827628"/>
              <a:gd name="connsiteY20" fmla="*/ 460005 h 959279"/>
              <a:gd name="connsiteX21" fmla="*/ 732261 w 827628"/>
              <a:gd name="connsiteY21" fmla="*/ 476834 h 959279"/>
              <a:gd name="connsiteX22" fmla="*/ 749091 w 827628"/>
              <a:gd name="connsiteY22" fmla="*/ 488054 h 959279"/>
              <a:gd name="connsiteX23" fmla="*/ 771530 w 827628"/>
              <a:gd name="connsiteY23" fmla="*/ 482444 h 959279"/>
              <a:gd name="connsiteX24" fmla="*/ 805189 w 827628"/>
              <a:gd name="connsiteY24" fmla="*/ 415126 h 959279"/>
              <a:gd name="connsiteX25" fmla="*/ 816408 w 827628"/>
              <a:gd name="connsiteY25" fmla="*/ 375858 h 959279"/>
              <a:gd name="connsiteX26" fmla="*/ 827628 w 827628"/>
              <a:gd name="connsiteY26" fmla="*/ 330979 h 959279"/>
              <a:gd name="connsiteX27" fmla="*/ 810799 w 827628"/>
              <a:gd name="connsiteY27" fmla="*/ 286101 h 959279"/>
              <a:gd name="connsiteX28" fmla="*/ 777140 w 827628"/>
              <a:gd name="connsiteY28" fmla="*/ 274881 h 959279"/>
              <a:gd name="connsiteX29" fmla="*/ 737871 w 827628"/>
              <a:gd name="connsiteY29" fmla="*/ 263661 h 959279"/>
              <a:gd name="connsiteX30" fmla="*/ 659334 w 827628"/>
              <a:gd name="connsiteY30" fmla="*/ 269271 h 959279"/>
              <a:gd name="connsiteX31" fmla="*/ 636894 w 827628"/>
              <a:gd name="connsiteY31" fmla="*/ 274881 h 959279"/>
              <a:gd name="connsiteX32" fmla="*/ 592016 w 827628"/>
              <a:gd name="connsiteY32" fmla="*/ 280491 h 959279"/>
              <a:gd name="connsiteX33" fmla="*/ 575186 w 827628"/>
              <a:gd name="connsiteY33" fmla="*/ 286101 h 959279"/>
              <a:gd name="connsiteX34" fmla="*/ 541528 w 827628"/>
              <a:gd name="connsiteY34" fmla="*/ 280491 h 959279"/>
              <a:gd name="connsiteX35" fmla="*/ 502259 w 827628"/>
              <a:gd name="connsiteY35" fmla="*/ 274881 h 959279"/>
              <a:gd name="connsiteX36" fmla="*/ 401282 w 827628"/>
              <a:gd name="connsiteY36" fmla="*/ 241222 h 959279"/>
              <a:gd name="connsiteX37" fmla="*/ 384453 w 827628"/>
              <a:gd name="connsiteY37" fmla="*/ 235612 h 959279"/>
              <a:gd name="connsiteX38" fmla="*/ 350794 w 827628"/>
              <a:gd name="connsiteY38" fmla="*/ 224393 h 959279"/>
              <a:gd name="connsiteX39" fmla="*/ 339574 w 827628"/>
              <a:gd name="connsiteY39" fmla="*/ 207563 h 959279"/>
              <a:gd name="connsiteX40" fmla="*/ 322745 w 827628"/>
              <a:gd name="connsiteY40" fmla="*/ 196344 h 959279"/>
              <a:gd name="connsiteX41" fmla="*/ 317135 w 827628"/>
              <a:gd name="connsiteY41" fmla="*/ 173904 h 959279"/>
              <a:gd name="connsiteX42" fmla="*/ 294696 w 827628"/>
              <a:gd name="connsiteY42" fmla="*/ 140245 h 959279"/>
              <a:gd name="connsiteX43" fmla="*/ 283476 w 827628"/>
              <a:gd name="connsiteY43" fmla="*/ 123416 h 959279"/>
              <a:gd name="connsiteX44" fmla="*/ 277866 w 827628"/>
              <a:gd name="connsiteY44" fmla="*/ 106587 h 959279"/>
              <a:gd name="connsiteX45" fmla="*/ 272256 w 827628"/>
              <a:gd name="connsiteY45" fmla="*/ 72928 h 959279"/>
              <a:gd name="connsiteX46" fmla="*/ 244207 w 827628"/>
              <a:gd name="connsiteY46" fmla="*/ 67318 h 959279"/>
              <a:gd name="connsiteX47" fmla="*/ 238597 w 827628"/>
              <a:gd name="connsiteY47" fmla="*/ 22439 h 959279"/>
              <a:gd name="connsiteX48" fmla="*/ 221768 w 827628"/>
              <a:gd name="connsiteY48" fmla="*/ 11220 h 959279"/>
              <a:gd name="connsiteX49" fmla="*/ 188109 w 827628"/>
              <a:gd name="connsiteY49" fmla="*/ 0 h 959279"/>
              <a:gd name="connsiteX50" fmla="*/ 132011 w 827628"/>
              <a:gd name="connsiteY50" fmla="*/ 16830 h 959279"/>
              <a:gd name="connsiteX51" fmla="*/ 120791 w 827628"/>
              <a:gd name="connsiteY51" fmla="*/ 33659 h 959279"/>
              <a:gd name="connsiteX52" fmla="*/ 126401 w 827628"/>
              <a:gd name="connsiteY52" fmla="*/ 50488 h 959279"/>
              <a:gd name="connsiteX53" fmla="*/ 143231 w 827628"/>
              <a:gd name="connsiteY53" fmla="*/ 61708 h 959279"/>
              <a:gd name="connsiteX54" fmla="*/ 176889 w 827628"/>
              <a:gd name="connsiteY54" fmla="*/ 89757 h 959279"/>
              <a:gd name="connsiteX55" fmla="*/ 182499 w 827628"/>
              <a:gd name="connsiteY55" fmla="*/ 145855 h 959279"/>
              <a:gd name="connsiteX56" fmla="*/ 171280 w 827628"/>
              <a:gd name="connsiteY56" fmla="*/ 162685 h 959279"/>
              <a:gd name="connsiteX57" fmla="*/ 137621 w 827628"/>
              <a:gd name="connsiteY57" fmla="*/ 173904 h 959279"/>
              <a:gd name="connsiteX58" fmla="*/ 126401 w 827628"/>
              <a:gd name="connsiteY58" fmla="*/ 190734 h 959279"/>
              <a:gd name="connsiteX59" fmla="*/ 109572 w 827628"/>
              <a:gd name="connsiteY59" fmla="*/ 201953 h 959279"/>
              <a:gd name="connsiteX60" fmla="*/ 103962 w 827628"/>
              <a:gd name="connsiteY60" fmla="*/ 218783 h 959279"/>
              <a:gd name="connsiteX61" fmla="*/ 70303 w 827628"/>
              <a:gd name="connsiteY61" fmla="*/ 235612 h 959279"/>
              <a:gd name="connsiteX62" fmla="*/ 53474 w 827628"/>
              <a:gd name="connsiteY62" fmla="*/ 246832 h 959279"/>
              <a:gd name="connsiteX63" fmla="*/ 36644 w 827628"/>
              <a:gd name="connsiteY63" fmla="*/ 252442 h 959279"/>
              <a:gd name="connsiteX64" fmla="*/ 31034 w 827628"/>
              <a:gd name="connsiteY64" fmla="*/ 269271 h 959279"/>
              <a:gd name="connsiteX65" fmla="*/ 14205 w 827628"/>
              <a:gd name="connsiteY65" fmla="*/ 280491 h 959279"/>
              <a:gd name="connsiteX66" fmla="*/ 2985 w 827628"/>
              <a:gd name="connsiteY66" fmla="*/ 314150 h 959279"/>
              <a:gd name="connsiteX67" fmla="*/ 53474 w 827628"/>
              <a:gd name="connsiteY67" fmla="*/ 342199 h 959279"/>
              <a:gd name="connsiteX68" fmla="*/ 47864 w 827628"/>
              <a:gd name="connsiteY68" fmla="*/ 375858 h 959279"/>
              <a:gd name="connsiteX69" fmla="*/ 14205 w 827628"/>
              <a:gd name="connsiteY69" fmla="*/ 381468 h 959279"/>
              <a:gd name="connsiteX70" fmla="*/ 2985 w 827628"/>
              <a:gd name="connsiteY70" fmla="*/ 398297 h 959279"/>
              <a:gd name="connsiteX71" fmla="*/ 19815 w 827628"/>
              <a:gd name="connsiteY71" fmla="*/ 443176 h 959279"/>
              <a:gd name="connsiteX72" fmla="*/ 36644 w 827628"/>
              <a:gd name="connsiteY72" fmla="*/ 454395 h 959279"/>
              <a:gd name="connsiteX73" fmla="*/ 64693 w 827628"/>
              <a:gd name="connsiteY73" fmla="*/ 493664 h 959279"/>
              <a:gd name="connsiteX74" fmla="*/ 103962 w 827628"/>
              <a:gd name="connsiteY74" fmla="*/ 488054 h 959279"/>
              <a:gd name="connsiteX75" fmla="*/ 132011 w 827628"/>
              <a:gd name="connsiteY75" fmla="*/ 527323 h 959279"/>
              <a:gd name="connsiteX76" fmla="*/ 137621 w 827628"/>
              <a:gd name="connsiteY76" fmla="*/ 544152 h 959279"/>
              <a:gd name="connsiteX77" fmla="*/ 148840 w 827628"/>
              <a:gd name="connsiteY77" fmla="*/ 589031 h 959279"/>
              <a:gd name="connsiteX78" fmla="*/ 171280 w 827628"/>
              <a:gd name="connsiteY78" fmla="*/ 622690 h 959279"/>
              <a:gd name="connsiteX79" fmla="*/ 182499 w 827628"/>
              <a:gd name="connsiteY79" fmla="*/ 639519 h 959279"/>
              <a:gd name="connsiteX80" fmla="*/ 199329 w 827628"/>
              <a:gd name="connsiteY80" fmla="*/ 695617 h 959279"/>
              <a:gd name="connsiteX81" fmla="*/ 221768 w 827628"/>
              <a:gd name="connsiteY81" fmla="*/ 729276 h 959279"/>
              <a:gd name="connsiteX82" fmla="*/ 227378 w 827628"/>
              <a:gd name="connsiteY82" fmla="*/ 751715 h 959279"/>
              <a:gd name="connsiteX83" fmla="*/ 232988 w 827628"/>
              <a:gd name="connsiteY83" fmla="*/ 779764 h 959279"/>
              <a:gd name="connsiteX84" fmla="*/ 244207 w 827628"/>
              <a:gd name="connsiteY84" fmla="*/ 813423 h 959279"/>
              <a:gd name="connsiteX85" fmla="*/ 266647 w 827628"/>
              <a:gd name="connsiteY85" fmla="*/ 847082 h 959279"/>
              <a:gd name="connsiteX86" fmla="*/ 277866 w 827628"/>
              <a:gd name="connsiteY86" fmla="*/ 880741 h 959279"/>
              <a:gd name="connsiteX87" fmla="*/ 300305 w 827628"/>
              <a:gd name="connsiteY87" fmla="*/ 914400 h 959279"/>
              <a:gd name="connsiteX88" fmla="*/ 317135 w 827628"/>
              <a:gd name="connsiteY88" fmla="*/ 948059 h 959279"/>
              <a:gd name="connsiteX89" fmla="*/ 350794 w 827628"/>
              <a:gd name="connsiteY89" fmla="*/ 959279 h 959279"/>
              <a:gd name="connsiteX90" fmla="*/ 367623 w 827628"/>
              <a:gd name="connsiteY90" fmla="*/ 948059 h 959279"/>
              <a:gd name="connsiteX91" fmla="*/ 350794 w 827628"/>
              <a:gd name="connsiteY91" fmla="*/ 925620 h 95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827628" h="959279">
                <a:moveTo>
                  <a:pt x="350794" y="925620"/>
                </a:moveTo>
                <a:cubicBezTo>
                  <a:pt x="352664" y="920945"/>
                  <a:pt x="371317" y="925864"/>
                  <a:pt x="378843" y="920010"/>
                </a:cubicBezTo>
                <a:cubicBezTo>
                  <a:pt x="389487" y="911731"/>
                  <a:pt x="401282" y="886351"/>
                  <a:pt x="401282" y="886351"/>
                </a:cubicBezTo>
                <a:cubicBezTo>
                  <a:pt x="403152" y="878871"/>
                  <a:pt x="404677" y="871297"/>
                  <a:pt x="406892" y="863912"/>
                </a:cubicBezTo>
                <a:cubicBezTo>
                  <a:pt x="410290" y="852584"/>
                  <a:pt x="415793" y="841850"/>
                  <a:pt x="418112" y="830253"/>
                </a:cubicBezTo>
                <a:cubicBezTo>
                  <a:pt x="424881" y="796405"/>
                  <a:pt x="420706" y="811249"/>
                  <a:pt x="429331" y="785374"/>
                </a:cubicBezTo>
                <a:cubicBezTo>
                  <a:pt x="419504" y="736243"/>
                  <a:pt x="420479" y="754025"/>
                  <a:pt x="429331" y="678788"/>
                </a:cubicBezTo>
                <a:cubicBezTo>
                  <a:pt x="430022" y="672915"/>
                  <a:pt x="430760" y="666139"/>
                  <a:pt x="434941" y="661958"/>
                </a:cubicBezTo>
                <a:cubicBezTo>
                  <a:pt x="444476" y="652423"/>
                  <a:pt x="457380" y="646999"/>
                  <a:pt x="468600" y="639519"/>
                </a:cubicBezTo>
                <a:cubicBezTo>
                  <a:pt x="490351" y="625018"/>
                  <a:pt x="479031" y="630431"/>
                  <a:pt x="502259" y="622690"/>
                </a:cubicBezTo>
                <a:cubicBezTo>
                  <a:pt x="507869" y="617080"/>
                  <a:pt x="512993" y="610939"/>
                  <a:pt x="519088" y="605860"/>
                </a:cubicBezTo>
                <a:cubicBezTo>
                  <a:pt x="524268" y="601544"/>
                  <a:pt x="531706" y="599906"/>
                  <a:pt x="535918" y="594641"/>
                </a:cubicBezTo>
                <a:cubicBezTo>
                  <a:pt x="539612" y="590023"/>
                  <a:pt x="538883" y="583100"/>
                  <a:pt x="541528" y="577811"/>
                </a:cubicBezTo>
                <a:cubicBezTo>
                  <a:pt x="544543" y="571781"/>
                  <a:pt x="549732" y="567012"/>
                  <a:pt x="552747" y="560982"/>
                </a:cubicBezTo>
                <a:cubicBezTo>
                  <a:pt x="561873" y="542730"/>
                  <a:pt x="553499" y="543401"/>
                  <a:pt x="569577" y="527323"/>
                </a:cubicBezTo>
                <a:cubicBezTo>
                  <a:pt x="574344" y="522556"/>
                  <a:pt x="580796" y="519843"/>
                  <a:pt x="586406" y="516103"/>
                </a:cubicBezTo>
                <a:cubicBezTo>
                  <a:pt x="590146" y="504883"/>
                  <a:pt x="587786" y="489004"/>
                  <a:pt x="597626" y="482444"/>
                </a:cubicBezTo>
                <a:cubicBezTo>
                  <a:pt x="603236" y="478704"/>
                  <a:pt x="608425" y="474240"/>
                  <a:pt x="614455" y="471225"/>
                </a:cubicBezTo>
                <a:cubicBezTo>
                  <a:pt x="619744" y="468580"/>
                  <a:pt x="625599" y="467240"/>
                  <a:pt x="631285" y="465615"/>
                </a:cubicBezTo>
                <a:cubicBezTo>
                  <a:pt x="649772" y="460333"/>
                  <a:pt x="662491" y="458251"/>
                  <a:pt x="681773" y="454395"/>
                </a:cubicBezTo>
                <a:cubicBezTo>
                  <a:pt x="696732" y="456265"/>
                  <a:pt x="712875" y="453882"/>
                  <a:pt x="726651" y="460005"/>
                </a:cubicBezTo>
                <a:cubicBezTo>
                  <a:pt x="732055" y="462407"/>
                  <a:pt x="728567" y="472217"/>
                  <a:pt x="732261" y="476834"/>
                </a:cubicBezTo>
                <a:cubicBezTo>
                  <a:pt x="736473" y="482099"/>
                  <a:pt x="743481" y="484314"/>
                  <a:pt x="749091" y="488054"/>
                </a:cubicBezTo>
                <a:cubicBezTo>
                  <a:pt x="756571" y="486184"/>
                  <a:pt x="765728" y="487521"/>
                  <a:pt x="771530" y="482444"/>
                </a:cubicBezTo>
                <a:cubicBezTo>
                  <a:pt x="792000" y="464533"/>
                  <a:pt x="797186" y="439135"/>
                  <a:pt x="805189" y="415126"/>
                </a:cubicBezTo>
                <a:cubicBezTo>
                  <a:pt x="811438" y="396378"/>
                  <a:pt x="811710" y="396999"/>
                  <a:pt x="816408" y="375858"/>
                </a:cubicBezTo>
                <a:cubicBezTo>
                  <a:pt x="825432" y="335247"/>
                  <a:pt x="817605" y="361049"/>
                  <a:pt x="827628" y="330979"/>
                </a:cubicBezTo>
                <a:cubicBezTo>
                  <a:pt x="825365" y="319667"/>
                  <a:pt x="824005" y="294355"/>
                  <a:pt x="810799" y="286101"/>
                </a:cubicBezTo>
                <a:cubicBezTo>
                  <a:pt x="800770" y="279833"/>
                  <a:pt x="788613" y="277749"/>
                  <a:pt x="777140" y="274881"/>
                </a:cubicBezTo>
                <a:cubicBezTo>
                  <a:pt x="748964" y="267837"/>
                  <a:pt x="762015" y="271709"/>
                  <a:pt x="737871" y="263661"/>
                </a:cubicBezTo>
                <a:cubicBezTo>
                  <a:pt x="711692" y="265531"/>
                  <a:pt x="685419" y="266373"/>
                  <a:pt x="659334" y="269271"/>
                </a:cubicBezTo>
                <a:cubicBezTo>
                  <a:pt x="651671" y="270122"/>
                  <a:pt x="644499" y="273613"/>
                  <a:pt x="636894" y="274881"/>
                </a:cubicBezTo>
                <a:cubicBezTo>
                  <a:pt x="622023" y="277360"/>
                  <a:pt x="606975" y="278621"/>
                  <a:pt x="592016" y="280491"/>
                </a:cubicBezTo>
                <a:cubicBezTo>
                  <a:pt x="586406" y="282361"/>
                  <a:pt x="581099" y="286101"/>
                  <a:pt x="575186" y="286101"/>
                </a:cubicBezTo>
                <a:cubicBezTo>
                  <a:pt x="563812" y="286101"/>
                  <a:pt x="552770" y="282221"/>
                  <a:pt x="541528" y="280491"/>
                </a:cubicBezTo>
                <a:cubicBezTo>
                  <a:pt x="528459" y="278480"/>
                  <a:pt x="515349" y="276751"/>
                  <a:pt x="502259" y="274881"/>
                </a:cubicBezTo>
                <a:lnTo>
                  <a:pt x="401282" y="241222"/>
                </a:lnTo>
                <a:lnTo>
                  <a:pt x="384453" y="235612"/>
                </a:lnTo>
                <a:lnTo>
                  <a:pt x="350794" y="224393"/>
                </a:lnTo>
                <a:cubicBezTo>
                  <a:pt x="347054" y="218783"/>
                  <a:pt x="344342" y="212331"/>
                  <a:pt x="339574" y="207563"/>
                </a:cubicBezTo>
                <a:cubicBezTo>
                  <a:pt x="334807" y="202796"/>
                  <a:pt x="326485" y="201954"/>
                  <a:pt x="322745" y="196344"/>
                </a:cubicBezTo>
                <a:cubicBezTo>
                  <a:pt x="318468" y="189929"/>
                  <a:pt x="320583" y="180800"/>
                  <a:pt x="317135" y="173904"/>
                </a:cubicBezTo>
                <a:cubicBezTo>
                  <a:pt x="311105" y="161843"/>
                  <a:pt x="302176" y="151465"/>
                  <a:pt x="294696" y="140245"/>
                </a:cubicBezTo>
                <a:cubicBezTo>
                  <a:pt x="290956" y="134635"/>
                  <a:pt x="285608" y="129812"/>
                  <a:pt x="283476" y="123416"/>
                </a:cubicBezTo>
                <a:lnTo>
                  <a:pt x="277866" y="106587"/>
                </a:lnTo>
                <a:cubicBezTo>
                  <a:pt x="275996" y="95367"/>
                  <a:pt x="279658" y="81564"/>
                  <a:pt x="272256" y="72928"/>
                </a:cubicBezTo>
                <a:cubicBezTo>
                  <a:pt x="266051" y="65689"/>
                  <a:pt x="249496" y="75251"/>
                  <a:pt x="244207" y="67318"/>
                </a:cubicBezTo>
                <a:cubicBezTo>
                  <a:pt x="235844" y="54774"/>
                  <a:pt x="244196" y="36437"/>
                  <a:pt x="238597" y="22439"/>
                </a:cubicBezTo>
                <a:cubicBezTo>
                  <a:pt x="236093" y="16179"/>
                  <a:pt x="227929" y="13958"/>
                  <a:pt x="221768" y="11220"/>
                </a:cubicBezTo>
                <a:cubicBezTo>
                  <a:pt x="210961" y="6417"/>
                  <a:pt x="188109" y="0"/>
                  <a:pt x="188109" y="0"/>
                </a:cubicBezTo>
                <a:cubicBezTo>
                  <a:pt x="163389" y="3531"/>
                  <a:pt x="149020" y="-179"/>
                  <a:pt x="132011" y="16830"/>
                </a:cubicBezTo>
                <a:cubicBezTo>
                  <a:pt x="127244" y="21597"/>
                  <a:pt x="124531" y="28049"/>
                  <a:pt x="120791" y="33659"/>
                </a:cubicBezTo>
                <a:cubicBezTo>
                  <a:pt x="122661" y="39269"/>
                  <a:pt x="122707" y="45871"/>
                  <a:pt x="126401" y="50488"/>
                </a:cubicBezTo>
                <a:cubicBezTo>
                  <a:pt x="130613" y="55753"/>
                  <a:pt x="138051" y="57392"/>
                  <a:pt x="143231" y="61708"/>
                </a:cubicBezTo>
                <a:cubicBezTo>
                  <a:pt x="186430" y="97707"/>
                  <a:pt x="135100" y="61896"/>
                  <a:pt x="176889" y="89757"/>
                </a:cubicBezTo>
                <a:cubicBezTo>
                  <a:pt x="186484" y="118540"/>
                  <a:pt x="193627" y="119890"/>
                  <a:pt x="182499" y="145855"/>
                </a:cubicBezTo>
                <a:cubicBezTo>
                  <a:pt x="179843" y="152052"/>
                  <a:pt x="176997" y="159112"/>
                  <a:pt x="171280" y="162685"/>
                </a:cubicBezTo>
                <a:cubicBezTo>
                  <a:pt x="161251" y="168953"/>
                  <a:pt x="137621" y="173904"/>
                  <a:pt x="137621" y="173904"/>
                </a:cubicBezTo>
                <a:cubicBezTo>
                  <a:pt x="133881" y="179514"/>
                  <a:pt x="131169" y="185966"/>
                  <a:pt x="126401" y="190734"/>
                </a:cubicBezTo>
                <a:cubicBezTo>
                  <a:pt x="121634" y="195501"/>
                  <a:pt x="113784" y="196688"/>
                  <a:pt x="109572" y="201953"/>
                </a:cubicBezTo>
                <a:cubicBezTo>
                  <a:pt x="105878" y="206571"/>
                  <a:pt x="107656" y="214165"/>
                  <a:pt x="103962" y="218783"/>
                </a:cubicBezTo>
                <a:cubicBezTo>
                  <a:pt x="96052" y="228670"/>
                  <a:pt x="81391" y="231917"/>
                  <a:pt x="70303" y="235612"/>
                </a:cubicBezTo>
                <a:cubicBezTo>
                  <a:pt x="64693" y="239352"/>
                  <a:pt x="59504" y="243817"/>
                  <a:pt x="53474" y="246832"/>
                </a:cubicBezTo>
                <a:cubicBezTo>
                  <a:pt x="48185" y="249477"/>
                  <a:pt x="40826" y="248261"/>
                  <a:pt x="36644" y="252442"/>
                </a:cubicBezTo>
                <a:cubicBezTo>
                  <a:pt x="32463" y="256623"/>
                  <a:pt x="34728" y="264654"/>
                  <a:pt x="31034" y="269271"/>
                </a:cubicBezTo>
                <a:cubicBezTo>
                  <a:pt x="26822" y="274536"/>
                  <a:pt x="19815" y="276751"/>
                  <a:pt x="14205" y="280491"/>
                </a:cubicBezTo>
                <a:cubicBezTo>
                  <a:pt x="10465" y="291711"/>
                  <a:pt x="-6855" y="307590"/>
                  <a:pt x="2985" y="314150"/>
                </a:cubicBezTo>
                <a:cubicBezTo>
                  <a:pt x="41564" y="339869"/>
                  <a:pt x="23852" y="332325"/>
                  <a:pt x="53474" y="342199"/>
                </a:cubicBezTo>
                <a:cubicBezTo>
                  <a:pt x="51604" y="353419"/>
                  <a:pt x="55907" y="367815"/>
                  <a:pt x="47864" y="375858"/>
                </a:cubicBezTo>
                <a:cubicBezTo>
                  <a:pt x="39821" y="383901"/>
                  <a:pt x="24379" y="376381"/>
                  <a:pt x="14205" y="381468"/>
                </a:cubicBezTo>
                <a:cubicBezTo>
                  <a:pt x="8175" y="384483"/>
                  <a:pt x="6725" y="392687"/>
                  <a:pt x="2985" y="398297"/>
                </a:cubicBezTo>
                <a:cubicBezTo>
                  <a:pt x="6999" y="418366"/>
                  <a:pt x="5370" y="428731"/>
                  <a:pt x="19815" y="443176"/>
                </a:cubicBezTo>
                <a:cubicBezTo>
                  <a:pt x="24582" y="447943"/>
                  <a:pt x="31034" y="450655"/>
                  <a:pt x="36644" y="454395"/>
                </a:cubicBezTo>
                <a:cubicBezTo>
                  <a:pt x="49734" y="493664"/>
                  <a:pt x="36644" y="484314"/>
                  <a:pt x="64693" y="493664"/>
                </a:cubicBezTo>
                <a:cubicBezTo>
                  <a:pt x="77783" y="491794"/>
                  <a:pt x="90739" y="488054"/>
                  <a:pt x="103962" y="488054"/>
                </a:cubicBezTo>
                <a:cubicBezTo>
                  <a:pt x="128894" y="488054"/>
                  <a:pt x="125155" y="506755"/>
                  <a:pt x="132011" y="527323"/>
                </a:cubicBezTo>
                <a:cubicBezTo>
                  <a:pt x="133881" y="532933"/>
                  <a:pt x="136187" y="538415"/>
                  <a:pt x="137621" y="544152"/>
                </a:cubicBezTo>
                <a:cubicBezTo>
                  <a:pt x="141361" y="559112"/>
                  <a:pt x="140286" y="576201"/>
                  <a:pt x="148840" y="589031"/>
                </a:cubicBezTo>
                <a:lnTo>
                  <a:pt x="171280" y="622690"/>
                </a:lnTo>
                <a:lnTo>
                  <a:pt x="182499" y="639519"/>
                </a:lnTo>
                <a:cubicBezTo>
                  <a:pt x="185635" y="652063"/>
                  <a:pt x="193866" y="687422"/>
                  <a:pt x="199329" y="695617"/>
                </a:cubicBezTo>
                <a:lnTo>
                  <a:pt x="221768" y="729276"/>
                </a:lnTo>
                <a:cubicBezTo>
                  <a:pt x="223638" y="736756"/>
                  <a:pt x="225705" y="744189"/>
                  <a:pt x="227378" y="751715"/>
                </a:cubicBezTo>
                <a:cubicBezTo>
                  <a:pt x="229446" y="761023"/>
                  <a:pt x="230479" y="770565"/>
                  <a:pt x="232988" y="779764"/>
                </a:cubicBezTo>
                <a:cubicBezTo>
                  <a:pt x="236100" y="791174"/>
                  <a:pt x="237647" y="803583"/>
                  <a:pt x="244207" y="813423"/>
                </a:cubicBezTo>
                <a:lnTo>
                  <a:pt x="266647" y="847082"/>
                </a:lnTo>
                <a:cubicBezTo>
                  <a:pt x="270387" y="858302"/>
                  <a:pt x="271306" y="870901"/>
                  <a:pt x="277866" y="880741"/>
                </a:cubicBezTo>
                <a:cubicBezTo>
                  <a:pt x="285346" y="891961"/>
                  <a:pt x="296041" y="901608"/>
                  <a:pt x="300305" y="914400"/>
                </a:cubicBezTo>
                <a:cubicBezTo>
                  <a:pt x="303362" y="923571"/>
                  <a:pt x="307976" y="942335"/>
                  <a:pt x="317135" y="948059"/>
                </a:cubicBezTo>
                <a:cubicBezTo>
                  <a:pt x="327164" y="954327"/>
                  <a:pt x="350794" y="959279"/>
                  <a:pt x="350794" y="959279"/>
                </a:cubicBezTo>
                <a:cubicBezTo>
                  <a:pt x="356404" y="955539"/>
                  <a:pt x="365771" y="954542"/>
                  <a:pt x="367623" y="948059"/>
                </a:cubicBezTo>
                <a:cubicBezTo>
                  <a:pt x="370242" y="938891"/>
                  <a:pt x="348924" y="930295"/>
                  <a:pt x="350794" y="925620"/>
                </a:cubicBezTo>
                <a:close/>
              </a:path>
            </a:pathLst>
          </a:custGeom>
          <a:gradFill>
            <a:gsLst>
              <a:gs pos="0">
                <a:srgbClr val="FFC000"/>
              </a:gs>
              <a:gs pos="50000">
                <a:schemeClr val="bg1"/>
              </a:gs>
              <a:gs pos="100000">
                <a:srgbClr val="00B050"/>
              </a:gs>
            </a:gsLst>
            <a:lin ang="5400000" scaled="0"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50" name="Freeform 49"/>
          <p:cNvSpPr/>
          <p:nvPr/>
        </p:nvSpPr>
        <p:spPr bwMode="auto">
          <a:xfrm>
            <a:off x="7346950" y="4692650"/>
            <a:ext cx="1797050" cy="1349375"/>
          </a:xfrm>
          <a:custGeom>
            <a:avLst/>
            <a:gdLst>
              <a:gd name="connsiteX0" fmla="*/ 324473 w 1797443"/>
              <a:gd name="connsiteY0" fmla="*/ 252391 h 1348843"/>
              <a:gd name="connsiteX1" fmla="*/ 341023 w 1797443"/>
              <a:gd name="connsiteY1" fmla="*/ 231703 h 1348843"/>
              <a:gd name="connsiteX2" fmla="*/ 353435 w 1797443"/>
              <a:gd name="connsiteY2" fmla="*/ 227566 h 1348843"/>
              <a:gd name="connsiteX3" fmla="*/ 365848 w 1797443"/>
              <a:gd name="connsiteY3" fmla="*/ 219290 h 1348843"/>
              <a:gd name="connsiteX4" fmla="*/ 398949 w 1797443"/>
              <a:gd name="connsiteY4" fmla="*/ 202740 h 1348843"/>
              <a:gd name="connsiteX5" fmla="*/ 415499 w 1797443"/>
              <a:gd name="connsiteY5" fmla="*/ 194465 h 1348843"/>
              <a:gd name="connsiteX6" fmla="*/ 456874 w 1797443"/>
              <a:gd name="connsiteY6" fmla="*/ 165502 h 1348843"/>
              <a:gd name="connsiteX7" fmla="*/ 469287 w 1797443"/>
              <a:gd name="connsiteY7" fmla="*/ 161365 h 1348843"/>
              <a:gd name="connsiteX8" fmla="*/ 481700 w 1797443"/>
              <a:gd name="connsiteY8" fmla="*/ 153090 h 1348843"/>
              <a:gd name="connsiteX9" fmla="*/ 494112 w 1797443"/>
              <a:gd name="connsiteY9" fmla="*/ 140677 h 1348843"/>
              <a:gd name="connsiteX10" fmla="*/ 510663 w 1797443"/>
              <a:gd name="connsiteY10" fmla="*/ 136539 h 1348843"/>
              <a:gd name="connsiteX11" fmla="*/ 523075 w 1797443"/>
              <a:gd name="connsiteY11" fmla="*/ 128264 h 1348843"/>
              <a:gd name="connsiteX12" fmla="*/ 531350 w 1797443"/>
              <a:gd name="connsiteY12" fmla="*/ 115852 h 1348843"/>
              <a:gd name="connsiteX13" fmla="*/ 543763 w 1797443"/>
              <a:gd name="connsiteY13" fmla="*/ 111714 h 1348843"/>
              <a:gd name="connsiteX14" fmla="*/ 568588 w 1797443"/>
              <a:gd name="connsiteY14" fmla="*/ 91026 h 1348843"/>
              <a:gd name="connsiteX15" fmla="*/ 581001 w 1797443"/>
              <a:gd name="connsiteY15" fmla="*/ 78614 h 1348843"/>
              <a:gd name="connsiteX16" fmla="*/ 609964 w 1797443"/>
              <a:gd name="connsiteY16" fmla="*/ 66201 h 1348843"/>
              <a:gd name="connsiteX17" fmla="*/ 638927 w 1797443"/>
              <a:gd name="connsiteY17" fmla="*/ 49651 h 1348843"/>
              <a:gd name="connsiteX18" fmla="*/ 651340 w 1797443"/>
              <a:gd name="connsiteY18" fmla="*/ 45513 h 1348843"/>
              <a:gd name="connsiteX19" fmla="*/ 663752 w 1797443"/>
              <a:gd name="connsiteY19" fmla="*/ 37238 h 1348843"/>
              <a:gd name="connsiteX20" fmla="*/ 676165 w 1797443"/>
              <a:gd name="connsiteY20" fmla="*/ 33100 h 1348843"/>
              <a:gd name="connsiteX21" fmla="*/ 700990 w 1797443"/>
              <a:gd name="connsiteY21" fmla="*/ 20688 h 1348843"/>
              <a:gd name="connsiteX22" fmla="*/ 713403 w 1797443"/>
              <a:gd name="connsiteY22" fmla="*/ 12413 h 1348843"/>
              <a:gd name="connsiteX23" fmla="*/ 792016 w 1797443"/>
              <a:gd name="connsiteY23" fmla="*/ 0 h 1348843"/>
              <a:gd name="connsiteX24" fmla="*/ 887180 w 1797443"/>
              <a:gd name="connsiteY24" fmla="*/ 4138 h 1348843"/>
              <a:gd name="connsiteX25" fmla="*/ 899593 w 1797443"/>
              <a:gd name="connsiteY25" fmla="*/ 8275 h 1348843"/>
              <a:gd name="connsiteX26" fmla="*/ 940968 w 1797443"/>
              <a:gd name="connsiteY26" fmla="*/ 16550 h 1348843"/>
              <a:gd name="connsiteX27" fmla="*/ 965794 w 1797443"/>
              <a:gd name="connsiteY27" fmla="*/ 24825 h 1348843"/>
              <a:gd name="connsiteX28" fmla="*/ 990619 w 1797443"/>
              <a:gd name="connsiteY28" fmla="*/ 37238 h 1348843"/>
              <a:gd name="connsiteX29" fmla="*/ 1003032 w 1797443"/>
              <a:gd name="connsiteY29" fmla="*/ 45513 h 1348843"/>
              <a:gd name="connsiteX30" fmla="*/ 1027857 w 1797443"/>
              <a:gd name="connsiteY30" fmla="*/ 49651 h 1348843"/>
              <a:gd name="connsiteX31" fmla="*/ 1040270 w 1797443"/>
              <a:gd name="connsiteY31" fmla="*/ 53788 h 1348843"/>
              <a:gd name="connsiteX32" fmla="*/ 1106471 w 1797443"/>
              <a:gd name="connsiteY32" fmla="*/ 49651 h 1348843"/>
              <a:gd name="connsiteX33" fmla="*/ 1118883 w 1797443"/>
              <a:gd name="connsiteY33" fmla="*/ 45513 h 1348843"/>
              <a:gd name="connsiteX34" fmla="*/ 1139571 w 1797443"/>
              <a:gd name="connsiteY34" fmla="*/ 41376 h 1348843"/>
              <a:gd name="connsiteX35" fmla="*/ 1164397 w 1797443"/>
              <a:gd name="connsiteY35" fmla="*/ 49651 h 1348843"/>
              <a:gd name="connsiteX36" fmla="*/ 1180947 w 1797443"/>
              <a:gd name="connsiteY36" fmla="*/ 53788 h 1348843"/>
              <a:gd name="connsiteX37" fmla="*/ 1189222 w 1797443"/>
              <a:gd name="connsiteY37" fmla="*/ 66201 h 1348843"/>
              <a:gd name="connsiteX38" fmla="*/ 1193359 w 1797443"/>
              <a:gd name="connsiteY38" fmla="*/ 78614 h 1348843"/>
              <a:gd name="connsiteX39" fmla="*/ 1209910 w 1797443"/>
              <a:gd name="connsiteY39" fmla="*/ 103439 h 1348843"/>
              <a:gd name="connsiteX40" fmla="*/ 1222322 w 1797443"/>
              <a:gd name="connsiteY40" fmla="*/ 144814 h 1348843"/>
              <a:gd name="connsiteX41" fmla="*/ 1230597 w 1797443"/>
              <a:gd name="connsiteY41" fmla="*/ 153090 h 1348843"/>
              <a:gd name="connsiteX42" fmla="*/ 1247148 w 1797443"/>
              <a:gd name="connsiteY42" fmla="*/ 194465 h 1348843"/>
              <a:gd name="connsiteX43" fmla="*/ 1267835 w 1797443"/>
              <a:gd name="connsiteY43" fmla="*/ 231703 h 1348843"/>
              <a:gd name="connsiteX44" fmla="*/ 1288523 w 1797443"/>
              <a:gd name="connsiteY44" fmla="*/ 252391 h 1348843"/>
              <a:gd name="connsiteX45" fmla="*/ 1305073 w 1797443"/>
              <a:gd name="connsiteY45" fmla="*/ 277216 h 1348843"/>
              <a:gd name="connsiteX46" fmla="*/ 1313349 w 1797443"/>
              <a:gd name="connsiteY46" fmla="*/ 289629 h 1348843"/>
              <a:gd name="connsiteX47" fmla="*/ 1325761 w 1797443"/>
              <a:gd name="connsiteY47" fmla="*/ 306179 h 1348843"/>
              <a:gd name="connsiteX48" fmla="*/ 1354724 w 1797443"/>
              <a:gd name="connsiteY48" fmla="*/ 343417 h 1348843"/>
              <a:gd name="connsiteX49" fmla="*/ 1362999 w 1797443"/>
              <a:gd name="connsiteY49" fmla="*/ 355830 h 1348843"/>
              <a:gd name="connsiteX50" fmla="*/ 1387825 w 1797443"/>
              <a:gd name="connsiteY50" fmla="*/ 380655 h 1348843"/>
              <a:gd name="connsiteX51" fmla="*/ 1391962 w 1797443"/>
              <a:gd name="connsiteY51" fmla="*/ 397205 h 1348843"/>
              <a:gd name="connsiteX52" fmla="*/ 1400237 w 1797443"/>
              <a:gd name="connsiteY52" fmla="*/ 405481 h 1348843"/>
              <a:gd name="connsiteX53" fmla="*/ 1420925 w 1797443"/>
              <a:gd name="connsiteY53" fmla="*/ 426168 h 1348843"/>
              <a:gd name="connsiteX54" fmla="*/ 1429200 w 1797443"/>
              <a:gd name="connsiteY54" fmla="*/ 438581 h 1348843"/>
              <a:gd name="connsiteX55" fmla="*/ 1437475 w 1797443"/>
              <a:gd name="connsiteY55" fmla="*/ 492369 h 1348843"/>
              <a:gd name="connsiteX56" fmla="*/ 1445750 w 1797443"/>
              <a:gd name="connsiteY56" fmla="*/ 517195 h 1348843"/>
              <a:gd name="connsiteX57" fmla="*/ 1449888 w 1797443"/>
              <a:gd name="connsiteY57" fmla="*/ 529607 h 1348843"/>
              <a:gd name="connsiteX58" fmla="*/ 1454025 w 1797443"/>
              <a:gd name="connsiteY58" fmla="*/ 550295 h 1348843"/>
              <a:gd name="connsiteX59" fmla="*/ 1458163 w 1797443"/>
              <a:gd name="connsiteY59" fmla="*/ 579258 h 1348843"/>
              <a:gd name="connsiteX60" fmla="*/ 1462301 w 1797443"/>
              <a:gd name="connsiteY60" fmla="*/ 591671 h 1348843"/>
              <a:gd name="connsiteX61" fmla="*/ 1466438 w 1797443"/>
              <a:gd name="connsiteY61" fmla="*/ 633046 h 1348843"/>
              <a:gd name="connsiteX62" fmla="*/ 1474713 w 1797443"/>
              <a:gd name="connsiteY62" fmla="*/ 699247 h 1348843"/>
              <a:gd name="connsiteX63" fmla="*/ 1482988 w 1797443"/>
              <a:gd name="connsiteY63" fmla="*/ 744760 h 1348843"/>
              <a:gd name="connsiteX64" fmla="*/ 1487126 w 1797443"/>
              <a:gd name="connsiteY64" fmla="*/ 757173 h 1348843"/>
              <a:gd name="connsiteX65" fmla="*/ 1499539 w 1797443"/>
              <a:gd name="connsiteY65" fmla="*/ 769586 h 1348843"/>
              <a:gd name="connsiteX66" fmla="*/ 1520226 w 1797443"/>
              <a:gd name="connsiteY66" fmla="*/ 786136 h 1348843"/>
              <a:gd name="connsiteX67" fmla="*/ 1652628 w 1797443"/>
              <a:gd name="connsiteY67" fmla="*/ 786136 h 1348843"/>
              <a:gd name="connsiteX68" fmla="*/ 1669178 w 1797443"/>
              <a:gd name="connsiteY68" fmla="*/ 790273 h 1348843"/>
              <a:gd name="connsiteX69" fmla="*/ 1698141 w 1797443"/>
              <a:gd name="connsiteY69" fmla="*/ 810961 h 1348843"/>
              <a:gd name="connsiteX70" fmla="*/ 1710554 w 1797443"/>
              <a:gd name="connsiteY70" fmla="*/ 819236 h 1348843"/>
              <a:gd name="connsiteX71" fmla="*/ 1718829 w 1797443"/>
              <a:gd name="connsiteY71" fmla="*/ 844062 h 1348843"/>
              <a:gd name="connsiteX72" fmla="*/ 1722967 w 1797443"/>
              <a:gd name="connsiteY72" fmla="*/ 856474 h 1348843"/>
              <a:gd name="connsiteX73" fmla="*/ 1735379 w 1797443"/>
              <a:gd name="connsiteY73" fmla="*/ 864749 h 1348843"/>
              <a:gd name="connsiteX74" fmla="*/ 1743654 w 1797443"/>
              <a:gd name="connsiteY74" fmla="*/ 893712 h 1348843"/>
              <a:gd name="connsiteX75" fmla="*/ 1768480 w 1797443"/>
              <a:gd name="connsiteY75" fmla="*/ 910262 h 1348843"/>
              <a:gd name="connsiteX76" fmla="*/ 1789168 w 1797443"/>
              <a:gd name="connsiteY76" fmla="*/ 947500 h 1348843"/>
              <a:gd name="connsiteX77" fmla="*/ 1793305 w 1797443"/>
              <a:gd name="connsiteY77" fmla="*/ 997151 h 1348843"/>
              <a:gd name="connsiteX78" fmla="*/ 1797443 w 1797443"/>
              <a:gd name="connsiteY78" fmla="*/ 1021976 h 1348843"/>
              <a:gd name="connsiteX79" fmla="*/ 1793305 w 1797443"/>
              <a:gd name="connsiteY79" fmla="*/ 1038527 h 1348843"/>
              <a:gd name="connsiteX80" fmla="*/ 1789168 w 1797443"/>
              <a:gd name="connsiteY80" fmla="*/ 1063352 h 1348843"/>
              <a:gd name="connsiteX81" fmla="*/ 1776755 w 1797443"/>
              <a:gd name="connsiteY81" fmla="*/ 1071627 h 1348843"/>
              <a:gd name="connsiteX82" fmla="*/ 1760205 w 1797443"/>
              <a:gd name="connsiteY82" fmla="*/ 1096452 h 1348843"/>
              <a:gd name="connsiteX83" fmla="*/ 1751930 w 1797443"/>
              <a:gd name="connsiteY83" fmla="*/ 1104728 h 1348843"/>
              <a:gd name="connsiteX84" fmla="*/ 1743654 w 1797443"/>
              <a:gd name="connsiteY84" fmla="*/ 1117140 h 1348843"/>
              <a:gd name="connsiteX85" fmla="*/ 1731242 w 1797443"/>
              <a:gd name="connsiteY85" fmla="*/ 1125415 h 1348843"/>
              <a:gd name="connsiteX86" fmla="*/ 1722967 w 1797443"/>
              <a:gd name="connsiteY86" fmla="*/ 1137828 h 1348843"/>
              <a:gd name="connsiteX87" fmla="*/ 1714692 w 1797443"/>
              <a:gd name="connsiteY87" fmla="*/ 1162653 h 1348843"/>
              <a:gd name="connsiteX88" fmla="*/ 1689866 w 1797443"/>
              <a:gd name="connsiteY88" fmla="*/ 1183341 h 1348843"/>
              <a:gd name="connsiteX89" fmla="*/ 1660903 w 1797443"/>
              <a:gd name="connsiteY89" fmla="*/ 1204029 h 1348843"/>
              <a:gd name="connsiteX90" fmla="*/ 1631940 w 1797443"/>
              <a:gd name="connsiteY90" fmla="*/ 1212304 h 1348843"/>
              <a:gd name="connsiteX91" fmla="*/ 1602978 w 1797443"/>
              <a:gd name="connsiteY91" fmla="*/ 1224717 h 1348843"/>
              <a:gd name="connsiteX92" fmla="*/ 1578152 w 1797443"/>
              <a:gd name="connsiteY92" fmla="*/ 1228854 h 1348843"/>
              <a:gd name="connsiteX93" fmla="*/ 1565740 w 1797443"/>
              <a:gd name="connsiteY93" fmla="*/ 1232992 h 1348843"/>
              <a:gd name="connsiteX94" fmla="*/ 1549189 w 1797443"/>
              <a:gd name="connsiteY94" fmla="*/ 1237129 h 1348843"/>
              <a:gd name="connsiteX95" fmla="*/ 1540914 w 1797443"/>
              <a:gd name="connsiteY95" fmla="*/ 1245405 h 1348843"/>
              <a:gd name="connsiteX96" fmla="*/ 1507814 w 1797443"/>
              <a:gd name="connsiteY96" fmla="*/ 1249542 h 1348843"/>
              <a:gd name="connsiteX97" fmla="*/ 1408512 w 1797443"/>
              <a:gd name="connsiteY97" fmla="*/ 1257817 h 1348843"/>
              <a:gd name="connsiteX98" fmla="*/ 1379549 w 1797443"/>
              <a:gd name="connsiteY98" fmla="*/ 1266092 h 1348843"/>
              <a:gd name="connsiteX99" fmla="*/ 1350587 w 1797443"/>
              <a:gd name="connsiteY99" fmla="*/ 1274367 h 1348843"/>
              <a:gd name="connsiteX100" fmla="*/ 1325761 w 1797443"/>
              <a:gd name="connsiteY100" fmla="*/ 1286780 h 1348843"/>
              <a:gd name="connsiteX101" fmla="*/ 1313349 w 1797443"/>
              <a:gd name="connsiteY101" fmla="*/ 1295055 h 1348843"/>
              <a:gd name="connsiteX102" fmla="*/ 1288523 w 1797443"/>
              <a:gd name="connsiteY102" fmla="*/ 1299193 h 1348843"/>
              <a:gd name="connsiteX103" fmla="*/ 1276111 w 1797443"/>
              <a:gd name="connsiteY103" fmla="*/ 1303330 h 1348843"/>
              <a:gd name="connsiteX104" fmla="*/ 1267835 w 1797443"/>
              <a:gd name="connsiteY104" fmla="*/ 1311605 h 1348843"/>
              <a:gd name="connsiteX105" fmla="*/ 1243010 w 1797443"/>
              <a:gd name="connsiteY105" fmla="*/ 1324018 h 1348843"/>
              <a:gd name="connsiteX106" fmla="*/ 1230597 w 1797443"/>
              <a:gd name="connsiteY106" fmla="*/ 1336431 h 1348843"/>
              <a:gd name="connsiteX107" fmla="*/ 1205772 w 1797443"/>
              <a:gd name="connsiteY107" fmla="*/ 1348843 h 1348843"/>
              <a:gd name="connsiteX108" fmla="*/ 1156121 w 1797443"/>
              <a:gd name="connsiteY108" fmla="*/ 1344706 h 1348843"/>
              <a:gd name="connsiteX109" fmla="*/ 1131296 w 1797443"/>
              <a:gd name="connsiteY109" fmla="*/ 1324018 h 1348843"/>
              <a:gd name="connsiteX110" fmla="*/ 1106471 w 1797443"/>
              <a:gd name="connsiteY110" fmla="*/ 1307468 h 1348843"/>
              <a:gd name="connsiteX111" fmla="*/ 1094058 w 1797443"/>
              <a:gd name="connsiteY111" fmla="*/ 1299193 h 1348843"/>
              <a:gd name="connsiteX112" fmla="*/ 1069233 w 1797443"/>
              <a:gd name="connsiteY112" fmla="*/ 1290918 h 1348843"/>
              <a:gd name="connsiteX113" fmla="*/ 1044407 w 1797443"/>
              <a:gd name="connsiteY113" fmla="*/ 1282643 h 1348843"/>
              <a:gd name="connsiteX114" fmla="*/ 920281 w 1797443"/>
              <a:gd name="connsiteY114" fmla="*/ 1274367 h 1348843"/>
              <a:gd name="connsiteX115" fmla="*/ 800292 w 1797443"/>
              <a:gd name="connsiteY115" fmla="*/ 1261955 h 1348843"/>
              <a:gd name="connsiteX116" fmla="*/ 787879 w 1797443"/>
              <a:gd name="connsiteY116" fmla="*/ 1257817 h 1348843"/>
              <a:gd name="connsiteX117" fmla="*/ 767191 w 1797443"/>
              <a:gd name="connsiteY117" fmla="*/ 1253680 h 1348843"/>
              <a:gd name="connsiteX118" fmla="*/ 738228 w 1797443"/>
              <a:gd name="connsiteY118" fmla="*/ 1224717 h 1348843"/>
              <a:gd name="connsiteX119" fmla="*/ 734091 w 1797443"/>
              <a:gd name="connsiteY119" fmla="*/ 1212304 h 1348843"/>
              <a:gd name="connsiteX120" fmla="*/ 717540 w 1797443"/>
              <a:gd name="connsiteY120" fmla="*/ 1187479 h 1348843"/>
              <a:gd name="connsiteX121" fmla="*/ 709265 w 1797443"/>
              <a:gd name="connsiteY121" fmla="*/ 1175066 h 1348843"/>
              <a:gd name="connsiteX122" fmla="*/ 700990 w 1797443"/>
              <a:gd name="connsiteY122" fmla="*/ 1162653 h 1348843"/>
              <a:gd name="connsiteX123" fmla="*/ 692715 w 1797443"/>
              <a:gd name="connsiteY123" fmla="*/ 1150241 h 1348843"/>
              <a:gd name="connsiteX124" fmla="*/ 684440 w 1797443"/>
              <a:gd name="connsiteY124" fmla="*/ 1079902 h 1348843"/>
              <a:gd name="connsiteX125" fmla="*/ 676165 w 1797443"/>
              <a:gd name="connsiteY125" fmla="*/ 1055077 h 1348843"/>
              <a:gd name="connsiteX126" fmla="*/ 663752 w 1797443"/>
              <a:gd name="connsiteY126" fmla="*/ 1021976 h 1348843"/>
              <a:gd name="connsiteX127" fmla="*/ 655477 w 1797443"/>
              <a:gd name="connsiteY127" fmla="*/ 993014 h 1348843"/>
              <a:gd name="connsiteX128" fmla="*/ 651340 w 1797443"/>
              <a:gd name="connsiteY128" fmla="*/ 980601 h 1348843"/>
              <a:gd name="connsiteX129" fmla="*/ 638927 w 1797443"/>
              <a:gd name="connsiteY129" fmla="*/ 976463 h 1348843"/>
              <a:gd name="connsiteX130" fmla="*/ 609964 w 1797443"/>
              <a:gd name="connsiteY130" fmla="*/ 959913 h 1348843"/>
              <a:gd name="connsiteX131" fmla="*/ 576863 w 1797443"/>
              <a:gd name="connsiteY131" fmla="*/ 947500 h 1348843"/>
              <a:gd name="connsiteX132" fmla="*/ 444462 w 1797443"/>
              <a:gd name="connsiteY132" fmla="*/ 951638 h 1348843"/>
              <a:gd name="connsiteX133" fmla="*/ 278959 w 1797443"/>
              <a:gd name="connsiteY133" fmla="*/ 955776 h 1348843"/>
              <a:gd name="connsiteX134" fmla="*/ 245859 w 1797443"/>
              <a:gd name="connsiteY134" fmla="*/ 959913 h 1348843"/>
              <a:gd name="connsiteX135" fmla="*/ 187933 w 1797443"/>
              <a:gd name="connsiteY135" fmla="*/ 964051 h 1348843"/>
              <a:gd name="connsiteX136" fmla="*/ 38981 w 1797443"/>
              <a:gd name="connsiteY136" fmla="*/ 959913 h 1348843"/>
              <a:gd name="connsiteX137" fmla="*/ 26568 w 1797443"/>
              <a:gd name="connsiteY137" fmla="*/ 955776 h 1348843"/>
              <a:gd name="connsiteX138" fmla="*/ 5881 w 1797443"/>
              <a:gd name="connsiteY138" fmla="*/ 930950 h 1348843"/>
              <a:gd name="connsiteX139" fmla="*/ 5881 w 1797443"/>
              <a:gd name="connsiteY139" fmla="*/ 848199 h 1348843"/>
              <a:gd name="connsiteX140" fmla="*/ 10018 w 1797443"/>
              <a:gd name="connsiteY140" fmla="*/ 835786 h 1348843"/>
              <a:gd name="connsiteX141" fmla="*/ 18293 w 1797443"/>
              <a:gd name="connsiteY141" fmla="*/ 823374 h 1348843"/>
              <a:gd name="connsiteX142" fmla="*/ 18293 w 1797443"/>
              <a:gd name="connsiteY142" fmla="*/ 707522 h 1348843"/>
              <a:gd name="connsiteX143" fmla="*/ 30706 w 1797443"/>
              <a:gd name="connsiteY143" fmla="*/ 662009 h 1348843"/>
              <a:gd name="connsiteX144" fmla="*/ 38981 w 1797443"/>
              <a:gd name="connsiteY144" fmla="*/ 649596 h 1348843"/>
              <a:gd name="connsiteX145" fmla="*/ 43119 w 1797443"/>
              <a:gd name="connsiteY145" fmla="*/ 633046 h 1348843"/>
              <a:gd name="connsiteX146" fmla="*/ 47256 w 1797443"/>
              <a:gd name="connsiteY146" fmla="*/ 620633 h 1348843"/>
              <a:gd name="connsiteX147" fmla="*/ 55531 w 1797443"/>
              <a:gd name="connsiteY147" fmla="*/ 558570 h 1348843"/>
              <a:gd name="connsiteX148" fmla="*/ 59669 w 1797443"/>
              <a:gd name="connsiteY148" fmla="*/ 537882 h 1348843"/>
              <a:gd name="connsiteX149" fmla="*/ 63806 w 1797443"/>
              <a:gd name="connsiteY149" fmla="*/ 496507 h 1348843"/>
              <a:gd name="connsiteX150" fmla="*/ 72082 w 1797443"/>
              <a:gd name="connsiteY150" fmla="*/ 467544 h 1348843"/>
              <a:gd name="connsiteX151" fmla="*/ 76219 w 1797443"/>
              <a:gd name="connsiteY151" fmla="*/ 450994 h 1348843"/>
              <a:gd name="connsiteX152" fmla="*/ 96907 w 1797443"/>
              <a:gd name="connsiteY152" fmla="*/ 426168 h 1348843"/>
              <a:gd name="connsiteX153" fmla="*/ 105182 w 1797443"/>
              <a:gd name="connsiteY153" fmla="*/ 413756 h 1348843"/>
              <a:gd name="connsiteX154" fmla="*/ 117595 w 1797443"/>
              <a:gd name="connsiteY154" fmla="*/ 401343 h 1348843"/>
              <a:gd name="connsiteX155" fmla="*/ 125870 w 1797443"/>
              <a:gd name="connsiteY155" fmla="*/ 388930 h 1348843"/>
              <a:gd name="connsiteX156" fmla="*/ 146558 w 1797443"/>
              <a:gd name="connsiteY156" fmla="*/ 372380 h 1348843"/>
              <a:gd name="connsiteX157" fmla="*/ 183796 w 1797443"/>
              <a:gd name="connsiteY157" fmla="*/ 331005 h 1348843"/>
              <a:gd name="connsiteX158" fmla="*/ 196208 w 1797443"/>
              <a:gd name="connsiteY158" fmla="*/ 326867 h 1348843"/>
              <a:gd name="connsiteX159" fmla="*/ 221034 w 1797443"/>
              <a:gd name="connsiteY159" fmla="*/ 310317 h 1348843"/>
              <a:gd name="connsiteX160" fmla="*/ 237584 w 1797443"/>
              <a:gd name="connsiteY160" fmla="*/ 302042 h 1348843"/>
              <a:gd name="connsiteX161" fmla="*/ 262409 w 1797443"/>
              <a:gd name="connsiteY161" fmla="*/ 285491 h 1348843"/>
              <a:gd name="connsiteX162" fmla="*/ 287235 w 1797443"/>
              <a:gd name="connsiteY162" fmla="*/ 277216 h 1348843"/>
              <a:gd name="connsiteX163" fmla="*/ 299647 w 1797443"/>
              <a:gd name="connsiteY163" fmla="*/ 273079 h 1348843"/>
              <a:gd name="connsiteX164" fmla="*/ 332748 w 1797443"/>
              <a:gd name="connsiteY164" fmla="*/ 248253 h 1348843"/>
              <a:gd name="connsiteX165" fmla="*/ 324473 w 1797443"/>
              <a:gd name="connsiteY165" fmla="*/ 252391 h 1348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1797443" h="1348843">
                <a:moveTo>
                  <a:pt x="324473" y="252391"/>
                </a:moveTo>
                <a:cubicBezTo>
                  <a:pt x="325852" y="249633"/>
                  <a:pt x="334318" y="237450"/>
                  <a:pt x="341023" y="231703"/>
                </a:cubicBezTo>
                <a:cubicBezTo>
                  <a:pt x="344334" y="228865"/>
                  <a:pt x="349534" y="229516"/>
                  <a:pt x="353435" y="227566"/>
                </a:cubicBezTo>
                <a:cubicBezTo>
                  <a:pt x="357883" y="225342"/>
                  <a:pt x="361482" y="221671"/>
                  <a:pt x="365848" y="219290"/>
                </a:cubicBezTo>
                <a:cubicBezTo>
                  <a:pt x="376678" y="213383"/>
                  <a:pt x="387915" y="208257"/>
                  <a:pt x="398949" y="202740"/>
                </a:cubicBezTo>
                <a:cubicBezTo>
                  <a:pt x="404466" y="199982"/>
                  <a:pt x="410565" y="198166"/>
                  <a:pt x="415499" y="194465"/>
                </a:cubicBezTo>
                <a:cubicBezTo>
                  <a:pt x="423052" y="188800"/>
                  <a:pt x="450760" y="167540"/>
                  <a:pt x="456874" y="165502"/>
                </a:cubicBezTo>
                <a:lnTo>
                  <a:pt x="469287" y="161365"/>
                </a:lnTo>
                <a:cubicBezTo>
                  <a:pt x="473425" y="158607"/>
                  <a:pt x="477880" y="156274"/>
                  <a:pt x="481700" y="153090"/>
                </a:cubicBezTo>
                <a:cubicBezTo>
                  <a:pt x="486195" y="149344"/>
                  <a:pt x="489032" y="143580"/>
                  <a:pt x="494112" y="140677"/>
                </a:cubicBezTo>
                <a:cubicBezTo>
                  <a:pt x="499049" y="137855"/>
                  <a:pt x="505146" y="137918"/>
                  <a:pt x="510663" y="136539"/>
                </a:cubicBezTo>
                <a:cubicBezTo>
                  <a:pt x="514800" y="133781"/>
                  <a:pt x="519559" y="131780"/>
                  <a:pt x="523075" y="128264"/>
                </a:cubicBezTo>
                <a:cubicBezTo>
                  <a:pt x="526591" y="124748"/>
                  <a:pt x="527467" y="118958"/>
                  <a:pt x="531350" y="115852"/>
                </a:cubicBezTo>
                <a:cubicBezTo>
                  <a:pt x="534756" y="113127"/>
                  <a:pt x="539625" y="113093"/>
                  <a:pt x="543763" y="111714"/>
                </a:cubicBezTo>
                <a:cubicBezTo>
                  <a:pt x="560075" y="87245"/>
                  <a:pt x="541865" y="110113"/>
                  <a:pt x="568588" y="91026"/>
                </a:cubicBezTo>
                <a:cubicBezTo>
                  <a:pt x="573349" y="87625"/>
                  <a:pt x="576240" y="82015"/>
                  <a:pt x="581001" y="78614"/>
                </a:cubicBezTo>
                <a:cubicBezTo>
                  <a:pt x="589953" y="72220"/>
                  <a:pt x="599830" y="69578"/>
                  <a:pt x="609964" y="66201"/>
                </a:cubicBezTo>
                <a:cubicBezTo>
                  <a:pt x="622430" y="57891"/>
                  <a:pt x="624229" y="55950"/>
                  <a:pt x="638927" y="49651"/>
                </a:cubicBezTo>
                <a:cubicBezTo>
                  <a:pt x="642936" y="47933"/>
                  <a:pt x="647439" y="47464"/>
                  <a:pt x="651340" y="45513"/>
                </a:cubicBezTo>
                <a:cubicBezTo>
                  <a:pt x="655788" y="43289"/>
                  <a:pt x="659304" y="39462"/>
                  <a:pt x="663752" y="37238"/>
                </a:cubicBezTo>
                <a:cubicBezTo>
                  <a:pt x="667653" y="35287"/>
                  <a:pt x="672264" y="35051"/>
                  <a:pt x="676165" y="33100"/>
                </a:cubicBezTo>
                <a:cubicBezTo>
                  <a:pt x="708243" y="17061"/>
                  <a:pt x="669796" y="31085"/>
                  <a:pt x="700990" y="20688"/>
                </a:cubicBezTo>
                <a:cubicBezTo>
                  <a:pt x="705128" y="17930"/>
                  <a:pt x="708859" y="14433"/>
                  <a:pt x="713403" y="12413"/>
                </a:cubicBezTo>
                <a:cubicBezTo>
                  <a:pt x="742625" y="-574"/>
                  <a:pt x="755636" y="2799"/>
                  <a:pt x="792016" y="0"/>
                </a:cubicBezTo>
                <a:cubicBezTo>
                  <a:pt x="823737" y="1379"/>
                  <a:pt x="855522" y="1703"/>
                  <a:pt x="887180" y="4138"/>
                </a:cubicBezTo>
                <a:cubicBezTo>
                  <a:pt x="891529" y="4472"/>
                  <a:pt x="895335" y="7329"/>
                  <a:pt x="899593" y="8275"/>
                </a:cubicBezTo>
                <a:cubicBezTo>
                  <a:pt x="928336" y="14662"/>
                  <a:pt x="917425" y="9488"/>
                  <a:pt x="940968" y="16550"/>
                </a:cubicBezTo>
                <a:cubicBezTo>
                  <a:pt x="949323" y="19056"/>
                  <a:pt x="965794" y="24825"/>
                  <a:pt x="965794" y="24825"/>
                </a:cubicBezTo>
                <a:cubicBezTo>
                  <a:pt x="1001359" y="48536"/>
                  <a:pt x="956364" y="20110"/>
                  <a:pt x="990619" y="37238"/>
                </a:cubicBezTo>
                <a:cubicBezTo>
                  <a:pt x="995067" y="39462"/>
                  <a:pt x="998314" y="43940"/>
                  <a:pt x="1003032" y="45513"/>
                </a:cubicBezTo>
                <a:cubicBezTo>
                  <a:pt x="1010991" y="48166"/>
                  <a:pt x="1019668" y="47831"/>
                  <a:pt x="1027857" y="49651"/>
                </a:cubicBezTo>
                <a:cubicBezTo>
                  <a:pt x="1032115" y="50597"/>
                  <a:pt x="1036132" y="52409"/>
                  <a:pt x="1040270" y="53788"/>
                </a:cubicBezTo>
                <a:cubicBezTo>
                  <a:pt x="1062337" y="52409"/>
                  <a:pt x="1084482" y="51966"/>
                  <a:pt x="1106471" y="49651"/>
                </a:cubicBezTo>
                <a:cubicBezTo>
                  <a:pt x="1110808" y="49194"/>
                  <a:pt x="1114652" y="46571"/>
                  <a:pt x="1118883" y="45513"/>
                </a:cubicBezTo>
                <a:cubicBezTo>
                  <a:pt x="1125706" y="43807"/>
                  <a:pt x="1132675" y="42755"/>
                  <a:pt x="1139571" y="41376"/>
                </a:cubicBezTo>
                <a:cubicBezTo>
                  <a:pt x="1147846" y="44134"/>
                  <a:pt x="1156042" y="47145"/>
                  <a:pt x="1164397" y="49651"/>
                </a:cubicBezTo>
                <a:cubicBezTo>
                  <a:pt x="1169844" y="51285"/>
                  <a:pt x="1176216" y="50634"/>
                  <a:pt x="1180947" y="53788"/>
                </a:cubicBezTo>
                <a:cubicBezTo>
                  <a:pt x="1185085" y="56546"/>
                  <a:pt x="1186464" y="62063"/>
                  <a:pt x="1189222" y="66201"/>
                </a:cubicBezTo>
                <a:cubicBezTo>
                  <a:pt x="1190601" y="70339"/>
                  <a:pt x="1191241" y="74801"/>
                  <a:pt x="1193359" y="78614"/>
                </a:cubicBezTo>
                <a:cubicBezTo>
                  <a:pt x="1198189" y="87308"/>
                  <a:pt x="1209910" y="103439"/>
                  <a:pt x="1209910" y="103439"/>
                </a:cubicBezTo>
                <a:cubicBezTo>
                  <a:pt x="1211785" y="110941"/>
                  <a:pt x="1218963" y="141455"/>
                  <a:pt x="1222322" y="144814"/>
                </a:cubicBezTo>
                <a:lnTo>
                  <a:pt x="1230597" y="153090"/>
                </a:lnTo>
                <a:cubicBezTo>
                  <a:pt x="1237950" y="197205"/>
                  <a:pt x="1227990" y="160938"/>
                  <a:pt x="1247148" y="194465"/>
                </a:cubicBezTo>
                <a:cubicBezTo>
                  <a:pt x="1261024" y="218748"/>
                  <a:pt x="1233829" y="197697"/>
                  <a:pt x="1267835" y="231703"/>
                </a:cubicBezTo>
                <a:lnTo>
                  <a:pt x="1288523" y="252391"/>
                </a:lnTo>
                <a:cubicBezTo>
                  <a:pt x="1295795" y="274205"/>
                  <a:pt x="1287855" y="256555"/>
                  <a:pt x="1305073" y="277216"/>
                </a:cubicBezTo>
                <a:cubicBezTo>
                  <a:pt x="1308257" y="281036"/>
                  <a:pt x="1310459" y="285582"/>
                  <a:pt x="1313349" y="289629"/>
                </a:cubicBezTo>
                <a:cubicBezTo>
                  <a:pt x="1317357" y="295240"/>
                  <a:pt x="1321273" y="300943"/>
                  <a:pt x="1325761" y="306179"/>
                </a:cubicBezTo>
                <a:cubicBezTo>
                  <a:pt x="1354930" y="340210"/>
                  <a:pt x="1318403" y="288934"/>
                  <a:pt x="1354724" y="343417"/>
                </a:cubicBezTo>
                <a:cubicBezTo>
                  <a:pt x="1357482" y="347555"/>
                  <a:pt x="1359483" y="352314"/>
                  <a:pt x="1362999" y="355830"/>
                </a:cubicBezTo>
                <a:lnTo>
                  <a:pt x="1387825" y="380655"/>
                </a:lnTo>
                <a:cubicBezTo>
                  <a:pt x="1389204" y="386172"/>
                  <a:pt x="1389419" y="392119"/>
                  <a:pt x="1391962" y="397205"/>
                </a:cubicBezTo>
                <a:cubicBezTo>
                  <a:pt x="1393707" y="400694"/>
                  <a:pt x="1397800" y="402435"/>
                  <a:pt x="1400237" y="405481"/>
                </a:cubicBezTo>
                <a:cubicBezTo>
                  <a:pt x="1415997" y="425181"/>
                  <a:pt x="1399648" y="411984"/>
                  <a:pt x="1420925" y="426168"/>
                </a:cubicBezTo>
                <a:cubicBezTo>
                  <a:pt x="1423683" y="430306"/>
                  <a:pt x="1426976" y="434133"/>
                  <a:pt x="1429200" y="438581"/>
                </a:cubicBezTo>
                <a:cubicBezTo>
                  <a:pt x="1437180" y="454540"/>
                  <a:pt x="1434625" y="477170"/>
                  <a:pt x="1437475" y="492369"/>
                </a:cubicBezTo>
                <a:cubicBezTo>
                  <a:pt x="1439082" y="500943"/>
                  <a:pt x="1442991" y="508920"/>
                  <a:pt x="1445750" y="517195"/>
                </a:cubicBezTo>
                <a:cubicBezTo>
                  <a:pt x="1447129" y="521332"/>
                  <a:pt x="1449033" y="525330"/>
                  <a:pt x="1449888" y="529607"/>
                </a:cubicBezTo>
                <a:cubicBezTo>
                  <a:pt x="1451267" y="536503"/>
                  <a:pt x="1452869" y="543358"/>
                  <a:pt x="1454025" y="550295"/>
                </a:cubicBezTo>
                <a:cubicBezTo>
                  <a:pt x="1455628" y="559915"/>
                  <a:pt x="1456250" y="569695"/>
                  <a:pt x="1458163" y="579258"/>
                </a:cubicBezTo>
                <a:cubicBezTo>
                  <a:pt x="1459018" y="583535"/>
                  <a:pt x="1460922" y="587533"/>
                  <a:pt x="1462301" y="591671"/>
                </a:cubicBezTo>
                <a:cubicBezTo>
                  <a:pt x="1463680" y="605463"/>
                  <a:pt x="1465183" y="619242"/>
                  <a:pt x="1466438" y="633046"/>
                </a:cubicBezTo>
                <a:cubicBezTo>
                  <a:pt x="1475788" y="735895"/>
                  <a:pt x="1464926" y="650310"/>
                  <a:pt x="1474713" y="699247"/>
                </a:cubicBezTo>
                <a:cubicBezTo>
                  <a:pt x="1478396" y="717662"/>
                  <a:pt x="1478557" y="727034"/>
                  <a:pt x="1482988" y="744760"/>
                </a:cubicBezTo>
                <a:cubicBezTo>
                  <a:pt x="1484046" y="748991"/>
                  <a:pt x="1484707" y="753544"/>
                  <a:pt x="1487126" y="757173"/>
                </a:cubicBezTo>
                <a:cubicBezTo>
                  <a:pt x="1490372" y="762042"/>
                  <a:pt x="1495793" y="765091"/>
                  <a:pt x="1499539" y="769586"/>
                </a:cubicBezTo>
                <a:cubicBezTo>
                  <a:pt x="1513935" y="786861"/>
                  <a:pt x="1499850" y="779343"/>
                  <a:pt x="1520226" y="786136"/>
                </a:cubicBezTo>
                <a:cubicBezTo>
                  <a:pt x="1589016" y="782696"/>
                  <a:pt x="1593825" y="778786"/>
                  <a:pt x="1652628" y="786136"/>
                </a:cubicBezTo>
                <a:cubicBezTo>
                  <a:pt x="1658270" y="786841"/>
                  <a:pt x="1663661" y="788894"/>
                  <a:pt x="1669178" y="790273"/>
                </a:cubicBezTo>
                <a:cubicBezTo>
                  <a:pt x="1688813" y="809908"/>
                  <a:pt x="1678327" y="804357"/>
                  <a:pt x="1698141" y="810961"/>
                </a:cubicBezTo>
                <a:cubicBezTo>
                  <a:pt x="1702279" y="813719"/>
                  <a:pt x="1707918" y="815019"/>
                  <a:pt x="1710554" y="819236"/>
                </a:cubicBezTo>
                <a:cubicBezTo>
                  <a:pt x="1715177" y="826633"/>
                  <a:pt x="1716070" y="835787"/>
                  <a:pt x="1718829" y="844062"/>
                </a:cubicBezTo>
                <a:cubicBezTo>
                  <a:pt x="1720208" y="848199"/>
                  <a:pt x="1719338" y="854055"/>
                  <a:pt x="1722967" y="856474"/>
                </a:cubicBezTo>
                <a:lnTo>
                  <a:pt x="1735379" y="864749"/>
                </a:lnTo>
                <a:cubicBezTo>
                  <a:pt x="1735414" y="864889"/>
                  <a:pt x="1741676" y="891734"/>
                  <a:pt x="1743654" y="893712"/>
                </a:cubicBezTo>
                <a:cubicBezTo>
                  <a:pt x="1750687" y="900744"/>
                  <a:pt x="1768480" y="910262"/>
                  <a:pt x="1768480" y="910262"/>
                </a:cubicBezTo>
                <a:cubicBezTo>
                  <a:pt x="1787449" y="938717"/>
                  <a:pt x="1781884" y="925653"/>
                  <a:pt x="1789168" y="947500"/>
                </a:cubicBezTo>
                <a:cubicBezTo>
                  <a:pt x="1790547" y="964050"/>
                  <a:pt x="1791471" y="980645"/>
                  <a:pt x="1793305" y="997151"/>
                </a:cubicBezTo>
                <a:cubicBezTo>
                  <a:pt x="1794231" y="1005489"/>
                  <a:pt x="1797443" y="1013587"/>
                  <a:pt x="1797443" y="1021976"/>
                </a:cubicBezTo>
                <a:cubicBezTo>
                  <a:pt x="1797443" y="1027663"/>
                  <a:pt x="1794420" y="1032951"/>
                  <a:pt x="1793305" y="1038527"/>
                </a:cubicBezTo>
                <a:cubicBezTo>
                  <a:pt x="1791660" y="1046753"/>
                  <a:pt x="1792920" y="1055849"/>
                  <a:pt x="1789168" y="1063352"/>
                </a:cubicBezTo>
                <a:cubicBezTo>
                  <a:pt x="1786944" y="1067800"/>
                  <a:pt x="1780893" y="1068869"/>
                  <a:pt x="1776755" y="1071627"/>
                </a:cubicBezTo>
                <a:cubicBezTo>
                  <a:pt x="1771238" y="1079902"/>
                  <a:pt x="1767237" y="1089419"/>
                  <a:pt x="1760205" y="1096452"/>
                </a:cubicBezTo>
                <a:cubicBezTo>
                  <a:pt x="1757447" y="1099211"/>
                  <a:pt x="1754367" y="1101682"/>
                  <a:pt x="1751930" y="1104728"/>
                </a:cubicBezTo>
                <a:cubicBezTo>
                  <a:pt x="1748824" y="1108611"/>
                  <a:pt x="1747170" y="1113624"/>
                  <a:pt x="1743654" y="1117140"/>
                </a:cubicBezTo>
                <a:cubicBezTo>
                  <a:pt x="1740138" y="1120656"/>
                  <a:pt x="1735379" y="1122657"/>
                  <a:pt x="1731242" y="1125415"/>
                </a:cubicBezTo>
                <a:cubicBezTo>
                  <a:pt x="1728484" y="1129553"/>
                  <a:pt x="1724987" y="1133284"/>
                  <a:pt x="1722967" y="1137828"/>
                </a:cubicBezTo>
                <a:cubicBezTo>
                  <a:pt x="1719424" y="1145799"/>
                  <a:pt x="1720860" y="1156485"/>
                  <a:pt x="1714692" y="1162653"/>
                </a:cubicBezTo>
                <a:cubicBezTo>
                  <a:pt x="1695371" y="1181974"/>
                  <a:pt x="1710030" y="1168938"/>
                  <a:pt x="1689866" y="1183341"/>
                </a:cubicBezTo>
                <a:cubicBezTo>
                  <a:pt x="1685487" y="1186469"/>
                  <a:pt x="1667409" y="1200776"/>
                  <a:pt x="1660903" y="1204029"/>
                </a:cubicBezTo>
                <a:cubicBezTo>
                  <a:pt x="1654962" y="1207000"/>
                  <a:pt x="1637250" y="1210977"/>
                  <a:pt x="1631940" y="1212304"/>
                </a:cubicBezTo>
                <a:cubicBezTo>
                  <a:pt x="1621826" y="1217361"/>
                  <a:pt x="1613932" y="1222283"/>
                  <a:pt x="1602978" y="1224717"/>
                </a:cubicBezTo>
                <a:cubicBezTo>
                  <a:pt x="1594788" y="1226537"/>
                  <a:pt x="1586427" y="1227475"/>
                  <a:pt x="1578152" y="1228854"/>
                </a:cubicBezTo>
                <a:cubicBezTo>
                  <a:pt x="1574015" y="1230233"/>
                  <a:pt x="1569933" y="1231794"/>
                  <a:pt x="1565740" y="1232992"/>
                </a:cubicBezTo>
                <a:cubicBezTo>
                  <a:pt x="1560272" y="1234554"/>
                  <a:pt x="1554275" y="1234586"/>
                  <a:pt x="1549189" y="1237129"/>
                </a:cubicBezTo>
                <a:cubicBezTo>
                  <a:pt x="1545700" y="1238874"/>
                  <a:pt x="1544651" y="1244284"/>
                  <a:pt x="1540914" y="1245405"/>
                </a:cubicBezTo>
                <a:cubicBezTo>
                  <a:pt x="1530264" y="1248600"/>
                  <a:pt x="1518821" y="1247970"/>
                  <a:pt x="1507814" y="1249542"/>
                </a:cubicBezTo>
                <a:cubicBezTo>
                  <a:pt x="1444995" y="1258516"/>
                  <a:pt x="1531278" y="1250998"/>
                  <a:pt x="1408512" y="1257817"/>
                </a:cubicBezTo>
                <a:cubicBezTo>
                  <a:pt x="1356775" y="1270753"/>
                  <a:pt x="1421099" y="1254221"/>
                  <a:pt x="1379549" y="1266092"/>
                </a:cubicBezTo>
                <a:cubicBezTo>
                  <a:pt x="1343191" y="1276480"/>
                  <a:pt x="1380340" y="1264450"/>
                  <a:pt x="1350587" y="1274367"/>
                </a:cubicBezTo>
                <a:cubicBezTo>
                  <a:pt x="1333930" y="1291024"/>
                  <a:pt x="1352451" y="1275342"/>
                  <a:pt x="1325761" y="1286780"/>
                </a:cubicBezTo>
                <a:cubicBezTo>
                  <a:pt x="1321191" y="1288739"/>
                  <a:pt x="1318066" y="1293483"/>
                  <a:pt x="1313349" y="1295055"/>
                </a:cubicBezTo>
                <a:cubicBezTo>
                  <a:pt x="1305390" y="1297708"/>
                  <a:pt x="1296713" y="1297373"/>
                  <a:pt x="1288523" y="1299193"/>
                </a:cubicBezTo>
                <a:cubicBezTo>
                  <a:pt x="1284266" y="1300139"/>
                  <a:pt x="1280248" y="1301951"/>
                  <a:pt x="1276111" y="1303330"/>
                </a:cubicBezTo>
                <a:cubicBezTo>
                  <a:pt x="1273352" y="1306088"/>
                  <a:pt x="1271180" y="1309598"/>
                  <a:pt x="1267835" y="1311605"/>
                </a:cubicBezTo>
                <a:cubicBezTo>
                  <a:pt x="1241181" y="1327598"/>
                  <a:pt x="1269912" y="1301600"/>
                  <a:pt x="1243010" y="1324018"/>
                </a:cubicBezTo>
                <a:cubicBezTo>
                  <a:pt x="1238515" y="1327764"/>
                  <a:pt x="1235092" y="1332685"/>
                  <a:pt x="1230597" y="1336431"/>
                </a:cubicBezTo>
                <a:cubicBezTo>
                  <a:pt x="1219902" y="1345344"/>
                  <a:pt x="1218213" y="1344697"/>
                  <a:pt x="1205772" y="1348843"/>
                </a:cubicBezTo>
                <a:cubicBezTo>
                  <a:pt x="1189222" y="1347464"/>
                  <a:pt x="1172406" y="1347963"/>
                  <a:pt x="1156121" y="1344706"/>
                </a:cubicBezTo>
                <a:cubicBezTo>
                  <a:pt x="1147593" y="1343000"/>
                  <a:pt x="1136926" y="1328397"/>
                  <a:pt x="1131296" y="1324018"/>
                </a:cubicBezTo>
                <a:cubicBezTo>
                  <a:pt x="1123446" y="1317912"/>
                  <a:pt x="1114746" y="1312985"/>
                  <a:pt x="1106471" y="1307468"/>
                </a:cubicBezTo>
                <a:cubicBezTo>
                  <a:pt x="1102333" y="1304710"/>
                  <a:pt x="1098776" y="1300766"/>
                  <a:pt x="1094058" y="1299193"/>
                </a:cubicBezTo>
                <a:lnTo>
                  <a:pt x="1069233" y="1290918"/>
                </a:lnTo>
                <a:cubicBezTo>
                  <a:pt x="1069226" y="1290916"/>
                  <a:pt x="1044415" y="1282644"/>
                  <a:pt x="1044407" y="1282643"/>
                </a:cubicBezTo>
                <a:cubicBezTo>
                  <a:pt x="983497" y="1272490"/>
                  <a:pt x="1041417" y="1281097"/>
                  <a:pt x="920281" y="1274367"/>
                </a:cubicBezTo>
                <a:cubicBezTo>
                  <a:pt x="880126" y="1272136"/>
                  <a:pt x="840171" y="1266939"/>
                  <a:pt x="800292" y="1261955"/>
                </a:cubicBezTo>
                <a:cubicBezTo>
                  <a:pt x="796154" y="1260576"/>
                  <a:pt x="792110" y="1258875"/>
                  <a:pt x="787879" y="1257817"/>
                </a:cubicBezTo>
                <a:cubicBezTo>
                  <a:pt x="781056" y="1256111"/>
                  <a:pt x="772742" y="1257998"/>
                  <a:pt x="767191" y="1253680"/>
                </a:cubicBezTo>
                <a:cubicBezTo>
                  <a:pt x="717398" y="1214952"/>
                  <a:pt x="773593" y="1236504"/>
                  <a:pt x="738228" y="1224717"/>
                </a:cubicBezTo>
                <a:cubicBezTo>
                  <a:pt x="736849" y="1220579"/>
                  <a:pt x="736209" y="1216117"/>
                  <a:pt x="734091" y="1212304"/>
                </a:cubicBezTo>
                <a:cubicBezTo>
                  <a:pt x="729261" y="1203610"/>
                  <a:pt x="723057" y="1195754"/>
                  <a:pt x="717540" y="1187479"/>
                </a:cubicBezTo>
                <a:lnTo>
                  <a:pt x="709265" y="1175066"/>
                </a:lnTo>
                <a:lnTo>
                  <a:pt x="700990" y="1162653"/>
                </a:lnTo>
                <a:lnTo>
                  <a:pt x="692715" y="1150241"/>
                </a:lnTo>
                <a:cubicBezTo>
                  <a:pt x="680453" y="1113448"/>
                  <a:pt x="697786" y="1168876"/>
                  <a:pt x="684440" y="1079902"/>
                </a:cubicBezTo>
                <a:cubicBezTo>
                  <a:pt x="683146" y="1071276"/>
                  <a:pt x="677876" y="1063630"/>
                  <a:pt x="676165" y="1055077"/>
                </a:cubicBezTo>
                <a:cubicBezTo>
                  <a:pt x="671052" y="1029513"/>
                  <a:pt x="675928" y="1040241"/>
                  <a:pt x="663752" y="1021976"/>
                </a:cubicBezTo>
                <a:cubicBezTo>
                  <a:pt x="653835" y="992223"/>
                  <a:pt x="665865" y="1029372"/>
                  <a:pt x="655477" y="993014"/>
                </a:cubicBezTo>
                <a:cubicBezTo>
                  <a:pt x="654279" y="988820"/>
                  <a:pt x="654424" y="983685"/>
                  <a:pt x="651340" y="980601"/>
                </a:cubicBezTo>
                <a:cubicBezTo>
                  <a:pt x="648256" y="977517"/>
                  <a:pt x="643065" y="977842"/>
                  <a:pt x="638927" y="976463"/>
                </a:cubicBezTo>
                <a:cubicBezTo>
                  <a:pt x="615345" y="952883"/>
                  <a:pt x="639137" y="972416"/>
                  <a:pt x="609964" y="959913"/>
                </a:cubicBezTo>
                <a:cubicBezTo>
                  <a:pt x="572676" y="943932"/>
                  <a:pt x="629330" y="957994"/>
                  <a:pt x="576863" y="947500"/>
                </a:cubicBezTo>
                <a:lnTo>
                  <a:pt x="444462" y="951638"/>
                </a:lnTo>
                <a:lnTo>
                  <a:pt x="278959" y="955776"/>
                </a:lnTo>
                <a:cubicBezTo>
                  <a:pt x="267849" y="956239"/>
                  <a:pt x="256933" y="958906"/>
                  <a:pt x="245859" y="959913"/>
                </a:cubicBezTo>
                <a:cubicBezTo>
                  <a:pt x="226581" y="961666"/>
                  <a:pt x="207242" y="962672"/>
                  <a:pt x="187933" y="964051"/>
                </a:cubicBezTo>
                <a:cubicBezTo>
                  <a:pt x="138282" y="962672"/>
                  <a:pt x="88586" y="962457"/>
                  <a:pt x="38981" y="959913"/>
                </a:cubicBezTo>
                <a:cubicBezTo>
                  <a:pt x="34625" y="959690"/>
                  <a:pt x="29652" y="958860"/>
                  <a:pt x="26568" y="955776"/>
                </a:cubicBezTo>
                <a:cubicBezTo>
                  <a:pt x="-15433" y="913775"/>
                  <a:pt x="48821" y="959578"/>
                  <a:pt x="5881" y="930950"/>
                </a:cubicBezTo>
                <a:cubicBezTo>
                  <a:pt x="-3064" y="895175"/>
                  <a:pt x="-774" y="911426"/>
                  <a:pt x="5881" y="848199"/>
                </a:cubicBezTo>
                <a:cubicBezTo>
                  <a:pt x="6338" y="843862"/>
                  <a:pt x="8068" y="839687"/>
                  <a:pt x="10018" y="835786"/>
                </a:cubicBezTo>
                <a:cubicBezTo>
                  <a:pt x="12242" y="831338"/>
                  <a:pt x="15535" y="827511"/>
                  <a:pt x="18293" y="823374"/>
                </a:cubicBezTo>
                <a:cubicBezTo>
                  <a:pt x="12509" y="765529"/>
                  <a:pt x="11904" y="781000"/>
                  <a:pt x="18293" y="707522"/>
                </a:cubicBezTo>
                <a:cubicBezTo>
                  <a:pt x="19070" y="698585"/>
                  <a:pt x="26498" y="668322"/>
                  <a:pt x="30706" y="662009"/>
                </a:cubicBezTo>
                <a:lnTo>
                  <a:pt x="38981" y="649596"/>
                </a:lnTo>
                <a:cubicBezTo>
                  <a:pt x="40360" y="644079"/>
                  <a:pt x="41557" y="638514"/>
                  <a:pt x="43119" y="633046"/>
                </a:cubicBezTo>
                <a:cubicBezTo>
                  <a:pt x="44317" y="628852"/>
                  <a:pt x="46310" y="624891"/>
                  <a:pt x="47256" y="620633"/>
                </a:cubicBezTo>
                <a:cubicBezTo>
                  <a:pt x="52457" y="597228"/>
                  <a:pt x="51942" y="583692"/>
                  <a:pt x="55531" y="558570"/>
                </a:cubicBezTo>
                <a:cubicBezTo>
                  <a:pt x="56526" y="551608"/>
                  <a:pt x="58290" y="544778"/>
                  <a:pt x="59669" y="537882"/>
                </a:cubicBezTo>
                <a:cubicBezTo>
                  <a:pt x="61048" y="524090"/>
                  <a:pt x="61846" y="510228"/>
                  <a:pt x="63806" y="496507"/>
                </a:cubicBezTo>
                <a:cubicBezTo>
                  <a:pt x="65654" y="483572"/>
                  <a:pt x="68714" y="479334"/>
                  <a:pt x="72082" y="467544"/>
                </a:cubicBezTo>
                <a:cubicBezTo>
                  <a:pt x="73644" y="462076"/>
                  <a:pt x="73979" y="456221"/>
                  <a:pt x="76219" y="450994"/>
                </a:cubicBezTo>
                <a:cubicBezTo>
                  <a:pt x="81657" y="438304"/>
                  <a:pt x="88135" y="436694"/>
                  <a:pt x="96907" y="426168"/>
                </a:cubicBezTo>
                <a:cubicBezTo>
                  <a:pt x="100090" y="422348"/>
                  <a:pt x="101999" y="417576"/>
                  <a:pt x="105182" y="413756"/>
                </a:cubicBezTo>
                <a:cubicBezTo>
                  <a:pt x="108928" y="409261"/>
                  <a:pt x="113849" y="405838"/>
                  <a:pt x="117595" y="401343"/>
                </a:cubicBezTo>
                <a:cubicBezTo>
                  <a:pt x="120778" y="397523"/>
                  <a:pt x="122354" y="392446"/>
                  <a:pt x="125870" y="388930"/>
                </a:cubicBezTo>
                <a:cubicBezTo>
                  <a:pt x="147372" y="367427"/>
                  <a:pt x="130180" y="392851"/>
                  <a:pt x="146558" y="372380"/>
                </a:cubicBezTo>
                <a:cubicBezTo>
                  <a:pt x="162738" y="352155"/>
                  <a:pt x="164100" y="340853"/>
                  <a:pt x="183796" y="331005"/>
                </a:cubicBezTo>
                <a:cubicBezTo>
                  <a:pt x="187697" y="329055"/>
                  <a:pt x="192396" y="328985"/>
                  <a:pt x="196208" y="326867"/>
                </a:cubicBezTo>
                <a:cubicBezTo>
                  <a:pt x="204902" y="322037"/>
                  <a:pt x="212138" y="314765"/>
                  <a:pt x="221034" y="310317"/>
                </a:cubicBezTo>
                <a:cubicBezTo>
                  <a:pt x="226551" y="307559"/>
                  <a:pt x="232295" y="305215"/>
                  <a:pt x="237584" y="302042"/>
                </a:cubicBezTo>
                <a:cubicBezTo>
                  <a:pt x="246112" y="296925"/>
                  <a:pt x="252974" y="288636"/>
                  <a:pt x="262409" y="285491"/>
                </a:cubicBezTo>
                <a:lnTo>
                  <a:pt x="287235" y="277216"/>
                </a:lnTo>
                <a:lnTo>
                  <a:pt x="299647" y="273079"/>
                </a:lnTo>
                <a:cubicBezTo>
                  <a:pt x="304310" y="269971"/>
                  <a:pt x="326623" y="257441"/>
                  <a:pt x="332748" y="248253"/>
                </a:cubicBezTo>
                <a:cubicBezTo>
                  <a:pt x="333513" y="247106"/>
                  <a:pt x="323094" y="255149"/>
                  <a:pt x="324473" y="252391"/>
                </a:cubicBezTo>
                <a:close/>
              </a:path>
            </a:pathLst>
          </a:custGeom>
          <a:solidFill>
            <a:schemeClr val="accent1">
              <a:alpha val="38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53" name="Freeform 52"/>
          <p:cNvSpPr/>
          <p:nvPr/>
        </p:nvSpPr>
        <p:spPr bwMode="auto">
          <a:xfrm>
            <a:off x="6970713" y="3613150"/>
            <a:ext cx="1012825" cy="1141413"/>
          </a:xfrm>
          <a:custGeom>
            <a:avLst/>
            <a:gdLst>
              <a:gd name="connsiteX0" fmla="*/ 70338 w 1013701"/>
              <a:gd name="connsiteY0" fmla="*/ 236195 h 1142320"/>
              <a:gd name="connsiteX1" fmla="*/ 62063 w 1013701"/>
              <a:gd name="connsiteY1" fmla="*/ 215507 h 1142320"/>
              <a:gd name="connsiteX2" fmla="*/ 53788 w 1013701"/>
              <a:gd name="connsiteY2" fmla="*/ 203095 h 1142320"/>
              <a:gd name="connsiteX3" fmla="*/ 45513 w 1013701"/>
              <a:gd name="connsiteY3" fmla="*/ 149307 h 1142320"/>
              <a:gd name="connsiteX4" fmla="*/ 41375 w 1013701"/>
              <a:gd name="connsiteY4" fmla="*/ 136894 h 1142320"/>
              <a:gd name="connsiteX5" fmla="*/ 49651 w 1013701"/>
              <a:gd name="connsiteY5" fmla="*/ 41730 h 1142320"/>
              <a:gd name="connsiteX6" fmla="*/ 53788 w 1013701"/>
              <a:gd name="connsiteY6" fmla="*/ 21042 h 1142320"/>
              <a:gd name="connsiteX7" fmla="*/ 78613 w 1013701"/>
              <a:gd name="connsiteY7" fmla="*/ 8630 h 1142320"/>
              <a:gd name="connsiteX8" fmla="*/ 86889 w 1013701"/>
              <a:gd name="connsiteY8" fmla="*/ 355 h 1142320"/>
              <a:gd name="connsiteX9" fmla="*/ 169640 w 1013701"/>
              <a:gd name="connsiteY9" fmla="*/ 4492 h 1142320"/>
              <a:gd name="connsiteX10" fmla="*/ 194465 w 1013701"/>
              <a:gd name="connsiteY10" fmla="*/ 12767 h 1142320"/>
              <a:gd name="connsiteX11" fmla="*/ 211015 w 1013701"/>
              <a:gd name="connsiteY11" fmla="*/ 16905 h 1142320"/>
              <a:gd name="connsiteX12" fmla="*/ 223428 w 1013701"/>
              <a:gd name="connsiteY12" fmla="*/ 25180 h 1142320"/>
              <a:gd name="connsiteX13" fmla="*/ 231703 w 1013701"/>
              <a:gd name="connsiteY13" fmla="*/ 37593 h 1142320"/>
              <a:gd name="connsiteX14" fmla="*/ 281354 w 1013701"/>
              <a:gd name="connsiteY14" fmla="*/ 50005 h 1142320"/>
              <a:gd name="connsiteX15" fmla="*/ 293766 w 1013701"/>
              <a:gd name="connsiteY15" fmla="*/ 54143 h 1142320"/>
              <a:gd name="connsiteX16" fmla="*/ 302041 w 1013701"/>
              <a:gd name="connsiteY16" fmla="*/ 66555 h 1142320"/>
              <a:gd name="connsiteX17" fmla="*/ 326867 w 1013701"/>
              <a:gd name="connsiteY17" fmla="*/ 74831 h 1142320"/>
              <a:gd name="connsiteX18" fmla="*/ 359967 w 1013701"/>
              <a:gd name="connsiteY18" fmla="*/ 99656 h 1142320"/>
              <a:gd name="connsiteX19" fmla="*/ 380655 w 1013701"/>
              <a:gd name="connsiteY19" fmla="*/ 136894 h 1142320"/>
              <a:gd name="connsiteX20" fmla="*/ 393068 w 1013701"/>
              <a:gd name="connsiteY20" fmla="*/ 145169 h 1142320"/>
              <a:gd name="connsiteX21" fmla="*/ 413755 w 1013701"/>
              <a:gd name="connsiteY21" fmla="*/ 165857 h 1142320"/>
              <a:gd name="connsiteX22" fmla="*/ 430306 w 1013701"/>
              <a:gd name="connsiteY22" fmla="*/ 186545 h 1142320"/>
              <a:gd name="connsiteX23" fmla="*/ 450993 w 1013701"/>
              <a:gd name="connsiteY23" fmla="*/ 190682 h 1142320"/>
              <a:gd name="connsiteX24" fmla="*/ 459269 w 1013701"/>
              <a:gd name="connsiteY24" fmla="*/ 198957 h 1142320"/>
              <a:gd name="connsiteX25" fmla="*/ 475819 w 1013701"/>
              <a:gd name="connsiteY25" fmla="*/ 223783 h 1142320"/>
              <a:gd name="connsiteX26" fmla="*/ 488231 w 1013701"/>
              <a:gd name="connsiteY26" fmla="*/ 232058 h 1142320"/>
              <a:gd name="connsiteX27" fmla="*/ 492369 w 1013701"/>
              <a:gd name="connsiteY27" fmla="*/ 244470 h 1142320"/>
              <a:gd name="connsiteX28" fmla="*/ 517194 w 1013701"/>
              <a:gd name="connsiteY28" fmla="*/ 261021 h 1142320"/>
              <a:gd name="connsiteX29" fmla="*/ 521332 w 1013701"/>
              <a:gd name="connsiteY29" fmla="*/ 273433 h 1142320"/>
              <a:gd name="connsiteX30" fmla="*/ 533745 w 1013701"/>
              <a:gd name="connsiteY30" fmla="*/ 277571 h 1142320"/>
              <a:gd name="connsiteX31" fmla="*/ 558570 w 1013701"/>
              <a:gd name="connsiteY31" fmla="*/ 289983 h 1142320"/>
              <a:gd name="connsiteX32" fmla="*/ 591670 w 1013701"/>
              <a:gd name="connsiteY32" fmla="*/ 285846 h 1142320"/>
              <a:gd name="connsiteX33" fmla="*/ 616496 w 1013701"/>
              <a:gd name="connsiteY33" fmla="*/ 269296 h 1142320"/>
              <a:gd name="connsiteX34" fmla="*/ 628908 w 1013701"/>
              <a:gd name="connsiteY34" fmla="*/ 261021 h 1142320"/>
              <a:gd name="connsiteX35" fmla="*/ 633046 w 1013701"/>
              <a:gd name="connsiteY35" fmla="*/ 248608 h 1142320"/>
              <a:gd name="connsiteX36" fmla="*/ 645459 w 1013701"/>
              <a:gd name="connsiteY36" fmla="*/ 223783 h 1142320"/>
              <a:gd name="connsiteX37" fmla="*/ 653734 w 1013701"/>
              <a:gd name="connsiteY37" fmla="*/ 190682 h 1142320"/>
              <a:gd name="connsiteX38" fmla="*/ 657871 w 1013701"/>
              <a:gd name="connsiteY38" fmla="*/ 174132 h 1142320"/>
              <a:gd name="connsiteX39" fmla="*/ 662009 w 1013701"/>
              <a:gd name="connsiteY39" fmla="*/ 153444 h 1142320"/>
              <a:gd name="connsiteX40" fmla="*/ 686834 w 1013701"/>
              <a:gd name="connsiteY40" fmla="*/ 103793 h 1142320"/>
              <a:gd name="connsiteX41" fmla="*/ 699247 w 1013701"/>
              <a:gd name="connsiteY41" fmla="*/ 91381 h 1142320"/>
              <a:gd name="connsiteX42" fmla="*/ 719935 w 1013701"/>
              <a:gd name="connsiteY42" fmla="*/ 70693 h 1142320"/>
              <a:gd name="connsiteX43" fmla="*/ 736485 w 1013701"/>
              <a:gd name="connsiteY43" fmla="*/ 66555 h 1142320"/>
              <a:gd name="connsiteX44" fmla="*/ 761310 w 1013701"/>
              <a:gd name="connsiteY44" fmla="*/ 58280 h 1142320"/>
              <a:gd name="connsiteX45" fmla="*/ 773723 w 1013701"/>
              <a:gd name="connsiteY45" fmla="*/ 54143 h 1142320"/>
              <a:gd name="connsiteX46" fmla="*/ 839924 w 1013701"/>
              <a:gd name="connsiteY46" fmla="*/ 58280 h 1142320"/>
              <a:gd name="connsiteX47" fmla="*/ 848199 w 1013701"/>
              <a:gd name="connsiteY47" fmla="*/ 70693 h 1142320"/>
              <a:gd name="connsiteX48" fmla="*/ 860612 w 1013701"/>
              <a:gd name="connsiteY48" fmla="*/ 74831 h 1142320"/>
              <a:gd name="connsiteX49" fmla="*/ 877162 w 1013701"/>
              <a:gd name="connsiteY49" fmla="*/ 95518 h 1142320"/>
              <a:gd name="connsiteX50" fmla="*/ 906125 w 1013701"/>
              <a:gd name="connsiteY50" fmla="*/ 124481 h 1142320"/>
              <a:gd name="connsiteX51" fmla="*/ 918537 w 1013701"/>
              <a:gd name="connsiteY51" fmla="*/ 136894 h 1142320"/>
              <a:gd name="connsiteX52" fmla="*/ 935088 w 1013701"/>
              <a:gd name="connsiteY52" fmla="*/ 161719 h 1142320"/>
              <a:gd name="connsiteX53" fmla="*/ 947500 w 1013701"/>
              <a:gd name="connsiteY53" fmla="*/ 165857 h 1142320"/>
              <a:gd name="connsiteX54" fmla="*/ 951638 w 1013701"/>
              <a:gd name="connsiteY54" fmla="*/ 178269 h 1142320"/>
              <a:gd name="connsiteX55" fmla="*/ 959913 w 1013701"/>
              <a:gd name="connsiteY55" fmla="*/ 186545 h 1142320"/>
              <a:gd name="connsiteX56" fmla="*/ 964051 w 1013701"/>
              <a:gd name="connsiteY56" fmla="*/ 207232 h 1142320"/>
              <a:gd name="connsiteX57" fmla="*/ 968188 w 1013701"/>
              <a:gd name="connsiteY57" fmla="*/ 219645 h 1142320"/>
              <a:gd name="connsiteX58" fmla="*/ 972326 w 1013701"/>
              <a:gd name="connsiteY58" fmla="*/ 240333 h 1142320"/>
              <a:gd name="connsiteX59" fmla="*/ 980601 w 1013701"/>
              <a:gd name="connsiteY59" fmla="*/ 273433 h 1142320"/>
              <a:gd name="connsiteX60" fmla="*/ 984738 w 1013701"/>
              <a:gd name="connsiteY60" fmla="*/ 289983 h 1142320"/>
              <a:gd name="connsiteX61" fmla="*/ 988876 w 1013701"/>
              <a:gd name="connsiteY61" fmla="*/ 323084 h 1142320"/>
              <a:gd name="connsiteX62" fmla="*/ 993013 w 1013701"/>
              <a:gd name="connsiteY62" fmla="*/ 389285 h 1142320"/>
              <a:gd name="connsiteX63" fmla="*/ 997151 w 1013701"/>
              <a:gd name="connsiteY63" fmla="*/ 405835 h 1142320"/>
              <a:gd name="connsiteX64" fmla="*/ 1001289 w 1013701"/>
              <a:gd name="connsiteY64" fmla="*/ 426523 h 1142320"/>
              <a:gd name="connsiteX65" fmla="*/ 1005426 w 1013701"/>
              <a:gd name="connsiteY65" fmla="*/ 455486 h 1142320"/>
              <a:gd name="connsiteX66" fmla="*/ 1013701 w 1013701"/>
              <a:gd name="connsiteY66" fmla="*/ 480311 h 1142320"/>
              <a:gd name="connsiteX67" fmla="*/ 1009564 w 1013701"/>
              <a:gd name="connsiteY67" fmla="*/ 534099 h 1142320"/>
              <a:gd name="connsiteX68" fmla="*/ 1001289 w 1013701"/>
              <a:gd name="connsiteY68" fmla="*/ 558925 h 1142320"/>
              <a:gd name="connsiteX69" fmla="*/ 997151 w 1013701"/>
              <a:gd name="connsiteY69" fmla="*/ 571337 h 1142320"/>
              <a:gd name="connsiteX70" fmla="*/ 993013 w 1013701"/>
              <a:gd name="connsiteY70" fmla="*/ 583750 h 1142320"/>
              <a:gd name="connsiteX71" fmla="*/ 984738 w 1013701"/>
              <a:gd name="connsiteY71" fmla="*/ 596163 h 1142320"/>
              <a:gd name="connsiteX72" fmla="*/ 980601 w 1013701"/>
              <a:gd name="connsiteY72" fmla="*/ 645813 h 1142320"/>
              <a:gd name="connsiteX73" fmla="*/ 988876 w 1013701"/>
              <a:gd name="connsiteY73" fmla="*/ 670639 h 1142320"/>
              <a:gd name="connsiteX74" fmla="*/ 984738 w 1013701"/>
              <a:gd name="connsiteY74" fmla="*/ 774078 h 1142320"/>
              <a:gd name="connsiteX75" fmla="*/ 980601 w 1013701"/>
              <a:gd name="connsiteY75" fmla="*/ 786490 h 1142320"/>
              <a:gd name="connsiteX76" fmla="*/ 968188 w 1013701"/>
              <a:gd name="connsiteY76" fmla="*/ 856829 h 1142320"/>
              <a:gd name="connsiteX77" fmla="*/ 968188 w 1013701"/>
              <a:gd name="connsiteY77" fmla="*/ 956130 h 1142320"/>
              <a:gd name="connsiteX78" fmla="*/ 972326 w 1013701"/>
              <a:gd name="connsiteY78" fmla="*/ 968543 h 1142320"/>
              <a:gd name="connsiteX79" fmla="*/ 984738 w 1013701"/>
              <a:gd name="connsiteY79" fmla="*/ 980955 h 1142320"/>
              <a:gd name="connsiteX80" fmla="*/ 976463 w 1013701"/>
              <a:gd name="connsiteY80" fmla="*/ 1047156 h 1142320"/>
              <a:gd name="connsiteX81" fmla="*/ 968188 w 1013701"/>
              <a:gd name="connsiteY81" fmla="*/ 1059569 h 1142320"/>
              <a:gd name="connsiteX82" fmla="*/ 964051 w 1013701"/>
              <a:gd name="connsiteY82" fmla="*/ 1071982 h 1142320"/>
              <a:gd name="connsiteX83" fmla="*/ 939225 w 1013701"/>
              <a:gd name="connsiteY83" fmla="*/ 1080257 h 1142320"/>
              <a:gd name="connsiteX84" fmla="*/ 926812 w 1013701"/>
              <a:gd name="connsiteY84" fmla="*/ 1092669 h 1142320"/>
              <a:gd name="connsiteX85" fmla="*/ 906125 w 1013701"/>
              <a:gd name="connsiteY85" fmla="*/ 1096807 h 1142320"/>
              <a:gd name="connsiteX86" fmla="*/ 901987 w 1013701"/>
              <a:gd name="connsiteY86" fmla="*/ 1109220 h 1142320"/>
              <a:gd name="connsiteX87" fmla="*/ 889574 w 1013701"/>
              <a:gd name="connsiteY87" fmla="*/ 1113357 h 1142320"/>
              <a:gd name="connsiteX88" fmla="*/ 864749 w 1013701"/>
              <a:gd name="connsiteY88" fmla="*/ 1125770 h 1142320"/>
              <a:gd name="connsiteX89" fmla="*/ 852336 w 1013701"/>
              <a:gd name="connsiteY89" fmla="*/ 1134045 h 1142320"/>
              <a:gd name="connsiteX90" fmla="*/ 819236 w 1013701"/>
              <a:gd name="connsiteY90" fmla="*/ 1142320 h 1142320"/>
              <a:gd name="connsiteX91" fmla="*/ 703384 w 1013701"/>
              <a:gd name="connsiteY91" fmla="*/ 1134045 h 1142320"/>
              <a:gd name="connsiteX92" fmla="*/ 678559 w 1013701"/>
              <a:gd name="connsiteY92" fmla="*/ 1121632 h 1142320"/>
              <a:gd name="connsiteX93" fmla="*/ 666146 w 1013701"/>
              <a:gd name="connsiteY93" fmla="*/ 1117495 h 1142320"/>
              <a:gd name="connsiteX94" fmla="*/ 649596 w 1013701"/>
              <a:gd name="connsiteY94" fmla="*/ 1109220 h 1142320"/>
              <a:gd name="connsiteX95" fmla="*/ 599946 w 1013701"/>
              <a:gd name="connsiteY95" fmla="*/ 1100945 h 1142320"/>
              <a:gd name="connsiteX96" fmla="*/ 504782 w 1013701"/>
              <a:gd name="connsiteY96" fmla="*/ 1092669 h 1142320"/>
              <a:gd name="connsiteX97" fmla="*/ 446856 w 1013701"/>
              <a:gd name="connsiteY97" fmla="*/ 1088532 h 1142320"/>
              <a:gd name="connsiteX98" fmla="*/ 422031 w 1013701"/>
              <a:gd name="connsiteY98" fmla="*/ 1080257 h 1142320"/>
              <a:gd name="connsiteX99" fmla="*/ 401343 w 1013701"/>
              <a:gd name="connsiteY99" fmla="*/ 1059569 h 1142320"/>
              <a:gd name="connsiteX100" fmla="*/ 397205 w 1013701"/>
              <a:gd name="connsiteY100" fmla="*/ 1047156 h 1142320"/>
              <a:gd name="connsiteX101" fmla="*/ 384793 w 1013701"/>
              <a:gd name="connsiteY101" fmla="*/ 1043019 h 1142320"/>
              <a:gd name="connsiteX102" fmla="*/ 364105 w 1013701"/>
              <a:gd name="connsiteY102" fmla="*/ 1026469 h 1142320"/>
              <a:gd name="connsiteX103" fmla="*/ 339279 w 1013701"/>
              <a:gd name="connsiteY103" fmla="*/ 1018193 h 1142320"/>
              <a:gd name="connsiteX104" fmla="*/ 314454 w 1013701"/>
              <a:gd name="connsiteY104" fmla="*/ 993368 h 1142320"/>
              <a:gd name="connsiteX105" fmla="*/ 302041 w 1013701"/>
              <a:gd name="connsiteY105" fmla="*/ 980955 h 1142320"/>
              <a:gd name="connsiteX106" fmla="*/ 289629 w 1013701"/>
              <a:gd name="connsiteY106" fmla="*/ 976818 h 1142320"/>
              <a:gd name="connsiteX107" fmla="*/ 277216 w 1013701"/>
              <a:gd name="connsiteY107" fmla="*/ 964405 h 1142320"/>
              <a:gd name="connsiteX108" fmla="*/ 260666 w 1013701"/>
              <a:gd name="connsiteY108" fmla="*/ 943717 h 1142320"/>
              <a:gd name="connsiteX109" fmla="*/ 248253 w 1013701"/>
              <a:gd name="connsiteY109" fmla="*/ 939580 h 1142320"/>
              <a:gd name="connsiteX110" fmla="*/ 239978 w 1013701"/>
              <a:gd name="connsiteY110" fmla="*/ 927167 h 1142320"/>
              <a:gd name="connsiteX111" fmla="*/ 227565 w 1013701"/>
              <a:gd name="connsiteY111" fmla="*/ 914755 h 1142320"/>
              <a:gd name="connsiteX112" fmla="*/ 219290 w 1013701"/>
              <a:gd name="connsiteY112" fmla="*/ 877517 h 1142320"/>
              <a:gd name="connsiteX113" fmla="*/ 198603 w 1013701"/>
              <a:gd name="connsiteY113" fmla="*/ 856829 h 1142320"/>
              <a:gd name="connsiteX114" fmla="*/ 190327 w 1013701"/>
              <a:gd name="connsiteY114" fmla="*/ 848554 h 1142320"/>
              <a:gd name="connsiteX115" fmla="*/ 182052 w 1013701"/>
              <a:gd name="connsiteY115" fmla="*/ 836141 h 1142320"/>
              <a:gd name="connsiteX116" fmla="*/ 169640 w 1013701"/>
              <a:gd name="connsiteY116" fmla="*/ 827866 h 1142320"/>
              <a:gd name="connsiteX117" fmla="*/ 161365 w 1013701"/>
              <a:gd name="connsiteY117" fmla="*/ 815453 h 1142320"/>
              <a:gd name="connsiteX118" fmla="*/ 148952 w 1013701"/>
              <a:gd name="connsiteY118" fmla="*/ 811316 h 1142320"/>
              <a:gd name="connsiteX119" fmla="*/ 144814 w 1013701"/>
              <a:gd name="connsiteY119" fmla="*/ 798903 h 1142320"/>
              <a:gd name="connsiteX120" fmla="*/ 119989 w 1013701"/>
              <a:gd name="connsiteY120" fmla="*/ 782353 h 1142320"/>
              <a:gd name="connsiteX121" fmla="*/ 91026 w 1013701"/>
              <a:gd name="connsiteY121" fmla="*/ 749252 h 1142320"/>
              <a:gd name="connsiteX122" fmla="*/ 74476 w 1013701"/>
              <a:gd name="connsiteY122" fmla="*/ 728564 h 1142320"/>
              <a:gd name="connsiteX123" fmla="*/ 57926 w 1013701"/>
              <a:gd name="connsiteY123" fmla="*/ 720289 h 1142320"/>
              <a:gd name="connsiteX124" fmla="*/ 53788 w 1013701"/>
              <a:gd name="connsiteY124" fmla="*/ 707877 h 1142320"/>
              <a:gd name="connsiteX125" fmla="*/ 41375 w 1013701"/>
              <a:gd name="connsiteY125" fmla="*/ 695464 h 1142320"/>
              <a:gd name="connsiteX126" fmla="*/ 37238 w 1013701"/>
              <a:gd name="connsiteY126" fmla="*/ 670639 h 1142320"/>
              <a:gd name="connsiteX127" fmla="*/ 28963 w 1013701"/>
              <a:gd name="connsiteY127" fmla="*/ 645813 h 1142320"/>
              <a:gd name="connsiteX128" fmla="*/ 20688 w 1013701"/>
              <a:gd name="connsiteY128" fmla="*/ 620988 h 1142320"/>
              <a:gd name="connsiteX129" fmla="*/ 16550 w 1013701"/>
              <a:gd name="connsiteY129" fmla="*/ 608575 h 1142320"/>
              <a:gd name="connsiteX130" fmla="*/ 12412 w 1013701"/>
              <a:gd name="connsiteY130" fmla="*/ 567200 h 1142320"/>
              <a:gd name="connsiteX131" fmla="*/ 4137 w 1013701"/>
              <a:gd name="connsiteY131" fmla="*/ 542374 h 1142320"/>
              <a:gd name="connsiteX132" fmla="*/ 0 w 1013701"/>
              <a:gd name="connsiteY132" fmla="*/ 525824 h 1142320"/>
              <a:gd name="connsiteX133" fmla="*/ 4137 w 1013701"/>
              <a:gd name="connsiteY133" fmla="*/ 472036 h 1142320"/>
              <a:gd name="connsiteX134" fmla="*/ 20688 w 1013701"/>
              <a:gd name="connsiteY134" fmla="*/ 451348 h 1142320"/>
              <a:gd name="connsiteX135" fmla="*/ 45513 w 1013701"/>
              <a:gd name="connsiteY135" fmla="*/ 426523 h 1142320"/>
              <a:gd name="connsiteX136" fmla="*/ 49651 w 1013701"/>
              <a:gd name="connsiteY136" fmla="*/ 414110 h 1142320"/>
              <a:gd name="connsiteX137" fmla="*/ 70338 w 1013701"/>
              <a:gd name="connsiteY137" fmla="*/ 389285 h 1142320"/>
              <a:gd name="connsiteX138" fmla="*/ 82751 w 1013701"/>
              <a:gd name="connsiteY138" fmla="*/ 381010 h 1142320"/>
              <a:gd name="connsiteX139" fmla="*/ 86889 w 1013701"/>
              <a:gd name="connsiteY139" fmla="*/ 368597 h 1142320"/>
              <a:gd name="connsiteX140" fmla="*/ 82751 w 1013701"/>
              <a:gd name="connsiteY140" fmla="*/ 310671 h 1142320"/>
              <a:gd name="connsiteX141" fmla="*/ 74476 w 1013701"/>
              <a:gd name="connsiteY141" fmla="*/ 285846 h 1142320"/>
              <a:gd name="connsiteX142" fmla="*/ 70338 w 1013701"/>
              <a:gd name="connsiteY142" fmla="*/ 269296 h 1142320"/>
              <a:gd name="connsiteX143" fmla="*/ 66201 w 1013701"/>
              <a:gd name="connsiteY143" fmla="*/ 223783 h 1142320"/>
              <a:gd name="connsiteX144" fmla="*/ 70338 w 1013701"/>
              <a:gd name="connsiteY144" fmla="*/ 236195 h 114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1013701" h="1142320">
                <a:moveTo>
                  <a:pt x="70338" y="236195"/>
                </a:moveTo>
                <a:cubicBezTo>
                  <a:pt x="69648" y="234816"/>
                  <a:pt x="65385" y="222150"/>
                  <a:pt x="62063" y="215507"/>
                </a:cubicBezTo>
                <a:cubicBezTo>
                  <a:pt x="59839" y="211059"/>
                  <a:pt x="55534" y="207751"/>
                  <a:pt x="53788" y="203095"/>
                </a:cubicBezTo>
                <a:cubicBezTo>
                  <a:pt x="49879" y="192672"/>
                  <a:pt x="46715" y="155916"/>
                  <a:pt x="45513" y="149307"/>
                </a:cubicBezTo>
                <a:cubicBezTo>
                  <a:pt x="44733" y="145016"/>
                  <a:pt x="42754" y="141032"/>
                  <a:pt x="41375" y="136894"/>
                </a:cubicBezTo>
                <a:cubicBezTo>
                  <a:pt x="45033" y="74709"/>
                  <a:pt x="41999" y="83818"/>
                  <a:pt x="49651" y="41730"/>
                </a:cubicBezTo>
                <a:cubicBezTo>
                  <a:pt x="50909" y="34811"/>
                  <a:pt x="50299" y="27148"/>
                  <a:pt x="53788" y="21042"/>
                </a:cubicBezTo>
                <a:cubicBezTo>
                  <a:pt x="57562" y="14437"/>
                  <a:pt x="72242" y="10754"/>
                  <a:pt x="78613" y="8630"/>
                </a:cubicBezTo>
                <a:cubicBezTo>
                  <a:pt x="81372" y="5872"/>
                  <a:pt x="82992" y="532"/>
                  <a:pt x="86889" y="355"/>
                </a:cubicBezTo>
                <a:cubicBezTo>
                  <a:pt x="114479" y="-899"/>
                  <a:pt x="142204" y="1326"/>
                  <a:pt x="169640" y="4492"/>
                </a:cubicBezTo>
                <a:cubicBezTo>
                  <a:pt x="178305" y="5492"/>
                  <a:pt x="186003" y="10651"/>
                  <a:pt x="194465" y="12767"/>
                </a:cubicBezTo>
                <a:lnTo>
                  <a:pt x="211015" y="16905"/>
                </a:lnTo>
                <a:cubicBezTo>
                  <a:pt x="215153" y="19663"/>
                  <a:pt x="219912" y="21664"/>
                  <a:pt x="223428" y="25180"/>
                </a:cubicBezTo>
                <a:cubicBezTo>
                  <a:pt x="226944" y="28696"/>
                  <a:pt x="227486" y="34957"/>
                  <a:pt x="231703" y="37593"/>
                </a:cubicBezTo>
                <a:cubicBezTo>
                  <a:pt x="243625" y="45045"/>
                  <a:pt x="267989" y="47778"/>
                  <a:pt x="281354" y="50005"/>
                </a:cubicBezTo>
                <a:cubicBezTo>
                  <a:pt x="285491" y="51384"/>
                  <a:pt x="290361" y="51419"/>
                  <a:pt x="293766" y="54143"/>
                </a:cubicBezTo>
                <a:cubicBezTo>
                  <a:pt x="297649" y="57249"/>
                  <a:pt x="297824" y="63920"/>
                  <a:pt x="302041" y="66555"/>
                </a:cubicBezTo>
                <a:cubicBezTo>
                  <a:pt x="309438" y="71178"/>
                  <a:pt x="326867" y="74831"/>
                  <a:pt x="326867" y="74831"/>
                </a:cubicBezTo>
                <a:cubicBezTo>
                  <a:pt x="350639" y="98602"/>
                  <a:pt x="338303" y="92434"/>
                  <a:pt x="359967" y="99656"/>
                </a:cubicBezTo>
                <a:cubicBezTo>
                  <a:pt x="364279" y="112590"/>
                  <a:pt x="368461" y="128765"/>
                  <a:pt x="380655" y="136894"/>
                </a:cubicBezTo>
                <a:lnTo>
                  <a:pt x="393068" y="145169"/>
                </a:lnTo>
                <a:cubicBezTo>
                  <a:pt x="415130" y="178263"/>
                  <a:pt x="386177" y="138281"/>
                  <a:pt x="413755" y="165857"/>
                </a:cubicBezTo>
                <a:cubicBezTo>
                  <a:pt x="418294" y="170395"/>
                  <a:pt x="423145" y="183476"/>
                  <a:pt x="430306" y="186545"/>
                </a:cubicBezTo>
                <a:cubicBezTo>
                  <a:pt x="436770" y="189315"/>
                  <a:pt x="444097" y="189303"/>
                  <a:pt x="450993" y="190682"/>
                </a:cubicBezTo>
                <a:cubicBezTo>
                  <a:pt x="453752" y="193440"/>
                  <a:pt x="456928" y="195836"/>
                  <a:pt x="459269" y="198957"/>
                </a:cubicBezTo>
                <a:cubicBezTo>
                  <a:pt x="465236" y="206913"/>
                  <a:pt x="467544" y="218266"/>
                  <a:pt x="475819" y="223783"/>
                </a:cubicBezTo>
                <a:lnTo>
                  <a:pt x="488231" y="232058"/>
                </a:lnTo>
                <a:cubicBezTo>
                  <a:pt x="489610" y="236195"/>
                  <a:pt x="489285" y="241386"/>
                  <a:pt x="492369" y="244470"/>
                </a:cubicBezTo>
                <a:cubicBezTo>
                  <a:pt x="499402" y="251503"/>
                  <a:pt x="517194" y="261021"/>
                  <a:pt x="517194" y="261021"/>
                </a:cubicBezTo>
                <a:cubicBezTo>
                  <a:pt x="518573" y="265158"/>
                  <a:pt x="518248" y="270349"/>
                  <a:pt x="521332" y="273433"/>
                </a:cubicBezTo>
                <a:cubicBezTo>
                  <a:pt x="524416" y="276517"/>
                  <a:pt x="529844" y="275620"/>
                  <a:pt x="533745" y="277571"/>
                </a:cubicBezTo>
                <a:cubicBezTo>
                  <a:pt x="565820" y="293609"/>
                  <a:pt x="527376" y="279587"/>
                  <a:pt x="558570" y="289983"/>
                </a:cubicBezTo>
                <a:cubicBezTo>
                  <a:pt x="569603" y="288604"/>
                  <a:pt x="581199" y="289586"/>
                  <a:pt x="591670" y="285846"/>
                </a:cubicBezTo>
                <a:cubicBezTo>
                  <a:pt x="601036" y="282501"/>
                  <a:pt x="608221" y="274813"/>
                  <a:pt x="616496" y="269296"/>
                </a:cubicBezTo>
                <a:lnTo>
                  <a:pt x="628908" y="261021"/>
                </a:lnTo>
                <a:cubicBezTo>
                  <a:pt x="630287" y="256883"/>
                  <a:pt x="631095" y="252509"/>
                  <a:pt x="633046" y="248608"/>
                </a:cubicBezTo>
                <a:cubicBezTo>
                  <a:pt x="644342" y="226016"/>
                  <a:pt x="639220" y="246657"/>
                  <a:pt x="645459" y="223783"/>
                </a:cubicBezTo>
                <a:cubicBezTo>
                  <a:pt x="648452" y="212811"/>
                  <a:pt x="650976" y="201716"/>
                  <a:pt x="653734" y="190682"/>
                </a:cubicBezTo>
                <a:cubicBezTo>
                  <a:pt x="655113" y="185165"/>
                  <a:pt x="656756" y="179708"/>
                  <a:pt x="657871" y="174132"/>
                </a:cubicBezTo>
                <a:cubicBezTo>
                  <a:pt x="659250" y="167236"/>
                  <a:pt x="660159" y="160229"/>
                  <a:pt x="662009" y="153444"/>
                </a:cubicBezTo>
                <a:cubicBezTo>
                  <a:pt x="667056" y="134938"/>
                  <a:pt x="672712" y="117914"/>
                  <a:pt x="686834" y="103793"/>
                </a:cubicBezTo>
                <a:cubicBezTo>
                  <a:pt x="690972" y="99656"/>
                  <a:pt x="695501" y="95876"/>
                  <a:pt x="699247" y="91381"/>
                </a:cubicBezTo>
                <a:cubicBezTo>
                  <a:pt x="709465" y="79120"/>
                  <a:pt x="704200" y="77437"/>
                  <a:pt x="719935" y="70693"/>
                </a:cubicBezTo>
                <a:cubicBezTo>
                  <a:pt x="725162" y="68453"/>
                  <a:pt x="731038" y="68189"/>
                  <a:pt x="736485" y="66555"/>
                </a:cubicBezTo>
                <a:cubicBezTo>
                  <a:pt x="744840" y="64048"/>
                  <a:pt x="753035" y="61038"/>
                  <a:pt x="761310" y="58280"/>
                </a:cubicBezTo>
                <a:lnTo>
                  <a:pt x="773723" y="54143"/>
                </a:lnTo>
                <a:cubicBezTo>
                  <a:pt x="795790" y="55522"/>
                  <a:pt x="818340" y="53484"/>
                  <a:pt x="839924" y="58280"/>
                </a:cubicBezTo>
                <a:cubicBezTo>
                  <a:pt x="844778" y="59359"/>
                  <a:pt x="844316" y="67586"/>
                  <a:pt x="848199" y="70693"/>
                </a:cubicBezTo>
                <a:cubicBezTo>
                  <a:pt x="851605" y="73418"/>
                  <a:pt x="856474" y="73452"/>
                  <a:pt x="860612" y="74831"/>
                </a:cubicBezTo>
                <a:cubicBezTo>
                  <a:pt x="869929" y="102783"/>
                  <a:pt x="857007" y="72484"/>
                  <a:pt x="877162" y="95518"/>
                </a:cubicBezTo>
                <a:cubicBezTo>
                  <a:pt x="904500" y="126762"/>
                  <a:pt x="880607" y="115976"/>
                  <a:pt x="906125" y="124481"/>
                </a:cubicBezTo>
                <a:cubicBezTo>
                  <a:pt x="910262" y="128619"/>
                  <a:pt x="915136" y="132133"/>
                  <a:pt x="918537" y="136894"/>
                </a:cubicBezTo>
                <a:cubicBezTo>
                  <a:pt x="926084" y="147460"/>
                  <a:pt x="924015" y="155075"/>
                  <a:pt x="935088" y="161719"/>
                </a:cubicBezTo>
                <a:cubicBezTo>
                  <a:pt x="938828" y="163963"/>
                  <a:pt x="943363" y="164478"/>
                  <a:pt x="947500" y="165857"/>
                </a:cubicBezTo>
                <a:cubicBezTo>
                  <a:pt x="948879" y="169994"/>
                  <a:pt x="949394" y="174529"/>
                  <a:pt x="951638" y="178269"/>
                </a:cubicBezTo>
                <a:cubicBezTo>
                  <a:pt x="953645" y="181614"/>
                  <a:pt x="958376" y="182959"/>
                  <a:pt x="959913" y="186545"/>
                </a:cubicBezTo>
                <a:cubicBezTo>
                  <a:pt x="962683" y="193009"/>
                  <a:pt x="962345" y="200410"/>
                  <a:pt x="964051" y="207232"/>
                </a:cubicBezTo>
                <a:cubicBezTo>
                  <a:pt x="965109" y="211463"/>
                  <a:pt x="967130" y="215414"/>
                  <a:pt x="968188" y="219645"/>
                </a:cubicBezTo>
                <a:cubicBezTo>
                  <a:pt x="969894" y="226468"/>
                  <a:pt x="970745" y="233481"/>
                  <a:pt x="972326" y="240333"/>
                </a:cubicBezTo>
                <a:cubicBezTo>
                  <a:pt x="974883" y="251415"/>
                  <a:pt x="977843" y="262400"/>
                  <a:pt x="980601" y="273433"/>
                </a:cubicBezTo>
                <a:cubicBezTo>
                  <a:pt x="981980" y="278950"/>
                  <a:pt x="984033" y="284341"/>
                  <a:pt x="984738" y="289983"/>
                </a:cubicBezTo>
                <a:lnTo>
                  <a:pt x="988876" y="323084"/>
                </a:lnTo>
                <a:cubicBezTo>
                  <a:pt x="990255" y="345151"/>
                  <a:pt x="990813" y="367285"/>
                  <a:pt x="993013" y="389285"/>
                </a:cubicBezTo>
                <a:cubicBezTo>
                  <a:pt x="993579" y="394943"/>
                  <a:pt x="995917" y="400284"/>
                  <a:pt x="997151" y="405835"/>
                </a:cubicBezTo>
                <a:cubicBezTo>
                  <a:pt x="998677" y="412700"/>
                  <a:pt x="1000133" y="419586"/>
                  <a:pt x="1001289" y="426523"/>
                </a:cubicBezTo>
                <a:cubicBezTo>
                  <a:pt x="1002892" y="436143"/>
                  <a:pt x="1003233" y="445983"/>
                  <a:pt x="1005426" y="455486"/>
                </a:cubicBezTo>
                <a:cubicBezTo>
                  <a:pt x="1007387" y="463985"/>
                  <a:pt x="1013701" y="480311"/>
                  <a:pt x="1013701" y="480311"/>
                </a:cubicBezTo>
                <a:cubicBezTo>
                  <a:pt x="1012322" y="498240"/>
                  <a:pt x="1012368" y="516337"/>
                  <a:pt x="1009564" y="534099"/>
                </a:cubicBezTo>
                <a:cubicBezTo>
                  <a:pt x="1008204" y="542715"/>
                  <a:pt x="1004048" y="550650"/>
                  <a:pt x="1001289" y="558925"/>
                </a:cubicBezTo>
                <a:lnTo>
                  <a:pt x="997151" y="571337"/>
                </a:lnTo>
                <a:cubicBezTo>
                  <a:pt x="995772" y="575475"/>
                  <a:pt x="995432" y="580121"/>
                  <a:pt x="993013" y="583750"/>
                </a:cubicBezTo>
                <a:lnTo>
                  <a:pt x="984738" y="596163"/>
                </a:lnTo>
                <a:cubicBezTo>
                  <a:pt x="975465" y="623982"/>
                  <a:pt x="973437" y="617159"/>
                  <a:pt x="980601" y="645813"/>
                </a:cubicBezTo>
                <a:cubicBezTo>
                  <a:pt x="982717" y="654275"/>
                  <a:pt x="988876" y="670639"/>
                  <a:pt x="988876" y="670639"/>
                </a:cubicBezTo>
                <a:cubicBezTo>
                  <a:pt x="987497" y="705119"/>
                  <a:pt x="987197" y="739658"/>
                  <a:pt x="984738" y="774078"/>
                </a:cubicBezTo>
                <a:cubicBezTo>
                  <a:pt x="984427" y="778428"/>
                  <a:pt x="981359" y="782195"/>
                  <a:pt x="980601" y="786490"/>
                </a:cubicBezTo>
                <a:cubicBezTo>
                  <a:pt x="967265" y="862066"/>
                  <a:pt x="979488" y="822931"/>
                  <a:pt x="968188" y="856829"/>
                </a:cubicBezTo>
                <a:cubicBezTo>
                  <a:pt x="962759" y="905694"/>
                  <a:pt x="961564" y="896514"/>
                  <a:pt x="968188" y="956130"/>
                </a:cubicBezTo>
                <a:cubicBezTo>
                  <a:pt x="968670" y="960465"/>
                  <a:pt x="969907" y="964914"/>
                  <a:pt x="972326" y="968543"/>
                </a:cubicBezTo>
                <a:cubicBezTo>
                  <a:pt x="975572" y="973411"/>
                  <a:pt x="980601" y="976818"/>
                  <a:pt x="984738" y="980955"/>
                </a:cubicBezTo>
                <a:cubicBezTo>
                  <a:pt x="983947" y="991234"/>
                  <a:pt x="985396" y="1029291"/>
                  <a:pt x="976463" y="1047156"/>
                </a:cubicBezTo>
                <a:cubicBezTo>
                  <a:pt x="974239" y="1051604"/>
                  <a:pt x="970946" y="1055431"/>
                  <a:pt x="968188" y="1059569"/>
                </a:cubicBezTo>
                <a:cubicBezTo>
                  <a:pt x="966809" y="1063707"/>
                  <a:pt x="967600" y="1069447"/>
                  <a:pt x="964051" y="1071982"/>
                </a:cubicBezTo>
                <a:cubicBezTo>
                  <a:pt x="956953" y="1077052"/>
                  <a:pt x="939225" y="1080257"/>
                  <a:pt x="939225" y="1080257"/>
                </a:cubicBezTo>
                <a:cubicBezTo>
                  <a:pt x="935087" y="1084394"/>
                  <a:pt x="932046" y="1090052"/>
                  <a:pt x="926812" y="1092669"/>
                </a:cubicBezTo>
                <a:cubicBezTo>
                  <a:pt x="920522" y="1095814"/>
                  <a:pt x="911976" y="1092906"/>
                  <a:pt x="906125" y="1096807"/>
                </a:cubicBezTo>
                <a:cubicBezTo>
                  <a:pt x="902496" y="1099226"/>
                  <a:pt x="905071" y="1106136"/>
                  <a:pt x="901987" y="1109220"/>
                </a:cubicBezTo>
                <a:cubicBezTo>
                  <a:pt x="898903" y="1112304"/>
                  <a:pt x="893712" y="1111978"/>
                  <a:pt x="889574" y="1113357"/>
                </a:cubicBezTo>
                <a:cubicBezTo>
                  <a:pt x="854009" y="1137068"/>
                  <a:pt x="899004" y="1108642"/>
                  <a:pt x="864749" y="1125770"/>
                </a:cubicBezTo>
                <a:cubicBezTo>
                  <a:pt x="860301" y="1127994"/>
                  <a:pt x="856784" y="1131821"/>
                  <a:pt x="852336" y="1134045"/>
                </a:cubicBezTo>
                <a:cubicBezTo>
                  <a:pt x="843851" y="1138288"/>
                  <a:pt x="827111" y="1140745"/>
                  <a:pt x="819236" y="1142320"/>
                </a:cubicBezTo>
                <a:cubicBezTo>
                  <a:pt x="795885" y="1141023"/>
                  <a:pt x="733284" y="1138646"/>
                  <a:pt x="703384" y="1134045"/>
                </a:cubicBezTo>
                <a:cubicBezTo>
                  <a:pt x="688364" y="1131734"/>
                  <a:pt x="692195" y="1128450"/>
                  <a:pt x="678559" y="1121632"/>
                </a:cubicBezTo>
                <a:cubicBezTo>
                  <a:pt x="674658" y="1119682"/>
                  <a:pt x="670155" y="1119213"/>
                  <a:pt x="666146" y="1117495"/>
                </a:cubicBezTo>
                <a:cubicBezTo>
                  <a:pt x="660477" y="1115065"/>
                  <a:pt x="655371" y="1111386"/>
                  <a:pt x="649596" y="1109220"/>
                </a:cubicBezTo>
                <a:cubicBezTo>
                  <a:pt x="635924" y="1104093"/>
                  <a:pt x="611968" y="1102448"/>
                  <a:pt x="599946" y="1100945"/>
                </a:cubicBezTo>
                <a:cubicBezTo>
                  <a:pt x="560891" y="1087925"/>
                  <a:pt x="594687" y="1097957"/>
                  <a:pt x="504782" y="1092669"/>
                </a:cubicBezTo>
                <a:cubicBezTo>
                  <a:pt x="485458" y="1091532"/>
                  <a:pt x="466165" y="1089911"/>
                  <a:pt x="446856" y="1088532"/>
                </a:cubicBezTo>
                <a:cubicBezTo>
                  <a:pt x="438581" y="1085774"/>
                  <a:pt x="426870" y="1087514"/>
                  <a:pt x="422031" y="1080257"/>
                </a:cubicBezTo>
                <a:cubicBezTo>
                  <a:pt x="410997" y="1063707"/>
                  <a:pt x="417893" y="1070603"/>
                  <a:pt x="401343" y="1059569"/>
                </a:cubicBezTo>
                <a:cubicBezTo>
                  <a:pt x="399964" y="1055431"/>
                  <a:pt x="400289" y="1050240"/>
                  <a:pt x="397205" y="1047156"/>
                </a:cubicBezTo>
                <a:cubicBezTo>
                  <a:pt x="394121" y="1044072"/>
                  <a:pt x="388533" y="1045263"/>
                  <a:pt x="384793" y="1043019"/>
                </a:cubicBezTo>
                <a:cubicBezTo>
                  <a:pt x="360228" y="1028281"/>
                  <a:pt x="396043" y="1040664"/>
                  <a:pt x="364105" y="1026469"/>
                </a:cubicBezTo>
                <a:cubicBezTo>
                  <a:pt x="356134" y="1022926"/>
                  <a:pt x="339279" y="1018193"/>
                  <a:pt x="339279" y="1018193"/>
                </a:cubicBezTo>
                <a:lnTo>
                  <a:pt x="314454" y="993368"/>
                </a:lnTo>
                <a:cubicBezTo>
                  <a:pt x="310316" y="989230"/>
                  <a:pt x="307592" y="982805"/>
                  <a:pt x="302041" y="980955"/>
                </a:cubicBezTo>
                <a:lnTo>
                  <a:pt x="289629" y="976818"/>
                </a:lnTo>
                <a:cubicBezTo>
                  <a:pt x="285491" y="972680"/>
                  <a:pt x="280962" y="968900"/>
                  <a:pt x="277216" y="964405"/>
                </a:cubicBezTo>
                <a:cubicBezTo>
                  <a:pt x="271581" y="957643"/>
                  <a:pt x="268688" y="948530"/>
                  <a:pt x="260666" y="943717"/>
                </a:cubicBezTo>
                <a:cubicBezTo>
                  <a:pt x="256926" y="941473"/>
                  <a:pt x="252391" y="940959"/>
                  <a:pt x="248253" y="939580"/>
                </a:cubicBezTo>
                <a:cubicBezTo>
                  <a:pt x="245495" y="935442"/>
                  <a:pt x="243162" y="930987"/>
                  <a:pt x="239978" y="927167"/>
                </a:cubicBezTo>
                <a:cubicBezTo>
                  <a:pt x="236232" y="922672"/>
                  <a:pt x="229941" y="920102"/>
                  <a:pt x="227565" y="914755"/>
                </a:cubicBezTo>
                <a:cubicBezTo>
                  <a:pt x="226596" y="912574"/>
                  <a:pt x="224062" y="883880"/>
                  <a:pt x="219290" y="877517"/>
                </a:cubicBezTo>
                <a:cubicBezTo>
                  <a:pt x="213439" y="869715"/>
                  <a:pt x="205499" y="863725"/>
                  <a:pt x="198603" y="856829"/>
                </a:cubicBezTo>
                <a:cubicBezTo>
                  <a:pt x="195844" y="854070"/>
                  <a:pt x="192491" y="851800"/>
                  <a:pt x="190327" y="848554"/>
                </a:cubicBezTo>
                <a:cubicBezTo>
                  <a:pt x="187569" y="844416"/>
                  <a:pt x="185568" y="839657"/>
                  <a:pt x="182052" y="836141"/>
                </a:cubicBezTo>
                <a:cubicBezTo>
                  <a:pt x="178536" y="832625"/>
                  <a:pt x="173777" y="830624"/>
                  <a:pt x="169640" y="827866"/>
                </a:cubicBezTo>
                <a:cubicBezTo>
                  <a:pt x="166882" y="823728"/>
                  <a:pt x="165248" y="818559"/>
                  <a:pt x="161365" y="815453"/>
                </a:cubicBezTo>
                <a:cubicBezTo>
                  <a:pt x="157959" y="812728"/>
                  <a:pt x="152036" y="814400"/>
                  <a:pt x="148952" y="811316"/>
                </a:cubicBezTo>
                <a:cubicBezTo>
                  <a:pt x="145868" y="808232"/>
                  <a:pt x="147898" y="801987"/>
                  <a:pt x="144814" y="798903"/>
                </a:cubicBezTo>
                <a:cubicBezTo>
                  <a:pt x="137782" y="791871"/>
                  <a:pt x="119989" y="782353"/>
                  <a:pt x="119989" y="782353"/>
                </a:cubicBezTo>
                <a:cubicBezTo>
                  <a:pt x="100681" y="753389"/>
                  <a:pt x="111714" y="763044"/>
                  <a:pt x="91026" y="749252"/>
                </a:cubicBezTo>
                <a:cubicBezTo>
                  <a:pt x="86601" y="742615"/>
                  <a:pt x="81549" y="733280"/>
                  <a:pt x="74476" y="728564"/>
                </a:cubicBezTo>
                <a:cubicBezTo>
                  <a:pt x="69344" y="725143"/>
                  <a:pt x="63443" y="723047"/>
                  <a:pt x="57926" y="720289"/>
                </a:cubicBezTo>
                <a:cubicBezTo>
                  <a:pt x="56547" y="716152"/>
                  <a:pt x="56207" y="711506"/>
                  <a:pt x="53788" y="707877"/>
                </a:cubicBezTo>
                <a:cubicBezTo>
                  <a:pt x="50542" y="703008"/>
                  <a:pt x="43752" y="700811"/>
                  <a:pt x="41375" y="695464"/>
                </a:cubicBezTo>
                <a:cubicBezTo>
                  <a:pt x="37968" y="687798"/>
                  <a:pt x="39273" y="678778"/>
                  <a:pt x="37238" y="670639"/>
                </a:cubicBezTo>
                <a:cubicBezTo>
                  <a:pt x="35122" y="662176"/>
                  <a:pt x="31722" y="654088"/>
                  <a:pt x="28963" y="645813"/>
                </a:cubicBezTo>
                <a:lnTo>
                  <a:pt x="20688" y="620988"/>
                </a:lnTo>
                <a:lnTo>
                  <a:pt x="16550" y="608575"/>
                </a:lnTo>
                <a:cubicBezTo>
                  <a:pt x="15171" y="594783"/>
                  <a:pt x="14966" y="580823"/>
                  <a:pt x="12412" y="567200"/>
                </a:cubicBezTo>
                <a:cubicBezTo>
                  <a:pt x="10804" y="558626"/>
                  <a:pt x="6252" y="550837"/>
                  <a:pt x="4137" y="542374"/>
                </a:cubicBezTo>
                <a:lnTo>
                  <a:pt x="0" y="525824"/>
                </a:lnTo>
                <a:cubicBezTo>
                  <a:pt x="1379" y="507895"/>
                  <a:pt x="823" y="489710"/>
                  <a:pt x="4137" y="472036"/>
                </a:cubicBezTo>
                <a:cubicBezTo>
                  <a:pt x="5697" y="463717"/>
                  <a:pt x="15861" y="457381"/>
                  <a:pt x="20688" y="451348"/>
                </a:cubicBezTo>
                <a:cubicBezTo>
                  <a:pt x="38841" y="428658"/>
                  <a:pt x="16591" y="448215"/>
                  <a:pt x="45513" y="426523"/>
                </a:cubicBezTo>
                <a:cubicBezTo>
                  <a:pt x="46892" y="422385"/>
                  <a:pt x="47700" y="418011"/>
                  <a:pt x="49651" y="414110"/>
                </a:cubicBezTo>
                <a:cubicBezTo>
                  <a:pt x="54300" y="404813"/>
                  <a:pt x="62497" y="395819"/>
                  <a:pt x="70338" y="389285"/>
                </a:cubicBezTo>
                <a:cubicBezTo>
                  <a:pt x="74158" y="386101"/>
                  <a:pt x="78613" y="383768"/>
                  <a:pt x="82751" y="381010"/>
                </a:cubicBezTo>
                <a:cubicBezTo>
                  <a:pt x="84130" y="376872"/>
                  <a:pt x="86889" y="372959"/>
                  <a:pt x="86889" y="368597"/>
                </a:cubicBezTo>
                <a:cubicBezTo>
                  <a:pt x="86889" y="349239"/>
                  <a:pt x="85623" y="329815"/>
                  <a:pt x="82751" y="310671"/>
                </a:cubicBezTo>
                <a:cubicBezTo>
                  <a:pt x="81457" y="302045"/>
                  <a:pt x="76592" y="294308"/>
                  <a:pt x="74476" y="285846"/>
                </a:cubicBezTo>
                <a:lnTo>
                  <a:pt x="70338" y="269296"/>
                </a:lnTo>
                <a:cubicBezTo>
                  <a:pt x="68959" y="254125"/>
                  <a:pt x="68355" y="238863"/>
                  <a:pt x="66201" y="223783"/>
                </a:cubicBezTo>
                <a:cubicBezTo>
                  <a:pt x="65584" y="219465"/>
                  <a:pt x="71028" y="237574"/>
                  <a:pt x="70338" y="236195"/>
                </a:cubicBezTo>
                <a:close/>
              </a:path>
            </a:pathLst>
          </a:custGeom>
          <a:solidFill>
            <a:schemeClr val="accent6">
              <a:lumMod val="75000"/>
              <a:alpha val="52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11324" name="TextBox 53"/>
          <p:cNvSpPr txBox="1">
            <a:spLocks noChangeArrowheads="1"/>
          </p:cNvSpPr>
          <p:nvPr/>
        </p:nvSpPr>
        <p:spPr bwMode="auto">
          <a:xfrm>
            <a:off x="6589713" y="4365625"/>
            <a:ext cx="1074737" cy="338138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rgbClr val="C00000"/>
                </a:solidFill>
                <a:latin typeface="+mn-lt"/>
              </a:rPr>
              <a:t>ASEAN: 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10</a:t>
            </a:r>
            <a:endParaRPr lang="en-US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1325" name="Line 92"/>
          <p:cNvSpPr>
            <a:spLocks noChangeShapeType="1"/>
          </p:cNvSpPr>
          <p:nvPr/>
        </p:nvSpPr>
        <p:spPr bwMode="auto">
          <a:xfrm flipH="1">
            <a:off x="7788275" y="4525963"/>
            <a:ext cx="358775" cy="0"/>
          </a:xfrm>
          <a:prstGeom prst="line">
            <a:avLst/>
          </a:prstGeom>
          <a:noFill/>
          <a:ln w="19050">
            <a:solidFill>
              <a:srgbClr val="FF99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2000" dirty="0">
              <a:latin typeface="+mn-lt"/>
              <a:ea typeface="MS PGothic" pitchFamily="34" charset="-128"/>
              <a:cs typeface="+mn-cs"/>
            </a:endParaRPr>
          </a:p>
        </p:txBody>
      </p:sp>
      <p:sp>
        <p:nvSpPr>
          <p:cNvPr id="46" name="Text Box 68"/>
          <p:cNvSpPr txBox="1">
            <a:spLocks noChangeArrowheads="1"/>
          </p:cNvSpPr>
          <p:nvPr/>
        </p:nvSpPr>
        <p:spPr bwMode="auto">
          <a:xfrm>
            <a:off x="7742238" y="2179638"/>
            <a:ext cx="989012" cy="339725"/>
          </a:xfrm>
          <a:prstGeom prst="rect">
            <a:avLst/>
          </a:prstGeom>
          <a:solidFill>
            <a:srgbClr val="7030A0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defRPr/>
            </a:pPr>
            <a:r>
              <a:rPr lang="en-US" b="1" dirty="0" smtClean="0">
                <a:solidFill>
                  <a:srgbClr val="FFFF00"/>
                </a:solidFill>
                <a:latin typeface="+mn-lt"/>
              </a:rPr>
              <a:t>Korea: 10</a:t>
            </a:r>
          </a:p>
        </p:txBody>
      </p:sp>
      <p:sp>
        <p:nvSpPr>
          <p:cNvPr id="4" name="Down Arrow 3"/>
          <p:cNvSpPr/>
          <p:nvPr/>
        </p:nvSpPr>
        <p:spPr>
          <a:xfrm rot="2057624">
            <a:off x="7945438" y="2357438"/>
            <a:ext cx="142875" cy="812800"/>
          </a:xfrm>
          <a:prstGeom prst="down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360"/>
            <a:ext cx="8229600" cy="978726"/>
          </a:xfrm>
        </p:spPr>
        <p:txBody>
          <a:bodyPr>
            <a:noAutofit/>
          </a:bodyPr>
          <a:lstStyle/>
          <a:p>
            <a:r>
              <a:rPr lang="en-US" sz="3200" b="1" dirty="0"/>
              <a:t>Global SYMPLICITY Registry </a:t>
            </a:r>
            <a:r>
              <a:rPr lang="en-US" sz="3600" b="1" dirty="0"/>
              <a:t/>
            </a:r>
            <a:br>
              <a:rPr lang="en-US" sz="3600" b="1" dirty="0"/>
            </a:br>
            <a:endParaRPr lang="en-US" sz="3600" b="1" dirty="0">
              <a:latin typeface="+mn-lt"/>
            </a:endParaRP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436581" y="5761939"/>
            <a:ext cx="8270838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square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285750" indent="-285750" eaLnBrk="1" hangingPunct="1">
              <a:buFont typeface="Arial"/>
              <a:buChar char="•"/>
            </a:pPr>
            <a:r>
              <a:rPr lang="en-US" sz="2800" b="1" dirty="0" smtClean="0">
                <a:latin typeface="Calibri"/>
                <a:ea typeface="ヒラギノ角ゴ Pro W3"/>
                <a:cs typeface="Calibri"/>
              </a:rPr>
              <a:t>245  international </a:t>
            </a:r>
            <a:r>
              <a:rPr lang="en-US" sz="2800" b="1" dirty="0">
                <a:latin typeface="Calibri"/>
                <a:ea typeface="ヒラギノ角ゴ Pro W3"/>
                <a:cs typeface="Calibri"/>
              </a:rPr>
              <a:t>sites in 37 countries</a:t>
            </a:r>
          </a:p>
          <a:p>
            <a:pPr marL="285750" indent="-285750" eaLnBrk="1" hangingPunct="1">
              <a:buFont typeface="Arial"/>
              <a:buChar char="•"/>
            </a:pPr>
            <a:r>
              <a:rPr lang="en-US" sz="2800" b="1" dirty="0" smtClean="0">
                <a:latin typeface="Calibri"/>
                <a:ea typeface="ヒラギノ角ゴ Pro W3"/>
                <a:cs typeface="Calibri"/>
              </a:rPr>
              <a:t>min</a:t>
            </a:r>
            <a:r>
              <a:rPr lang="en-US" sz="2800" b="1" dirty="0">
                <a:latin typeface="Calibri"/>
                <a:ea typeface="ヒラギノ角ゴ Pro W3"/>
                <a:cs typeface="Calibri"/>
              </a:rPr>
              <a:t>. 10% randomly assigned to 100% </a:t>
            </a:r>
            <a:r>
              <a:rPr lang="en-US" sz="2800" b="1" dirty="0" smtClean="0">
                <a:latin typeface="Calibri"/>
                <a:ea typeface="ヒラギノ角ゴ Pro W3"/>
                <a:cs typeface="Calibri"/>
              </a:rPr>
              <a:t>monitoring</a:t>
            </a:r>
            <a:endParaRPr lang="en-US" sz="2800" b="1" dirty="0">
              <a:latin typeface="Calibri"/>
              <a:ea typeface="ヒラギノ角ゴ Pro W3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5404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6831"/>
            <a:ext cx="9144000" cy="491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29" name="Freeform 41"/>
          <p:cNvSpPr>
            <a:spLocks/>
          </p:cNvSpPr>
          <p:nvPr/>
        </p:nvSpPr>
        <p:spPr bwMode="auto">
          <a:xfrm>
            <a:off x="4371975" y="2354263"/>
            <a:ext cx="901700" cy="1003300"/>
          </a:xfrm>
          <a:custGeom>
            <a:avLst/>
            <a:gdLst>
              <a:gd name="T0" fmla="*/ 48 w 568"/>
              <a:gd name="T1" fmla="*/ 80 h 632"/>
              <a:gd name="T2" fmla="*/ 21 w 568"/>
              <a:gd name="T3" fmla="*/ 134 h 632"/>
              <a:gd name="T4" fmla="*/ 12 w 568"/>
              <a:gd name="T5" fmla="*/ 143 h 632"/>
              <a:gd name="T6" fmla="*/ 3 w 568"/>
              <a:gd name="T7" fmla="*/ 146 h 632"/>
              <a:gd name="T8" fmla="*/ 27 w 568"/>
              <a:gd name="T9" fmla="*/ 179 h 632"/>
              <a:gd name="T10" fmla="*/ 84 w 568"/>
              <a:gd name="T11" fmla="*/ 194 h 632"/>
              <a:gd name="T12" fmla="*/ 75 w 568"/>
              <a:gd name="T13" fmla="*/ 230 h 632"/>
              <a:gd name="T14" fmla="*/ 87 w 568"/>
              <a:gd name="T15" fmla="*/ 353 h 632"/>
              <a:gd name="T16" fmla="*/ 132 w 568"/>
              <a:gd name="T17" fmla="*/ 392 h 632"/>
              <a:gd name="T18" fmla="*/ 126 w 568"/>
              <a:gd name="T19" fmla="*/ 458 h 632"/>
              <a:gd name="T20" fmla="*/ 150 w 568"/>
              <a:gd name="T21" fmla="*/ 479 h 632"/>
              <a:gd name="T22" fmla="*/ 255 w 568"/>
              <a:gd name="T23" fmla="*/ 518 h 632"/>
              <a:gd name="T24" fmla="*/ 333 w 568"/>
              <a:gd name="T25" fmla="*/ 524 h 632"/>
              <a:gd name="T26" fmla="*/ 360 w 568"/>
              <a:gd name="T27" fmla="*/ 539 h 632"/>
              <a:gd name="T28" fmla="*/ 387 w 568"/>
              <a:gd name="T29" fmla="*/ 611 h 632"/>
              <a:gd name="T30" fmla="*/ 423 w 568"/>
              <a:gd name="T31" fmla="*/ 623 h 632"/>
              <a:gd name="T32" fmla="*/ 441 w 568"/>
              <a:gd name="T33" fmla="*/ 629 h 632"/>
              <a:gd name="T34" fmla="*/ 492 w 568"/>
              <a:gd name="T35" fmla="*/ 626 h 632"/>
              <a:gd name="T36" fmla="*/ 504 w 568"/>
              <a:gd name="T37" fmla="*/ 587 h 632"/>
              <a:gd name="T38" fmla="*/ 564 w 568"/>
              <a:gd name="T39" fmla="*/ 575 h 632"/>
              <a:gd name="T40" fmla="*/ 537 w 568"/>
              <a:gd name="T41" fmla="*/ 533 h 632"/>
              <a:gd name="T42" fmla="*/ 501 w 568"/>
              <a:gd name="T43" fmla="*/ 491 h 632"/>
              <a:gd name="T44" fmla="*/ 384 w 568"/>
              <a:gd name="T45" fmla="*/ 488 h 632"/>
              <a:gd name="T46" fmla="*/ 339 w 568"/>
              <a:gd name="T47" fmla="*/ 479 h 632"/>
              <a:gd name="T48" fmla="*/ 288 w 568"/>
              <a:gd name="T49" fmla="*/ 467 h 632"/>
              <a:gd name="T50" fmla="*/ 270 w 568"/>
              <a:gd name="T51" fmla="*/ 431 h 632"/>
              <a:gd name="T52" fmla="*/ 264 w 568"/>
              <a:gd name="T53" fmla="*/ 422 h 632"/>
              <a:gd name="T54" fmla="*/ 267 w 568"/>
              <a:gd name="T55" fmla="*/ 392 h 632"/>
              <a:gd name="T56" fmla="*/ 294 w 568"/>
              <a:gd name="T57" fmla="*/ 386 h 632"/>
              <a:gd name="T58" fmla="*/ 327 w 568"/>
              <a:gd name="T59" fmla="*/ 371 h 632"/>
              <a:gd name="T60" fmla="*/ 339 w 568"/>
              <a:gd name="T61" fmla="*/ 344 h 632"/>
              <a:gd name="T62" fmla="*/ 330 w 568"/>
              <a:gd name="T63" fmla="*/ 302 h 632"/>
              <a:gd name="T64" fmla="*/ 303 w 568"/>
              <a:gd name="T65" fmla="*/ 284 h 632"/>
              <a:gd name="T66" fmla="*/ 249 w 568"/>
              <a:gd name="T67" fmla="*/ 236 h 632"/>
              <a:gd name="T68" fmla="*/ 243 w 568"/>
              <a:gd name="T69" fmla="*/ 218 h 632"/>
              <a:gd name="T70" fmla="*/ 240 w 568"/>
              <a:gd name="T71" fmla="*/ 209 h 632"/>
              <a:gd name="T72" fmla="*/ 261 w 568"/>
              <a:gd name="T73" fmla="*/ 179 h 632"/>
              <a:gd name="T74" fmla="*/ 243 w 568"/>
              <a:gd name="T75" fmla="*/ 95 h 632"/>
              <a:gd name="T76" fmla="*/ 210 w 568"/>
              <a:gd name="T77" fmla="*/ 50 h 632"/>
              <a:gd name="T78" fmla="*/ 165 w 568"/>
              <a:gd name="T79" fmla="*/ 26 h 632"/>
              <a:gd name="T80" fmla="*/ 39 w 568"/>
              <a:gd name="T81" fmla="*/ 56 h 632"/>
              <a:gd name="T82" fmla="*/ 48 w 568"/>
              <a:gd name="T83" fmla="*/ 80 h 63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568"/>
              <a:gd name="T127" fmla="*/ 0 h 632"/>
              <a:gd name="T128" fmla="*/ 568 w 568"/>
              <a:gd name="T129" fmla="*/ 632 h 63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568" h="632">
                <a:moveTo>
                  <a:pt x="48" y="80"/>
                </a:moveTo>
                <a:cubicBezTo>
                  <a:pt x="43" y="160"/>
                  <a:pt x="62" y="119"/>
                  <a:pt x="21" y="134"/>
                </a:cubicBezTo>
                <a:cubicBezTo>
                  <a:pt x="17" y="135"/>
                  <a:pt x="16" y="141"/>
                  <a:pt x="12" y="143"/>
                </a:cubicBezTo>
                <a:cubicBezTo>
                  <a:pt x="9" y="145"/>
                  <a:pt x="6" y="145"/>
                  <a:pt x="3" y="146"/>
                </a:cubicBezTo>
                <a:cubicBezTo>
                  <a:pt x="11" y="169"/>
                  <a:pt x="0" y="174"/>
                  <a:pt x="27" y="179"/>
                </a:cubicBezTo>
                <a:cubicBezTo>
                  <a:pt x="45" y="191"/>
                  <a:pt x="66" y="182"/>
                  <a:pt x="84" y="194"/>
                </a:cubicBezTo>
                <a:cubicBezTo>
                  <a:pt x="94" y="209"/>
                  <a:pt x="86" y="219"/>
                  <a:pt x="75" y="230"/>
                </a:cubicBezTo>
                <a:cubicBezTo>
                  <a:pt x="62" y="268"/>
                  <a:pt x="57" y="323"/>
                  <a:pt x="87" y="353"/>
                </a:cubicBezTo>
                <a:cubicBezTo>
                  <a:pt x="92" y="379"/>
                  <a:pt x="109" y="384"/>
                  <a:pt x="132" y="392"/>
                </a:cubicBezTo>
                <a:cubicBezTo>
                  <a:pt x="139" y="421"/>
                  <a:pt x="134" y="429"/>
                  <a:pt x="126" y="458"/>
                </a:cubicBezTo>
                <a:cubicBezTo>
                  <a:pt x="132" y="467"/>
                  <a:pt x="150" y="479"/>
                  <a:pt x="150" y="479"/>
                </a:cubicBezTo>
                <a:cubicBezTo>
                  <a:pt x="162" y="514"/>
                  <a:pt x="228" y="511"/>
                  <a:pt x="255" y="518"/>
                </a:cubicBezTo>
                <a:cubicBezTo>
                  <a:pt x="270" y="528"/>
                  <a:pt x="317" y="523"/>
                  <a:pt x="333" y="524"/>
                </a:cubicBezTo>
                <a:cubicBezTo>
                  <a:pt x="354" y="538"/>
                  <a:pt x="344" y="534"/>
                  <a:pt x="360" y="539"/>
                </a:cubicBezTo>
                <a:cubicBezTo>
                  <a:pt x="373" y="559"/>
                  <a:pt x="371" y="595"/>
                  <a:pt x="387" y="611"/>
                </a:cubicBezTo>
                <a:cubicBezTo>
                  <a:pt x="394" y="618"/>
                  <a:pt x="414" y="620"/>
                  <a:pt x="423" y="623"/>
                </a:cubicBezTo>
                <a:cubicBezTo>
                  <a:pt x="429" y="625"/>
                  <a:pt x="441" y="629"/>
                  <a:pt x="441" y="629"/>
                </a:cubicBezTo>
                <a:cubicBezTo>
                  <a:pt x="458" y="628"/>
                  <a:pt x="476" y="632"/>
                  <a:pt x="492" y="626"/>
                </a:cubicBezTo>
                <a:cubicBezTo>
                  <a:pt x="501" y="623"/>
                  <a:pt x="498" y="594"/>
                  <a:pt x="504" y="587"/>
                </a:cubicBezTo>
                <a:cubicBezTo>
                  <a:pt x="517" y="571"/>
                  <a:pt x="564" y="575"/>
                  <a:pt x="564" y="575"/>
                </a:cubicBezTo>
                <a:cubicBezTo>
                  <a:pt x="561" y="534"/>
                  <a:pt x="568" y="539"/>
                  <a:pt x="537" y="533"/>
                </a:cubicBezTo>
                <a:cubicBezTo>
                  <a:pt x="526" y="525"/>
                  <a:pt x="512" y="492"/>
                  <a:pt x="501" y="491"/>
                </a:cubicBezTo>
                <a:cubicBezTo>
                  <a:pt x="462" y="488"/>
                  <a:pt x="423" y="489"/>
                  <a:pt x="384" y="488"/>
                </a:cubicBezTo>
                <a:cubicBezTo>
                  <a:pt x="357" y="479"/>
                  <a:pt x="372" y="483"/>
                  <a:pt x="339" y="479"/>
                </a:cubicBezTo>
                <a:cubicBezTo>
                  <a:pt x="322" y="475"/>
                  <a:pt x="305" y="473"/>
                  <a:pt x="288" y="467"/>
                </a:cubicBezTo>
                <a:cubicBezTo>
                  <a:pt x="280" y="442"/>
                  <a:pt x="286" y="454"/>
                  <a:pt x="270" y="431"/>
                </a:cubicBezTo>
                <a:cubicBezTo>
                  <a:pt x="268" y="428"/>
                  <a:pt x="264" y="422"/>
                  <a:pt x="264" y="422"/>
                </a:cubicBezTo>
                <a:cubicBezTo>
                  <a:pt x="265" y="412"/>
                  <a:pt x="264" y="401"/>
                  <a:pt x="267" y="392"/>
                </a:cubicBezTo>
                <a:cubicBezTo>
                  <a:pt x="270" y="383"/>
                  <a:pt x="285" y="388"/>
                  <a:pt x="294" y="386"/>
                </a:cubicBezTo>
                <a:cubicBezTo>
                  <a:pt x="306" y="383"/>
                  <a:pt x="327" y="371"/>
                  <a:pt x="327" y="371"/>
                </a:cubicBezTo>
                <a:cubicBezTo>
                  <a:pt x="332" y="363"/>
                  <a:pt x="339" y="344"/>
                  <a:pt x="339" y="344"/>
                </a:cubicBezTo>
                <a:cubicBezTo>
                  <a:pt x="338" y="337"/>
                  <a:pt x="337" y="309"/>
                  <a:pt x="330" y="302"/>
                </a:cubicBezTo>
                <a:cubicBezTo>
                  <a:pt x="322" y="294"/>
                  <a:pt x="309" y="293"/>
                  <a:pt x="303" y="284"/>
                </a:cubicBezTo>
                <a:cubicBezTo>
                  <a:pt x="288" y="264"/>
                  <a:pt x="266" y="253"/>
                  <a:pt x="249" y="236"/>
                </a:cubicBezTo>
                <a:cubicBezTo>
                  <a:pt x="247" y="230"/>
                  <a:pt x="245" y="224"/>
                  <a:pt x="243" y="218"/>
                </a:cubicBezTo>
                <a:cubicBezTo>
                  <a:pt x="242" y="215"/>
                  <a:pt x="240" y="209"/>
                  <a:pt x="240" y="209"/>
                </a:cubicBezTo>
                <a:cubicBezTo>
                  <a:pt x="244" y="196"/>
                  <a:pt x="252" y="188"/>
                  <a:pt x="261" y="179"/>
                </a:cubicBezTo>
                <a:cubicBezTo>
                  <a:pt x="271" y="150"/>
                  <a:pt x="270" y="113"/>
                  <a:pt x="243" y="95"/>
                </a:cubicBezTo>
                <a:cubicBezTo>
                  <a:pt x="232" y="79"/>
                  <a:pt x="221" y="66"/>
                  <a:pt x="210" y="50"/>
                </a:cubicBezTo>
                <a:cubicBezTo>
                  <a:pt x="206" y="45"/>
                  <a:pt x="174" y="32"/>
                  <a:pt x="165" y="26"/>
                </a:cubicBezTo>
                <a:cubicBezTo>
                  <a:pt x="2" y="30"/>
                  <a:pt x="76" y="0"/>
                  <a:pt x="39" y="56"/>
                </a:cubicBezTo>
                <a:cubicBezTo>
                  <a:pt x="42" y="65"/>
                  <a:pt x="48" y="71"/>
                  <a:pt x="48" y="80"/>
                </a:cubicBezTo>
                <a:close/>
              </a:path>
            </a:pathLst>
          </a:custGeom>
          <a:solidFill>
            <a:srgbClr val="996633">
              <a:alpha val="5098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000" dirty="0">
              <a:latin typeface="+mn-lt"/>
              <a:ea typeface="MS PGothic" pitchFamily="34" charset="-128"/>
              <a:cs typeface="+mn-cs"/>
            </a:endParaRPr>
          </a:p>
        </p:txBody>
      </p:sp>
      <p:sp>
        <p:nvSpPr>
          <p:cNvPr id="11330" name="Freeform 45"/>
          <p:cNvSpPr>
            <a:spLocks/>
          </p:cNvSpPr>
          <p:nvPr/>
        </p:nvSpPr>
        <p:spPr bwMode="auto">
          <a:xfrm>
            <a:off x="3436938" y="2827338"/>
            <a:ext cx="2492375" cy="2816225"/>
          </a:xfrm>
          <a:custGeom>
            <a:avLst/>
            <a:gdLst>
              <a:gd name="T0" fmla="*/ 979 w 1570"/>
              <a:gd name="T1" fmla="*/ 16 h 1774"/>
              <a:gd name="T2" fmla="*/ 967 w 1570"/>
              <a:gd name="T3" fmla="*/ 34 h 1774"/>
              <a:gd name="T4" fmla="*/ 892 w 1570"/>
              <a:gd name="T5" fmla="*/ 94 h 1774"/>
              <a:gd name="T6" fmla="*/ 871 w 1570"/>
              <a:gd name="T7" fmla="*/ 139 h 1774"/>
              <a:gd name="T8" fmla="*/ 970 w 1570"/>
              <a:gd name="T9" fmla="*/ 175 h 1774"/>
              <a:gd name="T10" fmla="*/ 1177 w 1570"/>
              <a:gd name="T11" fmla="*/ 202 h 1774"/>
              <a:gd name="T12" fmla="*/ 1186 w 1570"/>
              <a:gd name="T13" fmla="*/ 253 h 1774"/>
              <a:gd name="T14" fmla="*/ 1063 w 1570"/>
              <a:gd name="T15" fmla="*/ 349 h 1774"/>
              <a:gd name="T16" fmla="*/ 997 w 1570"/>
              <a:gd name="T17" fmla="*/ 367 h 1774"/>
              <a:gd name="T18" fmla="*/ 940 w 1570"/>
              <a:gd name="T19" fmla="*/ 307 h 1774"/>
              <a:gd name="T20" fmla="*/ 754 w 1570"/>
              <a:gd name="T21" fmla="*/ 235 h 1774"/>
              <a:gd name="T22" fmla="*/ 646 w 1570"/>
              <a:gd name="T23" fmla="*/ 193 h 1774"/>
              <a:gd name="T24" fmla="*/ 511 w 1570"/>
              <a:gd name="T25" fmla="*/ 133 h 1774"/>
              <a:gd name="T26" fmla="*/ 421 w 1570"/>
              <a:gd name="T27" fmla="*/ 148 h 1774"/>
              <a:gd name="T28" fmla="*/ 289 w 1570"/>
              <a:gd name="T29" fmla="*/ 193 h 1774"/>
              <a:gd name="T30" fmla="*/ 271 w 1570"/>
              <a:gd name="T31" fmla="*/ 211 h 1774"/>
              <a:gd name="T32" fmla="*/ 175 w 1570"/>
              <a:gd name="T33" fmla="*/ 247 h 1774"/>
              <a:gd name="T34" fmla="*/ 94 w 1570"/>
              <a:gd name="T35" fmla="*/ 316 h 1774"/>
              <a:gd name="T36" fmla="*/ 49 w 1570"/>
              <a:gd name="T37" fmla="*/ 445 h 1774"/>
              <a:gd name="T38" fmla="*/ 25 w 1570"/>
              <a:gd name="T39" fmla="*/ 502 h 1774"/>
              <a:gd name="T40" fmla="*/ 34 w 1570"/>
              <a:gd name="T41" fmla="*/ 769 h 1774"/>
              <a:gd name="T42" fmla="*/ 88 w 1570"/>
              <a:gd name="T43" fmla="*/ 802 h 1774"/>
              <a:gd name="T44" fmla="*/ 124 w 1570"/>
              <a:gd name="T45" fmla="*/ 826 h 1774"/>
              <a:gd name="T46" fmla="*/ 190 w 1570"/>
              <a:gd name="T47" fmla="*/ 898 h 1774"/>
              <a:gd name="T48" fmla="*/ 445 w 1570"/>
              <a:gd name="T49" fmla="*/ 901 h 1774"/>
              <a:gd name="T50" fmla="*/ 469 w 1570"/>
              <a:gd name="T51" fmla="*/ 949 h 1774"/>
              <a:gd name="T52" fmla="*/ 523 w 1570"/>
              <a:gd name="T53" fmla="*/ 1054 h 1774"/>
              <a:gd name="T54" fmla="*/ 559 w 1570"/>
              <a:gd name="T55" fmla="*/ 1309 h 1774"/>
              <a:gd name="T56" fmla="*/ 598 w 1570"/>
              <a:gd name="T57" fmla="*/ 1468 h 1774"/>
              <a:gd name="T58" fmla="*/ 664 w 1570"/>
              <a:gd name="T59" fmla="*/ 1690 h 1774"/>
              <a:gd name="T60" fmla="*/ 736 w 1570"/>
              <a:gd name="T61" fmla="*/ 1771 h 1774"/>
              <a:gd name="T62" fmla="*/ 955 w 1570"/>
              <a:gd name="T63" fmla="*/ 1735 h 1774"/>
              <a:gd name="T64" fmla="*/ 991 w 1570"/>
              <a:gd name="T65" fmla="*/ 1699 h 1774"/>
              <a:gd name="T66" fmla="*/ 1042 w 1570"/>
              <a:gd name="T67" fmla="*/ 1630 h 1774"/>
              <a:gd name="T68" fmla="*/ 1090 w 1570"/>
              <a:gd name="T69" fmla="*/ 1492 h 1774"/>
              <a:gd name="T70" fmla="*/ 1123 w 1570"/>
              <a:gd name="T71" fmla="*/ 1456 h 1774"/>
              <a:gd name="T72" fmla="*/ 1147 w 1570"/>
              <a:gd name="T73" fmla="*/ 1531 h 1774"/>
              <a:gd name="T74" fmla="*/ 1258 w 1570"/>
              <a:gd name="T75" fmla="*/ 1567 h 1774"/>
              <a:gd name="T76" fmla="*/ 1306 w 1570"/>
              <a:gd name="T77" fmla="*/ 1531 h 1774"/>
              <a:gd name="T78" fmla="*/ 1354 w 1570"/>
              <a:gd name="T79" fmla="*/ 1375 h 1774"/>
              <a:gd name="T80" fmla="*/ 1357 w 1570"/>
              <a:gd name="T81" fmla="*/ 1207 h 1774"/>
              <a:gd name="T82" fmla="*/ 1240 w 1570"/>
              <a:gd name="T83" fmla="*/ 1246 h 1774"/>
              <a:gd name="T84" fmla="*/ 1210 w 1570"/>
              <a:gd name="T85" fmla="*/ 1069 h 1774"/>
              <a:gd name="T86" fmla="*/ 1249 w 1570"/>
              <a:gd name="T87" fmla="*/ 1018 h 1774"/>
              <a:gd name="T88" fmla="*/ 1312 w 1570"/>
              <a:gd name="T89" fmla="*/ 907 h 1774"/>
              <a:gd name="T90" fmla="*/ 1360 w 1570"/>
              <a:gd name="T91" fmla="*/ 823 h 1774"/>
              <a:gd name="T92" fmla="*/ 1423 w 1570"/>
              <a:gd name="T93" fmla="*/ 676 h 1774"/>
              <a:gd name="T94" fmla="*/ 1471 w 1570"/>
              <a:gd name="T95" fmla="*/ 589 h 1774"/>
              <a:gd name="T96" fmla="*/ 1510 w 1570"/>
              <a:gd name="T97" fmla="*/ 520 h 1774"/>
              <a:gd name="T98" fmla="*/ 1561 w 1570"/>
              <a:gd name="T99" fmla="*/ 478 h 1774"/>
              <a:gd name="T100" fmla="*/ 1552 w 1570"/>
              <a:gd name="T101" fmla="*/ 460 h 1774"/>
              <a:gd name="T102" fmla="*/ 1498 w 1570"/>
              <a:gd name="T103" fmla="*/ 418 h 1774"/>
              <a:gd name="T104" fmla="*/ 1414 w 1570"/>
              <a:gd name="T105" fmla="*/ 385 h 1774"/>
              <a:gd name="T106" fmla="*/ 1342 w 1570"/>
              <a:gd name="T107" fmla="*/ 367 h 1774"/>
              <a:gd name="T108" fmla="*/ 1264 w 1570"/>
              <a:gd name="T109" fmla="*/ 304 h 1774"/>
              <a:gd name="T110" fmla="*/ 1264 w 1570"/>
              <a:gd name="T111" fmla="*/ 199 h 1774"/>
              <a:gd name="T112" fmla="*/ 1234 w 1570"/>
              <a:gd name="T113" fmla="*/ 118 h 1774"/>
              <a:gd name="T114" fmla="*/ 1210 w 1570"/>
              <a:gd name="T115" fmla="*/ 91 h 1774"/>
              <a:gd name="T116" fmla="*/ 1186 w 1570"/>
              <a:gd name="T117" fmla="*/ 40 h 1774"/>
              <a:gd name="T118" fmla="*/ 1039 w 1570"/>
              <a:gd name="T119" fmla="*/ 31 h 177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570"/>
              <a:gd name="T181" fmla="*/ 0 h 1774"/>
              <a:gd name="T182" fmla="*/ 1570 w 1570"/>
              <a:gd name="T183" fmla="*/ 1774 h 177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570" h="1774">
                <a:moveTo>
                  <a:pt x="1039" y="31"/>
                </a:moveTo>
                <a:cubicBezTo>
                  <a:pt x="1029" y="0"/>
                  <a:pt x="1023" y="13"/>
                  <a:pt x="979" y="16"/>
                </a:cubicBezTo>
                <a:cubicBezTo>
                  <a:pt x="976" y="19"/>
                  <a:pt x="972" y="21"/>
                  <a:pt x="970" y="25"/>
                </a:cubicBezTo>
                <a:cubicBezTo>
                  <a:pt x="968" y="28"/>
                  <a:pt x="970" y="32"/>
                  <a:pt x="967" y="34"/>
                </a:cubicBezTo>
                <a:cubicBezTo>
                  <a:pt x="959" y="39"/>
                  <a:pt x="949" y="37"/>
                  <a:pt x="940" y="40"/>
                </a:cubicBezTo>
                <a:cubicBezTo>
                  <a:pt x="916" y="76"/>
                  <a:pt x="947" y="87"/>
                  <a:pt x="892" y="94"/>
                </a:cubicBezTo>
                <a:cubicBezTo>
                  <a:pt x="884" y="95"/>
                  <a:pt x="876" y="96"/>
                  <a:pt x="868" y="97"/>
                </a:cubicBezTo>
                <a:cubicBezTo>
                  <a:pt x="865" y="112"/>
                  <a:pt x="852" y="133"/>
                  <a:pt x="871" y="139"/>
                </a:cubicBezTo>
                <a:cubicBezTo>
                  <a:pt x="877" y="156"/>
                  <a:pt x="892" y="152"/>
                  <a:pt x="910" y="154"/>
                </a:cubicBezTo>
                <a:cubicBezTo>
                  <a:pt x="924" y="175"/>
                  <a:pt x="946" y="173"/>
                  <a:pt x="970" y="175"/>
                </a:cubicBezTo>
                <a:cubicBezTo>
                  <a:pt x="1030" y="195"/>
                  <a:pt x="1098" y="172"/>
                  <a:pt x="1162" y="178"/>
                </a:cubicBezTo>
                <a:cubicBezTo>
                  <a:pt x="1176" y="188"/>
                  <a:pt x="1170" y="181"/>
                  <a:pt x="1177" y="202"/>
                </a:cubicBezTo>
                <a:cubicBezTo>
                  <a:pt x="1180" y="210"/>
                  <a:pt x="1183" y="226"/>
                  <a:pt x="1183" y="226"/>
                </a:cubicBezTo>
                <a:cubicBezTo>
                  <a:pt x="1180" y="235"/>
                  <a:pt x="1186" y="253"/>
                  <a:pt x="1186" y="253"/>
                </a:cubicBezTo>
                <a:cubicBezTo>
                  <a:pt x="1183" y="289"/>
                  <a:pt x="1179" y="296"/>
                  <a:pt x="1144" y="301"/>
                </a:cubicBezTo>
                <a:cubicBezTo>
                  <a:pt x="1123" y="322"/>
                  <a:pt x="1091" y="340"/>
                  <a:pt x="1063" y="349"/>
                </a:cubicBezTo>
                <a:cubicBezTo>
                  <a:pt x="1058" y="364"/>
                  <a:pt x="1054" y="375"/>
                  <a:pt x="1039" y="379"/>
                </a:cubicBezTo>
                <a:cubicBezTo>
                  <a:pt x="1020" y="377"/>
                  <a:pt x="1012" y="377"/>
                  <a:pt x="997" y="367"/>
                </a:cubicBezTo>
                <a:cubicBezTo>
                  <a:pt x="990" y="357"/>
                  <a:pt x="981" y="344"/>
                  <a:pt x="970" y="340"/>
                </a:cubicBezTo>
                <a:cubicBezTo>
                  <a:pt x="959" y="329"/>
                  <a:pt x="953" y="316"/>
                  <a:pt x="940" y="307"/>
                </a:cubicBezTo>
                <a:cubicBezTo>
                  <a:pt x="931" y="281"/>
                  <a:pt x="873" y="274"/>
                  <a:pt x="850" y="271"/>
                </a:cubicBezTo>
                <a:cubicBezTo>
                  <a:pt x="817" y="260"/>
                  <a:pt x="786" y="247"/>
                  <a:pt x="754" y="235"/>
                </a:cubicBezTo>
                <a:cubicBezTo>
                  <a:pt x="724" y="224"/>
                  <a:pt x="684" y="222"/>
                  <a:pt x="658" y="205"/>
                </a:cubicBezTo>
                <a:cubicBezTo>
                  <a:pt x="650" y="181"/>
                  <a:pt x="662" y="209"/>
                  <a:pt x="646" y="193"/>
                </a:cubicBezTo>
                <a:cubicBezTo>
                  <a:pt x="623" y="170"/>
                  <a:pt x="638" y="173"/>
                  <a:pt x="598" y="166"/>
                </a:cubicBezTo>
                <a:cubicBezTo>
                  <a:pt x="564" y="143"/>
                  <a:pt x="554" y="137"/>
                  <a:pt x="511" y="133"/>
                </a:cubicBezTo>
                <a:cubicBezTo>
                  <a:pt x="494" y="130"/>
                  <a:pt x="489" y="133"/>
                  <a:pt x="472" y="136"/>
                </a:cubicBezTo>
                <a:cubicBezTo>
                  <a:pt x="454" y="148"/>
                  <a:pt x="446" y="146"/>
                  <a:pt x="421" y="148"/>
                </a:cubicBezTo>
                <a:cubicBezTo>
                  <a:pt x="394" y="157"/>
                  <a:pt x="362" y="157"/>
                  <a:pt x="334" y="163"/>
                </a:cubicBezTo>
                <a:cubicBezTo>
                  <a:pt x="319" y="173"/>
                  <a:pt x="307" y="187"/>
                  <a:pt x="289" y="193"/>
                </a:cubicBezTo>
                <a:cubicBezTo>
                  <a:pt x="285" y="196"/>
                  <a:pt x="281" y="198"/>
                  <a:pt x="277" y="202"/>
                </a:cubicBezTo>
                <a:cubicBezTo>
                  <a:pt x="274" y="205"/>
                  <a:pt x="274" y="209"/>
                  <a:pt x="271" y="211"/>
                </a:cubicBezTo>
                <a:cubicBezTo>
                  <a:pt x="256" y="223"/>
                  <a:pt x="213" y="239"/>
                  <a:pt x="193" y="244"/>
                </a:cubicBezTo>
                <a:cubicBezTo>
                  <a:pt x="165" y="272"/>
                  <a:pt x="202" y="241"/>
                  <a:pt x="175" y="247"/>
                </a:cubicBezTo>
                <a:cubicBezTo>
                  <a:pt x="156" y="251"/>
                  <a:pt x="144" y="274"/>
                  <a:pt x="127" y="283"/>
                </a:cubicBezTo>
                <a:cubicBezTo>
                  <a:pt x="119" y="295"/>
                  <a:pt x="106" y="307"/>
                  <a:pt x="94" y="316"/>
                </a:cubicBezTo>
                <a:cubicBezTo>
                  <a:pt x="86" y="333"/>
                  <a:pt x="73" y="347"/>
                  <a:pt x="67" y="364"/>
                </a:cubicBezTo>
                <a:cubicBezTo>
                  <a:pt x="65" y="388"/>
                  <a:pt x="72" y="430"/>
                  <a:pt x="49" y="445"/>
                </a:cubicBezTo>
                <a:cubicBezTo>
                  <a:pt x="45" y="456"/>
                  <a:pt x="39" y="465"/>
                  <a:pt x="34" y="475"/>
                </a:cubicBezTo>
                <a:cubicBezTo>
                  <a:pt x="30" y="484"/>
                  <a:pt x="25" y="502"/>
                  <a:pt x="25" y="502"/>
                </a:cubicBezTo>
                <a:cubicBezTo>
                  <a:pt x="19" y="549"/>
                  <a:pt x="0" y="608"/>
                  <a:pt x="28" y="649"/>
                </a:cubicBezTo>
                <a:cubicBezTo>
                  <a:pt x="29" y="689"/>
                  <a:pt x="24" y="730"/>
                  <a:pt x="34" y="769"/>
                </a:cubicBezTo>
                <a:cubicBezTo>
                  <a:pt x="37" y="781"/>
                  <a:pt x="53" y="793"/>
                  <a:pt x="64" y="796"/>
                </a:cubicBezTo>
                <a:cubicBezTo>
                  <a:pt x="72" y="798"/>
                  <a:pt x="88" y="802"/>
                  <a:pt x="88" y="802"/>
                </a:cubicBezTo>
                <a:cubicBezTo>
                  <a:pt x="97" y="808"/>
                  <a:pt x="106" y="814"/>
                  <a:pt x="115" y="820"/>
                </a:cubicBezTo>
                <a:cubicBezTo>
                  <a:pt x="118" y="822"/>
                  <a:pt x="124" y="826"/>
                  <a:pt x="124" y="826"/>
                </a:cubicBezTo>
                <a:cubicBezTo>
                  <a:pt x="131" y="859"/>
                  <a:pt x="132" y="846"/>
                  <a:pt x="151" y="868"/>
                </a:cubicBezTo>
                <a:cubicBezTo>
                  <a:pt x="166" y="885"/>
                  <a:pt x="167" y="890"/>
                  <a:pt x="190" y="898"/>
                </a:cubicBezTo>
                <a:cubicBezTo>
                  <a:pt x="288" y="896"/>
                  <a:pt x="339" y="891"/>
                  <a:pt x="424" y="886"/>
                </a:cubicBezTo>
                <a:cubicBezTo>
                  <a:pt x="429" y="901"/>
                  <a:pt x="424" y="894"/>
                  <a:pt x="445" y="901"/>
                </a:cubicBezTo>
                <a:cubicBezTo>
                  <a:pt x="448" y="902"/>
                  <a:pt x="454" y="904"/>
                  <a:pt x="454" y="904"/>
                </a:cubicBezTo>
                <a:cubicBezTo>
                  <a:pt x="460" y="921"/>
                  <a:pt x="452" y="938"/>
                  <a:pt x="469" y="949"/>
                </a:cubicBezTo>
                <a:cubicBezTo>
                  <a:pt x="485" y="973"/>
                  <a:pt x="479" y="990"/>
                  <a:pt x="508" y="1009"/>
                </a:cubicBezTo>
                <a:cubicBezTo>
                  <a:pt x="513" y="1024"/>
                  <a:pt x="518" y="1039"/>
                  <a:pt x="523" y="1054"/>
                </a:cubicBezTo>
                <a:cubicBezTo>
                  <a:pt x="526" y="1078"/>
                  <a:pt x="533" y="1099"/>
                  <a:pt x="538" y="1123"/>
                </a:cubicBezTo>
                <a:cubicBezTo>
                  <a:pt x="541" y="1187"/>
                  <a:pt x="544" y="1248"/>
                  <a:pt x="559" y="1309"/>
                </a:cubicBezTo>
                <a:cubicBezTo>
                  <a:pt x="560" y="1336"/>
                  <a:pt x="552" y="1417"/>
                  <a:pt x="583" y="1438"/>
                </a:cubicBezTo>
                <a:cubicBezTo>
                  <a:pt x="587" y="1449"/>
                  <a:pt x="594" y="1457"/>
                  <a:pt x="598" y="1468"/>
                </a:cubicBezTo>
                <a:cubicBezTo>
                  <a:pt x="600" y="1489"/>
                  <a:pt x="599" y="1497"/>
                  <a:pt x="610" y="1513"/>
                </a:cubicBezTo>
                <a:cubicBezTo>
                  <a:pt x="612" y="1560"/>
                  <a:pt x="617" y="1659"/>
                  <a:pt x="664" y="1690"/>
                </a:cubicBezTo>
                <a:cubicBezTo>
                  <a:pt x="669" y="1704"/>
                  <a:pt x="682" y="1717"/>
                  <a:pt x="691" y="1729"/>
                </a:cubicBezTo>
                <a:cubicBezTo>
                  <a:pt x="700" y="1756"/>
                  <a:pt x="712" y="1759"/>
                  <a:pt x="736" y="1771"/>
                </a:cubicBezTo>
                <a:cubicBezTo>
                  <a:pt x="969" y="1766"/>
                  <a:pt x="829" y="1774"/>
                  <a:pt x="937" y="1747"/>
                </a:cubicBezTo>
                <a:cubicBezTo>
                  <a:pt x="943" y="1743"/>
                  <a:pt x="949" y="1739"/>
                  <a:pt x="955" y="1735"/>
                </a:cubicBezTo>
                <a:cubicBezTo>
                  <a:pt x="958" y="1733"/>
                  <a:pt x="964" y="1729"/>
                  <a:pt x="964" y="1729"/>
                </a:cubicBezTo>
                <a:cubicBezTo>
                  <a:pt x="967" y="1719"/>
                  <a:pt x="981" y="1702"/>
                  <a:pt x="991" y="1699"/>
                </a:cubicBezTo>
                <a:cubicBezTo>
                  <a:pt x="998" y="1677"/>
                  <a:pt x="1014" y="1661"/>
                  <a:pt x="1033" y="1648"/>
                </a:cubicBezTo>
                <a:cubicBezTo>
                  <a:pt x="1035" y="1642"/>
                  <a:pt x="1041" y="1637"/>
                  <a:pt x="1042" y="1630"/>
                </a:cubicBezTo>
                <a:cubicBezTo>
                  <a:pt x="1048" y="1601"/>
                  <a:pt x="1044" y="1577"/>
                  <a:pt x="1063" y="1552"/>
                </a:cubicBezTo>
                <a:cubicBezTo>
                  <a:pt x="1070" y="1522"/>
                  <a:pt x="1074" y="1516"/>
                  <a:pt x="1090" y="1492"/>
                </a:cubicBezTo>
                <a:cubicBezTo>
                  <a:pt x="1094" y="1476"/>
                  <a:pt x="1093" y="1461"/>
                  <a:pt x="1102" y="1447"/>
                </a:cubicBezTo>
                <a:cubicBezTo>
                  <a:pt x="1111" y="1450"/>
                  <a:pt x="1114" y="1450"/>
                  <a:pt x="1123" y="1456"/>
                </a:cubicBezTo>
                <a:cubicBezTo>
                  <a:pt x="1129" y="1460"/>
                  <a:pt x="1141" y="1468"/>
                  <a:pt x="1141" y="1468"/>
                </a:cubicBezTo>
                <a:cubicBezTo>
                  <a:pt x="1142" y="1489"/>
                  <a:pt x="1134" y="1515"/>
                  <a:pt x="1147" y="1531"/>
                </a:cubicBezTo>
                <a:cubicBezTo>
                  <a:pt x="1161" y="1548"/>
                  <a:pt x="1192" y="1575"/>
                  <a:pt x="1213" y="1582"/>
                </a:cubicBezTo>
                <a:cubicBezTo>
                  <a:pt x="1250" y="1578"/>
                  <a:pt x="1235" y="1578"/>
                  <a:pt x="1258" y="1567"/>
                </a:cubicBezTo>
                <a:cubicBezTo>
                  <a:pt x="1267" y="1563"/>
                  <a:pt x="1285" y="1555"/>
                  <a:pt x="1285" y="1555"/>
                </a:cubicBezTo>
                <a:cubicBezTo>
                  <a:pt x="1293" y="1544"/>
                  <a:pt x="1302" y="1543"/>
                  <a:pt x="1306" y="1531"/>
                </a:cubicBezTo>
                <a:cubicBezTo>
                  <a:pt x="1312" y="1476"/>
                  <a:pt x="1305" y="1460"/>
                  <a:pt x="1342" y="1423"/>
                </a:cubicBezTo>
                <a:cubicBezTo>
                  <a:pt x="1347" y="1407"/>
                  <a:pt x="1350" y="1391"/>
                  <a:pt x="1354" y="1375"/>
                </a:cubicBezTo>
                <a:cubicBezTo>
                  <a:pt x="1356" y="1366"/>
                  <a:pt x="1363" y="1348"/>
                  <a:pt x="1363" y="1348"/>
                </a:cubicBezTo>
                <a:cubicBezTo>
                  <a:pt x="1368" y="1303"/>
                  <a:pt x="1371" y="1250"/>
                  <a:pt x="1357" y="1207"/>
                </a:cubicBezTo>
                <a:cubicBezTo>
                  <a:pt x="1318" y="1209"/>
                  <a:pt x="1306" y="1214"/>
                  <a:pt x="1273" y="1219"/>
                </a:cubicBezTo>
                <a:cubicBezTo>
                  <a:pt x="1260" y="1228"/>
                  <a:pt x="1255" y="1241"/>
                  <a:pt x="1240" y="1246"/>
                </a:cubicBezTo>
                <a:cubicBezTo>
                  <a:pt x="1204" y="1237"/>
                  <a:pt x="1208" y="1162"/>
                  <a:pt x="1201" y="1135"/>
                </a:cubicBezTo>
                <a:cubicBezTo>
                  <a:pt x="1206" y="1115"/>
                  <a:pt x="1197" y="1085"/>
                  <a:pt x="1210" y="1069"/>
                </a:cubicBezTo>
                <a:cubicBezTo>
                  <a:pt x="1215" y="1063"/>
                  <a:pt x="1223" y="1060"/>
                  <a:pt x="1228" y="1054"/>
                </a:cubicBezTo>
                <a:cubicBezTo>
                  <a:pt x="1237" y="1044"/>
                  <a:pt x="1243" y="1029"/>
                  <a:pt x="1249" y="1018"/>
                </a:cubicBezTo>
                <a:cubicBezTo>
                  <a:pt x="1257" y="1001"/>
                  <a:pt x="1255" y="986"/>
                  <a:pt x="1267" y="970"/>
                </a:cubicBezTo>
                <a:cubicBezTo>
                  <a:pt x="1275" y="946"/>
                  <a:pt x="1290" y="921"/>
                  <a:pt x="1312" y="907"/>
                </a:cubicBezTo>
                <a:cubicBezTo>
                  <a:pt x="1316" y="891"/>
                  <a:pt x="1328" y="877"/>
                  <a:pt x="1342" y="868"/>
                </a:cubicBezTo>
                <a:cubicBezTo>
                  <a:pt x="1347" y="852"/>
                  <a:pt x="1355" y="838"/>
                  <a:pt x="1360" y="823"/>
                </a:cubicBezTo>
                <a:cubicBezTo>
                  <a:pt x="1356" y="810"/>
                  <a:pt x="1364" y="789"/>
                  <a:pt x="1366" y="775"/>
                </a:cubicBezTo>
                <a:cubicBezTo>
                  <a:pt x="1372" y="721"/>
                  <a:pt x="1386" y="713"/>
                  <a:pt x="1423" y="676"/>
                </a:cubicBezTo>
                <a:cubicBezTo>
                  <a:pt x="1428" y="660"/>
                  <a:pt x="1436" y="643"/>
                  <a:pt x="1450" y="634"/>
                </a:cubicBezTo>
                <a:cubicBezTo>
                  <a:pt x="1460" y="620"/>
                  <a:pt x="1462" y="604"/>
                  <a:pt x="1471" y="589"/>
                </a:cubicBezTo>
                <a:cubicBezTo>
                  <a:pt x="1474" y="575"/>
                  <a:pt x="1477" y="570"/>
                  <a:pt x="1489" y="562"/>
                </a:cubicBezTo>
                <a:cubicBezTo>
                  <a:pt x="1496" y="548"/>
                  <a:pt x="1502" y="533"/>
                  <a:pt x="1510" y="520"/>
                </a:cubicBezTo>
                <a:cubicBezTo>
                  <a:pt x="1513" y="502"/>
                  <a:pt x="1517" y="495"/>
                  <a:pt x="1534" y="487"/>
                </a:cubicBezTo>
                <a:cubicBezTo>
                  <a:pt x="1543" y="483"/>
                  <a:pt x="1561" y="478"/>
                  <a:pt x="1561" y="478"/>
                </a:cubicBezTo>
                <a:cubicBezTo>
                  <a:pt x="1564" y="475"/>
                  <a:pt x="1570" y="473"/>
                  <a:pt x="1570" y="469"/>
                </a:cubicBezTo>
                <a:cubicBezTo>
                  <a:pt x="1570" y="465"/>
                  <a:pt x="1554" y="461"/>
                  <a:pt x="1552" y="460"/>
                </a:cubicBezTo>
                <a:cubicBezTo>
                  <a:pt x="1546" y="456"/>
                  <a:pt x="1540" y="452"/>
                  <a:pt x="1534" y="448"/>
                </a:cubicBezTo>
                <a:cubicBezTo>
                  <a:pt x="1524" y="441"/>
                  <a:pt x="1510" y="422"/>
                  <a:pt x="1498" y="418"/>
                </a:cubicBezTo>
                <a:cubicBezTo>
                  <a:pt x="1488" y="415"/>
                  <a:pt x="1478" y="416"/>
                  <a:pt x="1468" y="415"/>
                </a:cubicBezTo>
                <a:cubicBezTo>
                  <a:pt x="1461" y="386"/>
                  <a:pt x="1442" y="388"/>
                  <a:pt x="1414" y="385"/>
                </a:cubicBezTo>
                <a:cubicBezTo>
                  <a:pt x="1393" y="389"/>
                  <a:pt x="1377" y="394"/>
                  <a:pt x="1354" y="385"/>
                </a:cubicBezTo>
                <a:cubicBezTo>
                  <a:pt x="1347" y="383"/>
                  <a:pt x="1346" y="373"/>
                  <a:pt x="1342" y="367"/>
                </a:cubicBezTo>
                <a:cubicBezTo>
                  <a:pt x="1333" y="353"/>
                  <a:pt x="1310" y="341"/>
                  <a:pt x="1294" y="337"/>
                </a:cubicBezTo>
                <a:cubicBezTo>
                  <a:pt x="1283" y="320"/>
                  <a:pt x="1281" y="312"/>
                  <a:pt x="1264" y="304"/>
                </a:cubicBezTo>
                <a:cubicBezTo>
                  <a:pt x="1257" y="276"/>
                  <a:pt x="1256" y="288"/>
                  <a:pt x="1261" y="268"/>
                </a:cubicBezTo>
                <a:cubicBezTo>
                  <a:pt x="1262" y="245"/>
                  <a:pt x="1262" y="222"/>
                  <a:pt x="1264" y="199"/>
                </a:cubicBezTo>
                <a:cubicBezTo>
                  <a:pt x="1266" y="179"/>
                  <a:pt x="1275" y="167"/>
                  <a:pt x="1255" y="154"/>
                </a:cubicBezTo>
                <a:cubicBezTo>
                  <a:pt x="1250" y="138"/>
                  <a:pt x="1249" y="128"/>
                  <a:pt x="1234" y="118"/>
                </a:cubicBezTo>
                <a:cubicBezTo>
                  <a:pt x="1226" y="88"/>
                  <a:pt x="1238" y="119"/>
                  <a:pt x="1222" y="103"/>
                </a:cubicBezTo>
                <a:cubicBezTo>
                  <a:pt x="1206" y="87"/>
                  <a:pt x="1234" y="99"/>
                  <a:pt x="1210" y="91"/>
                </a:cubicBezTo>
                <a:cubicBezTo>
                  <a:pt x="1205" y="77"/>
                  <a:pt x="1211" y="60"/>
                  <a:pt x="1204" y="46"/>
                </a:cubicBezTo>
                <a:cubicBezTo>
                  <a:pt x="1201" y="40"/>
                  <a:pt x="1192" y="40"/>
                  <a:pt x="1186" y="40"/>
                </a:cubicBezTo>
                <a:cubicBezTo>
                  <a:pt x="1168" y="39"/>
                  <a:pt x="1150" y="38"/>
                  <a:pt x="1132" y="37"/>
                </a:cubicBezTo>
                <a:cubicBezTo>
                  <a:pt x="1106" y="20"/>
                  <a:pt x="1039" y="31"/>
                  <a:pt x="1039" y="31"/>
                </a:cubicBezTo>
                <a:close/>
              </a:path>
            </a:pathLst>
          </a:custGeom>
          <a:solidFill>
            <a:srgbClr val="99CC00">
              <a:alpha val="4705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000" dirty="0">
              <a:latin typeface="+mn-lt"/>
              <a:ea typeface="MS PGothic" pitchFamily="34" charset="-128"/>
              <a:cs typeface="+mn-cs"/>
            </a:endParaRPr>
          </a:p>
        </p:txBody>
      </p:sp>
      <p:sp>
        <p:nvSpPr>
          <p:cNvPr id="11331" name="Freeform 49"/>
          <p:cNvSpPr>
            <a:spLocks/>
          </p:cNvSpPr>
          <p:nvPr/>
        </p:nvSpPr>
        <p:spPr bwMode="auto">
          <a:xfrm>
            <a:off x="3706813" y="1865313"/>
            <a:ext cx="1150937" cy="1274762"/>
          </a:xfrm>
          <a:custGeom>
            <a:avLst/>
            <a:gdLst>
              <a:gd name="T0" fmla="*/ 545 w 725"/>
              <a:gd name="T1" fmla="*/ 31 h 803"/>
              <a:gd name="T2" fmla="*/ 473 w 725"/>
              <a:gd name="T3" fmla="*/ 34 h 803"/>
              <a:gd name="T4" fmla="*/ 449 w 725"/>
              <a:gd name="T5" fmla="*/ 52 h 803"/>
              <a:gd name="T6" fmla="*/ 419 w 725"/>
              <a:gd name="T7" fmla="*/ 112 h 803"/>
              <a:gd name="T8" fmla="*/ 386 w 725"/>
              <a:gd name="T9" fmla="*/ 139 h 803"/>
              <a:gd name="T10" fmla="*/ 308 w 725"/>
              <a:gd name="T11" fmla="*/ 202 h 803"/>
              <a:gd name="T12" fmla="*/ 296 w 725"/>
              <a:gd name="T13" fmla="*/ 217 h 803"/>
              <a:gd name="T14" fmla="*/ 284 w 725"/>
              <a:gd name="T15" fmla="*/ 235 h 803"/>
              <a:gd name="T16" fmla="*/ 260 w 725"/>
              <a:gd name="T17" fmla="*/ 301 h 803"/>
              <a:gd name="T18" fmla="*/ 233 w 725"/>
              <a:gd name="T19" fmla="*/ 298 h 803"/>
              <a:gd name="T20" fmla="*/ 194 w 725"/>
              <a:gd name="T21" fmla="*/ 259 h 803"/>
              <a:gd name="T22" fmla="*/ 122 w 725"/>
              <a:gd name="T23" fmla="*/ 274 h 803"/>
              <a:gd name="T24" fmla="*/ 86 w 725"/>
              <a:gd name="T25" fmla="*/ 301 h 803"/>
              <a:gd name="T26" fmla="*/ 56 w 725"/>
              <a:gd name="T27" fmla="*/ 331 h 803"/>
              <a:gd name="T28" fmla="*/ 41 w 725"/>
              <a:gd name="T29" fmla="*/ 346 h 803"/>
              <a:gd name="T30" fmla="*/ 26 w 725"/>
              <a:gd name="T31" fmla="*/ 391 h 803"/>
              <a:gd name="T32" fmla="*/ 104 w 725"/>
              <a:gd name="T33" fmla="*/ 472 h 803"/>
              <a:gd name="T34" fmla="*/ 128 w 725"/>
              <a:gd name="T35" fmla="*/ 502 h 803"/>
              <a:gd name="T36" fmla="*/ 128 w 725"/>
              <a:gd name="T37" fmla="*/ 523 h 803"/>
              <a:gd name="T38" fmla="*/ 134 w 725"/>
              <a:gd name="T39" fmla="*/ 541 h 803"/>
              <a:gd name="T40" fmla="*/ 86 w 725"/>
              <a:gd name="T41" fmla="*/ 571 h 803"/>
              <a:gd name="T42" fmla="*/ 56 w 725"/>
              <a:gd name="T43" fmla="*/ 583 h 803"/>
              <a:gd name="T44" fmla="*/ 53 w 725"/>
              <a:gd name="T45" fmla="*/ 592 h 803"/>
              <a:gd name="T46" fmla="*/ 44 w 725"/>
              <a:gd name="T47" fmla="*/ 595 h 803"/>
              <a:gd name="T48" fmla="*/ 41 w 725"/>
              <a:gd name="T49" fmla="*/ 610 h 803"/>
              <a:gd name="T50" fmla="*/ 14 w 725"/>
              <a:gd name="T51" fmla="*/ 646 h 803"/>
              <a:gd name="T52" fmla="*/ 2 w 725"/>
              <a:gd name="T53" fmla="*/ 688 h 803"/>
              <a:gd name="T54" fmla="*/ 35 w 725"/>
              <a:gd name="T55" fmla="*/ 763 h 803"/>
              <a:gd name="T56" fmla="*/ 101 w 725"/>
              <a:gd name="T57" fmla="*/ 796 h 803"/>
              <a:gd name="T58" fmla="*/ 167 w 725"/>
              <a:gd name="T59" fmla="*/ 793 h 803"/>
              <a:gd name="T60" fmla="*/ 194 w 725"/>
              <a:gd name="T61" fmla="*/ 784 h 803"/>
              <a:gd name="T62" fmla="*/ 224 w 725"/>
              <a:gd name="T63" fmla="*/ 757 h 803"/>
              <a:gd name="T64" fmla="*/ 254 w 725"/>
              <a:gd name="T65" fmla="*/ 712 h 803"/>
              <a:gd name="T66" fmla="*/ 290 w 725"/>
              <a:gd name="T67" fmla="*/ 688 h 803"/>
              <a:gd name="T68" fmla="*/ 341 w 725"/>
              <a:gd name="T69" fmla="*/ 703 h 803"/>
              <a:gd name="T70" fmla="*/ 347 w 725"/>
              <a:gd name="T71" fmla="*/ 733 h 803"/>
              <a:gd name="T72" fmla="*/ 374 w 725"/>
              <a:gd name="T73" fmla="*/ 748 h 803"/>
              <a:gd name="T74" fmla="*/ 476 w 725"/>
              <a:gd name="T75" fmla="*/ 772 h 803"/>
              <a:gd name="T76" fmla="*/ 512 w 725"/>
              <a:gd name="T77" fmla="*/ 766 h 803"/>
              <a:gd name="T78" fmla="*/ 524 w 725"/>
              <a:gd name="T79" fmla="*/ 733 h 803"/>
              <a:gd name="T80" fmla="*/ 509 w 725"/>
              <a:gd name="T81" fmla="*/ 697 h 803"/>
              <a:gd name="T82" fmla="*/ 482 w 725"/>
              <a:gd name="T83" fmla="*/ 661 h 803"/>
              <a:gd name="T84" fmla="*/ 473 w 725"/>
              <a:gd name="T85" fmla="*/ 634 h 803"/>
              <a:gd name="T86" fmla="*/ 470 w 725"/>
              <a:gd name="T87" fmla="*/ 625 h 803"/>
              <a:gd name="T88" fmla="*/ 458 w 725"/>
              <a:gd name="T89" fmla="*/ 508 h 803"/>
              <a:gd name="T90" fmla="*/ 434 w 725"/>
              <a:gd name="T91" fmla="*/ 487 h 803"/>
              <a:gd name="T92" fmla="*/ 425 w 725"/>
              <a:gd name="T93" fmla="*/ 481 h 803"/>
              <a:gd name="T94" fmla="*/ 440 w 725"/>
              <a:gd name="T95" fmla="*/ 439 h 803"/>
              <a:gd name="T96" fmla="*/ 488 w 725"/>
              <a:gd name="T97" fmla="*/ 328 h 803"/>
              <a:gd name="T98" fmla="*/ 497 w 725"/>
              <a:gd name="T99" fmla="*/ 325 h 803"/>
              <a:gd name="T100" fmla="*/ 506 w 725"/>
              <a:gd name="T101" fmla="*/ 319 h 803"/>
              <a:gd name="T102" fmla="*/ 524 w 725"/>
              <a:gd name="T103" fmla="*/ 313 h 803"/>
              <a:gd name="T104" fmla="*/ 548 w 725"/>
              <a:gd name="T105" fmla="*/ 286 h 803"/>
              <a:gd name="T106" fmla="*/ 575 w 725"/>
              <a:gd name="T107" fmla="*/ 214 h 803"/>
              <a:gd name="T108" fmla="*/ 647 w 725"/>
              <a:gd name="T109" fmla="*/ 127 h 803"/>
              <a:gd name="T110" fmla="*/ 701 w 725"/>
              <a:gd name="T111" fmla="*/ 109 h 803"/>
              <a:gd name="T112" fmla="*/ 719 w 725"/>
              <a:gd name="T113" fmla="*/ 82 h 803"/>
              <a:gd name="T114" fmla="*/ 725 w 725"/>
              <a:gd name="T115" fmla="*/ 58 h 803"/>
              <a:gd name="T116" fmla="*/ 674 w 725"/>
              <a:gd name="T117" fmla="*/ 25 h 803"/>
              <a:gd name="T118" fmla="*/ 650 w 725"/>
              <a:gd name="T119" fmla="*/ 16 h 803"/>
              <a:gd name="T120" fmla="*/ 623 w 725"/>
              <a:gd name="T121" fmla="*/ 7 h 803"/>
              <a:gd name="T122" fmla="*/ 545 w 725"/>
              <a:gd name="T123" fmla="*/ 31 h 80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25"/>
              <a:gd name="T187" fmla="*/ 0 h 803"/>
              <a:gd name="T188" fmla="*/ 725 w 725"/>
              <a:gd name="T189" fmla="*/ 803 h 80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25" h="803">
                <a:moveTo>
                  <a:pt x="545" y="31"/>
                </a:moveTo>
                <a:cubicBezTo>
                  <a:pt x="528" y="32"/>
                  <a:pt x="492" y="40"/>
                  <a:pt x="473" y="34"/>
                </a:cubicBezTo>
                <a:cubicBezTo>
                  <a:pt x="461" y="38"/>
                  <a:pt x="456" y="42"/>
                  <a:pt x="449" y="52"/>
                </a:cubicBezTo>
                <a:cubicBezTo>
                  <a:pt x="443" y="74"/>
                  <a:pt x="444" y="106"/>
                  <a:pt x="419" y="112"/>
                </a:cubicBezTo>
                <a:cubicBezTo>
                  <a:pt x="411" y="124"/>
                  <a:pt x="400" y="135"/>
                  <a:pt x="386" y="139"/>
                </a:cubicBezTo>
                <a:cubicBezTo>
                  <a:pt x="379" y="149"/>
                  <a:pt x="322" y="193"/>
                  <a:pt x="308" y="202"/>
                </a:cubicBezTo>
                <a:cubicBezTo>
                  <a:pt x="301" y="222"/>
                  <a:pt x="311" y="200"/>
                  <a:pt x="296" y="217"/>
                </a:cubicBezTo>
                <a:cubicBezTo>
                  <a:pt x="291" y="222"/>
                  <a:pt x="284" y="235"/>
                  <a:pt x="284" y="235"/>
                </a:cubicBezTo>
                <a:cubicBezTo>
                  <a:pt x="279" y="281"/>
                  <a:pt x="293" y="290"/>
                  <a:pt x="260" y="301"/>
                </a:cubicBezTo>
                <a:cubicBezTo>
                  <a:pt x="251" y="300"/>
                  <a:pt x="242" y="301"/>
                  <a:pt x="233" y="298"/>
                </a:cubicBezTo>
                <a:cubicBezTo>
                  <a:pt x="214" y="292"/>
                  <a:pt x="216" y="264"/>
                  <a:pt x="194" y="259"/>
                </a:cubicBezTo>
                <a:cubicBezTo>
                  <a:pt x="162" y="261"/>
                  <a:pt x="150" y="268"/>
                  <a:pt x="122" y="274"/>
                </a:cubicBezTo>
                <a:cubicBezTo>
                  <a:pt x="110" y="282"/>
                  <a:pt x="96" y="289"/>
                  <a:pt x="86" y="301"/>
                </a:cubicBezTo>
                <a:cubicBezTo>
                  <a:pt x="77" y="312"/>
                  <a:pt x="70" y="326"/>
                  <a:pt x="56" y="331"/>
                </a:cubicBezTo>
                <a:cubicBezTo>
                  <a:pt x="52" y="337"/>
                  <a:pt x="44" y="340"/>
                  <a:pt x="41" y="346"/>
                </a:cubicBezTo>
                <a:cubicBezTo>
                  <a:pt x="34" y="360"/>
                  <a:pt x="35" y="377"/>
                  <a:pt x="26" y="391"/>
                </a:cubicBezTo>
                <a:cubicBezTo>
                  <a:pt x="30" y="484"/>
                  <a:pt x="9" y="468"/>
                  <a:pt x="104" y="472"/>
                </a:cubicBezTo>
                <a:cubicBezTo>
                  <a:pt x="120" y="477"/>
                  <a:pt x="114" y="493"/>
                  <a:pt x="128" y="502"/>
                </a:cubicBezTo>
                <a:cubicBezTo>
                  <a:pt x="124" y="514"/>
                  <a:pt x="124" y="509"/>
                  <a:pt x="128" y="523"/>
                </a:cubicBezTo>
                <a:cubicBezTo>
                  <a:pt x="130" y="529"/>
                  <a:pt x="134" y="541"/>
                  <a:pt x="134" y="541"/>
                </a:cubicBezTo>
                <a:cubicBezTo>
                  <a:pt x="127" y="570"/>
                  <a:pt x="118" y="568"/>
                  <a:pt x="86" y="571"/>
                </a:cubicBezTo>
                <a:cubicBezTo>
                  <a:pt x="75" y="574"/>
                  <a:pt x="67" y="579"/>
                  <a:pt x="56" y="583"/>
                </a:cubicBezTo>
                <a:cubicBezTo>
                  <a:pt x="55" y="586"/>
                  <a:pt x="55" y="590"/>
                  <a:pt x="53" y="592"/>
                </a:cubicBezTo>
                <a:cubicBezTo>
                  <a:pt x="51" y="594"/>
                  <a:pt x="46" y="592"/>
                  <a:pt x="44" y="595"/>
                </a:cubicBezTo>
                <a:cubicBezTo>
                  <a:pt x="41" y="599"/>
                  <a:pt x="43" y="605"/>
                  <a:pt x="41" y="610"/>
                </a:cubicBezTo>
                <a:cubicBezTo>
                  <a:pt x="34" y="625"/>
                  <a:pt x="20" y="632"/>
                  <a:pt x="14" y="646"/>
                </a:cubicBezTo>
                <a:cubicBezTo>
                  <a:pt x="8" y="660"/>
                  <a:pt x="7" y="674"/>
                  <a:pt x="2" y="688"/>
                </a:cubicBezTo>
                <a:cubicBezTo>
                  <a:pt x="4" y="723"/>
                  <a:pt x="0" y="751"/>
                  <a:pt x="35" y="763"/>
                </a:cubicBezTo>
                <a:cubicBezTo>
                  <a:pt x="50" y="793"/>
                  <a:pt x="70" y="792"/>
                  <a:pt x="101" y="796"/>
                </a:cubicBezTo>
                <a:cubicBezTo>
                  <a:pt x="122" y="803"/>
                  <a:pt x="146" y="799"/>
                  <a:pt x="167" y="793"/>
                </a:cubicBezTo>
                <a:cubicBezTo>
                  <a:pt x="176" y="791"/>
                  <a:pt x="194" y="784"/>
                  <a:pt x="194" y="784"/>
                </a:cubicBezTo>
                <a:cubicBezTo>
                  <a:pt x="200" y="775"/>
                  <a:pt x="215" y="763"/>
                  <a:pt x="224" y="757"/>
                </a:cubicBezTo>
                <a:cubicBezTo>
                  <a:pt x="241" y="731"/>
                  <a:pt x="219" y="724"/>
                  <a:pt x="254" y="712"/>
                </a:cubicBezTo>
                <a:cubicBezTo>
                  <a:pt x="265" y="701"/>
                  <a:pt x="277" y="697"/>
                  <a:pt x="290" y="688"/>
                </a:cubicBezTo>
                <a:cubicBezTo>
                  <a:pt x="309" y="691"/>
                  <a:pt x="325" y="692"/>
                  <a:pt x="341" y="703"/>
                </a:cubicBezTo>
                <a:cubicBezTo>
                  <a:pt x="345" y="715"/>
                  <a:pt x="351" y="720"/>
                  <a:pt x="347" y="733"/>
                </a:cubicBezTo>
                <a:cubicBezTo>
                  <a:pt x="354" y="740"/>
                  <a:pt x="374" y="748"/>
                  <a:pt x="374" y="748"/>
                </a:cubicBezTo>
                <a:cubicBezTo>
                  <a:pt x="383" y="776"/>
                  <a:pt x="459" y="771"/>
                  <a:pt x="476" y="772"/>
                </a:cubicBezTo>
                <a:cubicBezTo>
                  <a:pt x="490" y="777"/>
                  <a:pt x="500" y="774"/>
                  <a:pt x="512" y="766"/>
                </a:cubicBezTo>
                <a:cubicBezTo>
                  <a:pt x="519" y="739"/>
                  <a:pt x="513" y="749"/>
                  <a:pt x="524" y="733"/>
                </a:cubicBezTo>
                <a:cubicBezTo>
                  <a:pt x="519" y="718"/>
                  <a:pt x="523" y="706"/>
                  <a:pt x="509" y="697"/>
                </a:cubicBezTo>
                <a:cubicBezTo>
                  <a:pt x="502" y="687"/>
                  <a:pt x="487" y="672"/>
                  <a:pt x="482" y="661"/>
                </a:cubicBezTo>
                <a:cubicBezTo>
                  <a:pt x="482" y="661"/>
                  <a:pt x="475" y="639"/>
                  <a:pt x="473" y="634"/>
                </a:cubicBezTo>
                <a:cubicBezTo>
                  <a:pt x="472" y="631"/>
                  <a:pt x="470" y="625"/>
                  <a:pt x="470" y="625"/>
                </a:cubicBezTo>
                <a:cubicBezTo>
                  <a:pt x="471" y="604"/>
                  <a:pt x="492" y="519"/>
                  <a:pt x="458" y="508"/>
                </a:cubicBezTo>
                <a:cubicBezTo>
                  <a:pt x="448" y="493"/>
                  <a:pt x="455" y="501"/>
                  <a:pt x="434" y="487"/>
                </a:cubicBezTo>
                <a:cubicBezTo>
                  <a:pt x="431" y="485"/>
                  <a:pt x="425" y="481"/>
                  <a:pt x="425" y="481"/>
                </a:cubicBezTo>
                <a:cubicBezTo>
                  <a:pt x="406" y="453"/>
                  <a:pt x="422" y="451"/>
                  <a:pt x="440" y="439"/>
                </a:cubicBezTo>
                <a:cubicBezTo>
                  <a:pt x="451" y="374"/>
                  <a:pt x="420" y="338"/>
                  <a:pt x="488" y="328"/>
                </a:cubicBezTo>
                <a:cubicBezTo>
                  <a:pt x="491" y="327"/>
                  <a:pt x="494" y="326"/>
                  <a:pt x="497" y="325"/>
                </a:cubicBezTo>
                <a:cubicBezTo>
                  <a:pt x="500" y="323"/>
                  <a:pt x="503" y="320"/>
                  <a:pt x="506" y="319"/>
                </a:cubicBezTo>
                <a:cubicBezTo>
                  <a:pt x="512" y="316"/>
                  <a:pt x="524" y="313"/>
                  <a:pt x="524" y="313"/>
                </a:cubicBezTo>
                <a:cubicBezTo>
                  <a:pt x="535" y="302"/>
                  <a:pt x="535" y="295"/>
                  <a:pt x="548" y="286"/>
                </a:cubicBezTo>
                <a:cubicBezTo>
                  <a:pt x="556" y="255"/>
                  <a:pt x="547" y="233"/>
                  <a:pt x="575" y="214"/>
                </a:cubicBezTo>
                <a:cubicBezTo>
                  <a:pt x="598" y="180"/>
                  <a:pt x="598" y="139"/>
                  <a:pt x="647" y="127"/>
                </a:cubicBezTo>
                <a:cubicBezTo>
                  <a:pt x="663" y="116"/>
                  <a:pt x="682" y="113"/>
                  <a:pt x="701" y="109"/>
                </a:cubicBezTo>
                <a:cubicBezTo>
                  <a:pt x="707" y="99"/>
                  <a:pt x="716" y="93"/>
                  <a:pt x="719" y="82"/>
                </a:cubicBezTo>
                <a:cubicBezTo>
                  <a:pt x="721" y="74"/>
                  <a:pt x="725" y="58"/>
                  <a:pt x="725" y="58"/>
                </a:cubicBezTo>
                <a:cubicBezTo>
                  <a:pt x="717" y="26"/>
                  <a:pt x="708" y="28"/>
                  <a:pt x="674" y="25"/>
                </a:cubicBezTo>
                <a:cubicBezTo>
                  <a:pt x="648" y="19"/>
                  <a:pt x="676" y="26"/>
                  <a:pt x="650" y="16"/>
                </a:cubicBezTo>
                <a:cubicBezTo>
                  <a:pt x="641" y="12"/>
                  <a:pt x="623" y="7"/>
                  <a:pt x="623" y="7"/>
                </a:cubicBezTo>
                <a:cubicBezTo>
                  <a:pt x="594" y="8"/>
                  <a:pt x="524" y="0"/>
                  <a:pt x="545" y="31"/>
                </a:cubicBezTo>
                <a:close/>
              </a:path>
            </a:pathLst>
          </a:custGeom>
          <a:solidFill>
            <a:srgbClr val="800080">
              <a:alpha val="58823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000" dirty="0">
              <a:latin typeface="+mn-lt"/>
              <a:ea typeface="MS PGothic" pitchFamily="34" charset="-128"/>
              <a:cs typeface="+mn-cs"/>
            </a:endParaRPr>
          </a:p>
        </p:txBody>
      </p:sp>
      <p:sp>
        <p:nvSpPr>
          <p:cNvPr id="11270" name="Freeform 56"/>
          <p:cNvSpPr>
            <a:spLocks/>
          </p:cNvSpPr>
          <p:nvPr/>
        </p:nvSpPr>
        <p:spPr bwMode="auto">
          <a:xfrm>
            <a:off x="1700213" y="3871913"/>
            <a:ext cx="1571625" cy="2459037"/>
          </a:xfrm>
          <a:custGeom>
            <a:avLst/>
            <a:gdLst>
              <a:gd name="T0" fmla="*/ 2147483647 w 990"/>
              <a:gd name="T1" fmla="*/ 2147483647 h 1549"/>
              <a:gd name="T2" fmla="*/ 2147483647 w 990"/>
              <a:gd name="T3" fmla="*/ 2147483647 h 1549"/>
              <a:gd name="T4" fmla="*/ 0 w 990"/>
              <a:gd name="T5" fmla="*/ 2147483647 h 1549"/>
              <a:gd name="T6" fmla="*/ 2147483647 w 990"/>
              <a:gd name="T7" fmla="*/ 2147483647 h 1549"/>
              <a:gd name="T8" fmla="*/ 2147483647 w 990"/>
              <a:gd name="T9" fmla="*/ 2147483647 h 1549"/>
              <a:gd name="T10" fmla="*/ 2147483647 w 990"/>
              <a:gd name="T11" fmla="*/ 2147483647 h 1549"/>
              <a:gd name="T12" fmla="*/ 2147483647 w 990"/>
              <a:gd name="T13" fmla="*/ 2147483647 h 1549"/>
              <a:gd name="T14" fmla="*/ 2147483647 w 990"/>
              <a:gd name="T15" fmla="*/ 2147483647 h 1549"/>
              <a:gd name="T16" fmla="*/ 2147483647 w 990"/>
              <a:gd name="T17" fmla="*/ 2147483647 h 1549"/>
              <a:gd name="T18" fmla="*/ 2147483647 w 990"/>
              <a:gd name="T19" fmla="*/ 2147483647 h 1549"/>
              <a:gd name="T20" fmla="*/ 2147483647 w 990"/>
              <a:gd name="T21" fmla="*/ 2147483647 h 1549"/>
              <a:gd name="T22" fmla="*/ 2147483647 w 990"/>
              <a:gd name="T23" fmla="*/ 2147483647 h 1549"/>
              <a:gd name="T24" fmla="*/ 2147483647 w 990"/>
              <a:gd name="T25" fmla="*/ 2147483647 h 1549"/>
              <a:gd name="T26" fmla="*/ 2147483647 w 990"/>
              <a:gd name="T27" fmla="*/ 2147483647 h 1549"/>
              <a:gd name="T28" fmla="*/ 2147483647 w 990"/>
              <a:gd name="T29" fmla="*/ 2147483647 h 1549"/>
              <a:gd name="T30" fmla="*/ 2147483647 w 990"/>
              <a:gd name="T31" fmla="*/ 2147483647 h 1549"/>
              <a:gd name="T32" fmla="*/ 2147483647 w 990"/>
              <a:gd name="T33" fmla="*/ 2147483647 h 1549"/>
              <a:gd name="T34" fmla="*/ 2147483647 w 990"/>
              <a:gd name="T35" fmla="*/ 2147483647 h 1549"/>
              <a:gd name="T36" fmla="*/ 2147483647 w 990"/>
              <a:gd name="T37" fmla="*/ 2147483647 h 1549"/>
              <a:gd name="T38" fmla="*/ 2147483647 w 990"/>
              <a:gd name="T39" fmla="*/ 2147483647 h 1549"/>
              <a:gd name="T40" fmla="*/ 2147483647 w 990"/>
              <a:gd name="T41" fmla="*/ 2147483647 h 1549"/>
              <a:gd name="T42" fmla="*/ 2147483647 w 990"/>
              <a:gd name="T43" fmla="*/ 2147483647 h 1549"/>
              <a:gd name="T44" fmla="*/ 2147483647 w 990"/>
              <a:gd name="T45" fmla="*/ 2147483647 h 1549"/>
              <a:gd name="T46" fmla="*/ 2147483647 w 990"/>
              <a:gd name="T47" fmla="*/ 2147483647 h 1549"/>
              <a:gd name="T48" fmla="*/ 2147483647 w 990"/>
              <a:gd name="T49" fmla="*/ 2147483647 h 1549"/>
              <a:gd name="T50" fmla="*/ 2147483647 w 990"/>
              <a:gd name="T51" fmla="*/ 2147483647 h 1549"/>
              <a:gd name="T52" fmla="*/ 2147483647 w 990"/>
              <a:gd name="T53" fmla="*/ 2147483647 h 1549"/>
              <a:gd name="T54" fmla="*/ 2147483647 w 990"/>
              <a:gd name="T55" fmla="*/ 2147483647 h 1549"/>
              <a:gd name="T56" fmla="*/ 2147483647 w 990"/>
              <a:gd name="T57" fmla="*/ 2147483647 h 1549"/>
              <a:gd name="T58" fmla="*/ 2147483647 w 990"/>
              <a:gd name="T59" fmla="*/ 2147483647 h 1549"/>
              <a:gd name="T60" fmla="*/ 2147483647 w 990"/>
              <a:gd name="T61" fmla="*/ 2147483647 h 1549"/>
              <a:gd name="T62" fmla="*/ 2147483647 w 990"/>
              <a:gd name="T63" fmla="*/ 2147483647 h 154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90"/>
              <a:gd name="T97" fmla="*/ 0 h 1549"/>
              <a:gd name="T98" fmla="*/ 990 w 990"/>
              <a:gd name="T99" fmla="*/ 1549 h 1549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90" h="1549">
                <a:moveTo>
                  <a:pt x="102" y="162"/>
                </a:moveTo>
                <a:cubicBezTo>
                  <a:pt x="96" y="181"/>
                  <a:pt x="95" y="205"/>
                  <a:pt x="78" y="216"/>
                </a:cubicBezTo>
                <a:cubicBezTo>
                  <a:pt x="74" y="238"/>
                  <a:pt x="71" y="258"/>
                  <a:pt x="48" y="264"/>
                </a:cubicBezTo>
                <a:cubicBezTo>
                  <a:pt x="42" y="277"/>
                  <a:pt x="31" y="290"/>
                  <a:pt x="21" y="300"/>
                </a:cubicBezTo>
                <a:cubicBezTo>
                  <a:pt x="17" y="313"/>
                  <a:pt x="12" y="326"/>
                  <a:pt x="9" y="339"/>
                </a:cubicBezTo>
                <a:cubicBezTo>
                  <a:pt x="7" y="359"/>
                  <a:pt x="3" y="379"/>
                  <a:pt x="0" y="399"/>
                </a:cubicBezTo>
                <a:cubicBezTo>
                  <a:pt x="4" y="425"/>
                  <a:pt x="5" y="455"/>
                  <a:pt x="24" y="474"/>
                </a:cubicBezTo>
                <a:cubicBezTo>
                  <a:pt x="28" y="487"/>
                  <a:pt x="35" y="500"/>
                  <a:pt x="45" y="510"/>
                </a:cubicBezTo>
                <a:cubicBezTo>
                  <a:pt x="52" y="531"/>
                  <a:pt x="42" y="506"/>
                  <a:pt x="57" y="528"/>
                </a:cubicBezTo>
                <a:cubicBezTo>
                  <a:pt x="69" y="546"/>
                  <a:pt x="83" y="570"/>
                  <a:pt x="90" y="591"/>
                </a:cubicBezTo>
                <a:cubicBezTo>
                  <a:pt x="85" y="605"/>
                  <a:pt x="90" y="610"/>
                  <a:pt x="102" y="618"/>
                </a:cubicBezTo>
                <a:cubicBezTo>
                  <a:pt x="114" y="636"/>
                  <a:pt x="114" y="650"/>
                  <a:pt x="123" y="669"/>
                </a:cubicBezTo>
                <a:cubicBezTo>
                  <a:pt x="135" y="697"/>
                  <a:pt x="168" y="734"/>
                  <a:pt x="198" y="744"/>
                </a:cubicBezTo>
                <a:cubicBezTo>
                  <a:pt x="216" y="757"/>
                  <a:pt x="212" y="769"/>
                  <a:pt x="219" y="789"/>
                </a:cubicBezTo>
                <a:cubicBezTo>
                  <a:pt x="222" y="819"/>
                  <a:pt x="230" y="848"/>
                  <a:pt x="234" y="879"/>
                </a:cubicBezTo>
                <a:cubicBezTo>
                  <a:pt x="235" y="899"/>
                  <a:pt x="235" y="964"/>
                  <a:pt x="240" y="996"/>
                </a:cubicBezTo>
                <a:cubicBezTo>
                  <a:pt x="242" y="1007"/>
                  <a:pt x="246" y="1018"/>
                  <a:pt x="249" y="1029"/>
                </a:cubicBezTo>
                <a:cubicBezTo>
                  <a:pt x="251" y="1035"/>
                  <a:pt x="255" y="1047"/>
                  <a:pt x="255" y="1047"/>
                </a:cubicBezTo>
                <a:cubicBezTo>
                  <a:pt x="249" y="1077"/>
                  <a:pt x="262" y="1173"/>
                  <a:pt x="282" y="1203"/>
                </a:cubicBezTo>
                <a:cubicBezTo>
                  <a:pt x="287" y="1244"/>
                  <a:pt x="274" y="1297"/>
                  <a:pt x="297" y="1332"/>
                </a:cubicBezTo>
                <a:cubicBezTo>
                  <a:pt x="303" y="1357"/>
                  <a:pt x="302" y="1360"/>
                  <a:pt x="324" y="1371"/>
                </a:cubicBezTo>
                <a:cubicBezTo>
                  <a:pt x="335" y="1387"/>
                  <a:pt x="342" y="1391"/>
                  <a:pt x="360" y="1395"/>
                </a:cubicBezTo>
                <a:cubicBezTo>
                  <a:pt x="361" y="1403"/>
                  <a:pt x="360" y="1412"/>
                  <a:pt x="363" y="1419"/>
                </a:cubicBezTo>
                <a:cubicBezTo>
                  <a:pt x="371" y="1436"/>
                  <a:pt x="377" y="1406"/>
                  <a:pt x="369" y="1431"/>
                </a:cubicBezTo>
                <a:cubicBezTo>
                  <a:pt x="372" y="1479"/>
                  <a:pt x="360" y="1486"/>
                  <a:pt x="402" y="1491"/>
                </a:cubicBezTo>
                <a:cubicBezTo>
                  <a:pt x="412" y="1494"/>
                  <a:pt x="419" y="1500"/>
                  <a:pt x="429" y="1503"/>
                </a:cubicBezTo>
                <a:cubicBezTo>
                  <a:pt x="434" y="1518"/>
                  <a:pt x="441" y="1517"/>
                  <a:pt x="456" y="1521"/>
                </a:cubicBezTo>
                <a:cubicBezTo>
                  <a:pt x="488" y="1529"/>
                  <a:pt x="509" y="1539"/>
                  <a:pt x="543" y="1542"/>
                </a:cubicBezTo>
                <a:cubicBezTo>
                  <a:pt x="570" y="1549"/>
                  <a:pt x="568" y="1549"/>
                  <a:pt x="612" y="1548"/>
                </a:cubicBezTo>
                <a:cubicBezTo>
                  <a:pt x="639" y="1547"/>
                  <a:pt x="693" y="1542"/>
                  <a:pt x="693" y="1542"/>
                </a:cubicBezTo>
                <a:cubicBezTo>
                  <a:pt x="742" y="1534"/>
                  <a:pt x="751" y="1530"/>
                  <a:pt x="732" y="1473"/>
                </a:cubicBezTo>
                <a:cubicBezTo>
                  <a:pt x="730" y="1451"/>
                  <a:pt x="729" y="1429"/>
                  <a:pt x="726" y="1407"/>
                </a:cubicBezTo>
                <a:cubicBezTo>
                  <a:pt x="722" y="1383"/>
                  <a:pt x="666" y="1377"/>
                  <a:pt x="648" y="1374"/>
                </a:cubicBezTo>
                <a:cubicBezTo>
                  <a:pt x="627" y="1367"/>
                  <a:pt x="616" y="1347"/>
                  <a:pt x="609" y="1326"/>
                </a:cubicBezTo>
                <a:cubicBezTo>
                  <a:pt x="613" y="1281"/>
                  <a:pt x="617" y="1241"/>
                  <a:pt x="642" y="1203"/>
                </a:cubicBezTo>
                <a:cubicBezTo>
                  <a:pt x="649" y="1157"/>
                  <a:pt x="674" y="1119"/>
                  <a:pt x="702" y="1083"/>
                </a:cubicBezTo>
                <a:cubicBezTo>
                  <a:pt x="714" y="1068"/>
                  <a:pt x="716" y="1057"/>
                  <a:pt x="729" y="1044"/>
                </a:cubicBezTo>
                <a:cubicBezTo>
                  <a:pt x="734" y="1030"/>
                  <a:pt x="734" y="1013"/>
                  <a:pt x="747" y="1005"/>
                </a:cubicBezTo>
                <a:cubicBezTo>
                  <a:pt x="752" y="990"/>
                  <a:pt x="766" y="980"/>
                  <a:pt x="774" y="966"/>
                </a:cubicBezTo>
                <a:cubicBezTo>
                  <a:pt x="782" y="954"/>
                  <a:pt x="780" y="947"/>
                  <a:pt x="792" y="939"/>
                </a:cubicBezTo>
                <a:cubicBezTo>
                  <a:pt x="800" y="914"/>
                  <a:pt x="816" y="899"/>
                  <a:pt x="837" y="885"/>
                </a:cubicBezTo>
                <a:cubicBezTo>
                  <a:pt x="843" y="868"/>
                  <a:pt x="840" y="848"/>
                  <a:pt x="846" y="831"/>
                </a:cubicBezTo>
                <a:cubicBezTo>
                  <a:pt x="849" y="821"/>
                  <a:pt x="877" y="821"/>
                  <a:pt x="885" y="816"/>
                </a:cubicBezTo>
                <a:cubicBezTo>
                  <a:pt x="897" y="808"/>
                  <a:pt x="906" y="799"/>
                  <a:pt x="918" y="792"/>
                </a:cubicBezTo>
                <a:cubicBezTo>
                  <a:pt x="924" y="783"/>
                  <a:pt x="927" y="774"/>
                  <a:pt x="933" y="765"/>
                </a:cubicBezTo>
                <a:cubicBezTo>
                  <a:pt x="939" y="740"/>
                  <a:pt x="933" y="715"/>
                  <a:pt x="930" y="690"/>
                </a:cubicBezTo>
                <a:cubicBezTo>
                  <a:pt x="931" y="657"/>
                  <a:pt x="929" y="587"/>
                  <a:pt x="969" y="567"/>
                </a:cubicBezTo>
                <a:cubicBezTo>
                  <a:pt x="976" y="546"/>
                  <a:pt x="983" y="525"/>
                  <a:pt x="990" y="504"/>
                </a:cubicBezTo>
                <a:cubicBezTo>
                  <a:pt x="986" y="443"/>
                  <a:pt x="985" y="379"/>
                  <a:pt x="918" y="357"/>
                </a:cubicBezTo>
                <a:cubicBezTo>
                  <a:pt x="879" y="318"/>
                  <a:pt x="816" y="300"/>
                  <a:pt x="774" y="258"/>
                </a:cubicBezTo>
                <a:cubicBezTo>
                  <a:pt x="768" y="241"/>
                  <a:pt x="775" y="256"/>
                  <a:pt x="759" y="240"/>
                </a:cubicBezTo>
                <a:cubicBezTo>
                  <a:pt x="727" y="208"/>
                  <a:pt x="734" y="198"/>
                  <a:pt x="684" y="192"/>
                </a:cubicBezTo>
                <a:cubicBezTo>
                  <a:pt x="678" y="190"/>
                  <a:pt x="672" y="188"/>
                  <a:pt x="666" y="186"/>
                </a:cubicBezTo>
                <a:cubicBezTo>
                  <a:pt x="663" y="185"/>
                  <a:pt x="657" y="183"/>
                  <a:pt x="657" y="183"/>
                </a:cubicBezTo>
                <a:cubicBezTo>
                  <a:pt x="641" y="171"/>
                  <a:pt x="625" y="167"/>
                  <a:pt x="609" y="156"/>
                </a:cubicBezTo>
                <a:cubicBezTo>
                  <a:pt x="599" y="125"/>
                  <a:pt x="557" y="129"/>
                  <a:pt x="534" y="114"/>
                </a:cubicBezTo>
                <a:cubicBezTo>
                  <a:pt x="523" y="107"/>
                  <a:pt x="515" y="99"/>
                  <a:pt x="504" y="93"/>
                </a:cubicBezTo>
                <a:cubicBezTo>
                  <a:pt x="498" y="89"/>
                  <a:pt x="486" y="81"/>
                  <a:pt x="486" y="81"/>
                </a:cubicBezTo>
                <a:cubicBezTo>
                  <a:pt x="473" y="62"/>
                  <a:pt x="460" y="65"/>
                  <a:pt x="444" y="54"/>
                </a:cubicBezTo>
                <a:cubicBezTo>
                  <a:pt x="430" y="45"/>
                  <a:pt x="412" y="45"/>
                  <a:pt x="399" y="36"/>
                </a:cubicBezTo>
                <a:cubicBezTo>
                  <a:pt x="373" y="19"/>
                  <a:pt x="339" y="6"/>
                  <a:pt x="309" y="0"/>
                </a:cubicBezTo>
                <a:cubicBezTo>
                  <a:pt x="281" y="1"/>
                  <a:pt x="253" y="1"/>
                  <a:pt x="225" y="3"/>
                </a:cubicBezTo>
                <a:cubicBezTo>
                  <a:pt x="201" y="4"/>
                  <a:pt x="153" y="9"/>
                  <a:pt x="153" y="9"/>
                </a:cubicBezTo>
                <a:cubicBezTo>
                  <a:pt x="131" y="23"/>
                  <a:pt x="131" y="51"/>
                  <a:pt x="117" y="72"/>
                </a:cubicBezTo>
                <a:cubicBezTo>
                  <a:pt x="109" y="106"/>
                  <a:pt x="102" y="126"/>
                  <a:pt x="102" y="162"/>
                </a:cubicBezTo>
                <a:close/>
              </a:path>
            </a:pathLst>
          </a:custGeom>
          <a:solidFill>
            <a:srgbClr val="333333">
              <a:alpha val="3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61"/>
          <p:cNvSpPr>
            <a:spLocks/>
          </p:cNvSpPr>
          <p:nvPr/>
        </p:nvSpPr>
        <p:spPr bwMode="auto">
          <a:xfrm>
            <a:off x="762002" y="1903768"/>
            <a:ext cx="2147888" cy="1038225"/>
          </a:xfrm>
          <a:custGeom>
            <a:avLst/>
            <a:gdLst>
              <a:gd name="T0" fmla="*/ 234 w 1299"/>
              <a:gd name="T1" fmla="*/ 86 h 652"/>
              <a:gd name="T2" fmla="*/ 24 w 1299"/>
              <a:gd name="T3" fmla="*/ 251 h 652"/>
              <a:gd name="T4" fmla="*/ 48 w 1299"/>
              <a:gd name="T5" fmla="*/ 368 h 652"/>
              <a:gd name="T6" fmla="*/ 9 w 1299"/>
              <a:gd name="T7" fmla="*/ 416 h 652"/>
              <a:gd name="T8" fmla="*/ 87 w 1299"/>
              <a:gd name="T9" fmla="*/ 479 h 652"/>
              <a:gd name="T10" fmla="*/ 228 w 1299"/>
              <a:gd name="T11" fmla="*/ 461 h 652"/>
              <a:gd name="T12" fmla="*/ 303 w 1299"/>
              <a:gd name="T13" fmla="*/ 443 h 652"/>
              <a:gd name="T14" fmla="*/ 420 w 1299"/>
              <a:gd name="T15" fmla="*/ 428 h 652"/>
              <a:gd name="T16" fmla="*/ 579 w 1299"/>
              <a:gd name="T17" fmla="*/ 491 h 652"/>
              <a:gd name="T18" fmla="*/ 687 w 1299"/>
              <a:gd name="T19" fmla="*/ 506 h 652"/>
              <a:gd name="T20" fmla="*/ 726 w 1299"/>
              <a:gd name="T21" fmla="*/ 515 h 652"/>
              <a:gd name="T22" fmla="*/ 861 w 1299"/>
              <a:gd name="T23" fmla="*/ 620 h 652"/>
              <a:gd name="T24" fmla="*/ 960 w 1299"/>
              <a:gd name="T25" fmla="*/ 584 h 652"/>
              <a:gd name="T26" fmla="*/ 1020 w 1299"/>
              <a:gd name="T27" fmla="*/ 605 h 652"/>
              <a:gd name="T28" fmla="*/ 1122 w 1299"/>
              <a:gd name="T29" fmla="*/ 620 h 652"/>
              <a:gd name="T30" fmla="*/ 1182 w 1299"/>
              <a:gd name="T31" fmla="*/ 563 h 652"/>
              <a:gd name="T32" fmla="*/ 1245 w 1299"/>
              <a:gd name="T33" fmla="*/ 497 h 652"/>
              <a:gd name="T34" fmla="*/ 1293 w 1299"/>
              <a:gd name="T35" fmla="*/ 434 h 652"/>
              <a:gd name="T36" fmla="*/ 1272 w 1299"/>
              <a:gd name="T37" fmla="*/ 284 h 652"/>
              <a:gd name="T38" fmla="*/ 1185 w 1299"/>
              <a:gd name="T39" fmla="*/ 233 h 652"/>
              <a:gd name="T40" fmla="*/ 1152 w 1299"/>
              <a:gd name="T41" fmla="*/ 227 h 652"/>
              <a:gd name="T42" fmla="*/ 1095 w 1299"/>
              <a:gd name="T43" fmla="*/ 206 h 652"/>
              <a:gd name="T44" fmla="*/ 1044 w 1299"/>
              <a:gd name="T45" fmla="*/ 185 h 652"/>
              <a:gd name="T46" fmla="*/ 1059 w 1299"/>
              <a:gd name="T47" fmla="*/ 152 h 652"/>
              <a:gd name="T48" fmla="*/ 1095 w 1299"/>
              <a:gd name="T49" fmla="*/ 113 h 652"/>
              <a:gd name="T50" fmla="*/ 1059 w 1299"/>
              <a:gd name="T51" fmla="*/ 2 h 652"/>
              <a:gd name="T52" fmla="*/ 873 w 1299"/>
              <a:gd name="T53" fmla="*/ 35 h 652"/>
              <a:gd name="T54" fmla="*/ 816 w 1299"/>
              <a:gd name="T55" fmla="*/ 80 h 652"/>
              <a:gd name="T56" fmla="*/ 639 w 1299"/>
              <a:gd name="T57" fmla="*/ 83 h 652"/>
              <a:gd name="T58" fmla="*/ 564 w 1299"/>
              <a:gd name="T59" fmla="*/ 56 h 652"/>
              <a:gd name="T60" fmla="*/ 423 w 1299"/>
              <a:gd name="T61" fmla="*/ 38 h 652"/>
              <a:gd name="T62" fmla="*/ 267 w 1299"/>
              <a:gd name="T63" fmla="*/ 62 h 652"/>
              <a:gd name="T64" fmla="*/ 252 w 1299"/>
              <a:gd name="T65" fmla="*/ 80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99" h="652">
                <a:moveTo>
                  <a:pt x="252" y="80"/>
                </a:moveTo>
                <a:cubicBezTo>
                  <a:pt x="246" y="82"/>
                  <a:pt x="234" y="86"/>
                  <a:pt x="234" y="86"/>
                </a:cubicBezTo>
                <a:cubicBezTo>
                  <a:pt x="170" y="143"/>
                  <a:pt x="109" y="204"/>
                  <a:pt x="42" y="257"/>
                </a:cubicBezTo>
                <a:cubicBezTo>
                  <a:pt x="37" y="261"/>
                  <a:pt x="27" y="246"/>
                  <a:pt x="24" y="251"/>
                </a:cubicBezTo>
                <a:cubicBezTo>
                  <a:pt x="0" y="290"/>
                  <a:pt x="55" y="292"/>
                  <a:pt x="69" y="293"/>
                </a:cubicBezTo>
                <a:cubicBezTo>
                  <a:pt x="66" y="318"/>
                  <a:pt x="76" y="359"/>
                  <a:pt x="48" y="368"/>
                </a:cubicBezTo>
                <a:cubicBezTo>
                  <a:pt x="40" y="376"/>
                  <a:pt x="21" y="389"/>
                  <a:pt x="21" y="389"/>
                </a:cubicBezTo>
                <a:cubicBezTo>
                  <a:pt x="16" y="397"/>
                  <a:pt x="9" y="416"/>
                  <a:pt x="9" y="416"/>
                </a:cubicBezTo>
                <a:cubicBezTo>
                  <a:pt x="10" y="423"/>
                  <a:pt x="11" y="430"/>
                  <a:pt x="12" y="437"/>
                </a:cubicBezTo>
                <a:cubicBezTo>
                  <a:pt x="19" y="490"/>
                  <a:pt x="22" y="476"/>
                  <a:pt x="87" y="479"/>
                </a:cubicBezTo>
                <a:cubicBezTo>
                  <a:pt x="109" y="486"/>
                  <a:pt x="140" y="475"/>
                  <a:pt x="162" y="473"/>
                </a:cubicBezTo>
                <a:cubicBezTo>
                  <a:pt x="182" y="466"/>
                  <a:pt x="207" y="464"/>
                  <a:pt x="228" y="461"/>
                </a:cubicBezTo>
                <a:cubicBezTo>
                  <a:pt x="252" y="453"/>
                  <a:pt x="224" y="461"/>
                  <a:pt x="276" y="455"/>
                </a:cubicBezTo>
                <a:cubicBezTo>
                  <a:pt x="287" y="454"/>
                  <a:pt x="292" y="444"/>
                  <a:pt x="303" y="443"/>
                </a:cubicBezTo>
                <a:cubicBezTo>
                  <a:pt x="322" y="441"/>
                  <a:pt x="341" y="441"/>
                  <a:pt x="360" y="440"/>
                </a:cubicBezTo>
                <a:cubicBezTo>
                  <a:pt x="380" y="437"/>
                  <a:pt x="400" y="433"/>
                  <a:pt x="420" y="428"/>
                </a:cubicBezTo>
                <a:cubicBezTo>
                  <a:pt x="481" y="430"/>
                  <a:pt x="513" y="436"/>
                  <a:pt x="567" y="443"/>
                </a:cubicBezTo>
                <a:cubicBezTo>
                  <a:pt x="590" y="458"/>
                  <a:pt x="566" y="439"/>
                  <a:pt x="579" y="491"/>
                </a:cubicBezTo>
                <a:cubicBezTo>
                  <a:pt x="582" y="501"/>
                  <a:pt x="599" y="499"/>
                  <a:pt x="609" y="500"/>
                </a:cubicBezTo>
                <a:cubicBezTo>
                  <a:pt x="643" y="511"/>
                  <a:pt x="591" y="495"/>
                  <a:pt x="687" y="506"/>
                </a:cubicBezTo>
                <a:cubicBezTo>
                  <a:pt x="691" y="506"/>
                  <a:pt x="692" y="511"/>
                  <a:pt x="696" y="512"/>
                </a:cubicBezTo>
                <a:cubicBezTo>
                  <a:pt x="706" y="514"/>
                  <a:pt x="716" y="514"/>
                  <a:pt x="726" y="515"/>
                </a:cubicBezTo>
                <a:cubicBezTo>
                  <a:pt x="750" y="521"/>
                  <a:pt x="745" y="539"/>
                  <a:pt x="750" y="560"/>
                </a:cubicBezTo>
                <a:cubicBezTo>
                  <a:pt x="755" y="652"/>
                  <a:pt x="756" y="624"/>
                  <a:pt x="861" y="620"/>
                </a:cubicBezTo>
                <a:cubicBezTo>
                  <a:pt x="871" y="613"/>
                  <a:pt x="879" y="611"/>
                  <a:pt x="888" y="602"/>
                </a:cubicBezTo>
                <a:cubicBezTo>
                  <a:pt x="898" y="573"/>
                  <a:pt x="932" y="585"/>
                  <a:pt x="960" y="584"/>
                </a:cubicBezTo>
                <a:cubicBezTo>
                  <a:pt x="978" y="585"/>
                  <a:pt x="997" y="581"/>
                  <a:pt x="1014" y="587"/>
                </a:cubicBezTo>
                <a:cubicBezTo>
                  <a:pt x="1020" y="589"/>
                  <a:pt x="1016" y="600"/>
                  <a:pt x="1020" y="605"/>
                </a:cubicBezTo>
                <a:cubicBezTo>
                  <a:pt x="1027" y="615"/>
                  <a:pt x="1034" y="622"/>
                  <a:pt x="1044" y="629"/>
                </a:cubicBezTo>
                <a:cubicBezTo>
                  <a:pt x="1073" y="627"/>
                  <a:pt x="1094" y="624"/>
                  <a:pt x="1122" y="620"/>
                </a:cubicBezTo>
                <a:cubicBezTo>
                  <a:pt x="1136" y="615"/>
                  <a:pt x="1136" y="605"/>
                  <a:pt x="1146" y="596"/>
                </a:cubicBezTo>
                <a:cubicBezTo>
                  <a:pt x="1160" y="584"/>
                  <a:pt x="1169" y="576"/>
                  <a:pt x="1182" y="563"/>
                </a:cubicBezTo>
                <a:cubicBezTo>
                  <a:pt x="1186" y="547"/>
                  <a:pt x="1189" y="537"/>
                  <a:pt x="1203" y="527"/>
                </a:cubicBezTo>
                <a:cubicBezTo>
                  <a:pt x="1213" y="512"/>
                  <a:pt x="1228" y="503"/>
                  <a:pt x="1245" y="497"/>
                </a:cubicBezTo>
                <a:cubicBezTo>
                  <a:pt x="1259" y="486"/>
                  <a:pt x="1274" y="491"/>
                  <a:pt x="1284" y="476"/>
                </a:cubicBezTo>
                <a:cubicBezTo>
                  <a:pt x="1288" y="446"/>
                  <a:pt x="1284" y="460"/>
                  <a:pt x="1293" y="434"/>
                </a:cubicBezTo>
                <a:cubicBezTo>
                  <a:pt x="1295" y="428"/>
                  <a:pt x="1299" y="416"/>
                  <a:pt x="1299" y="416"/>
                </a:cubicBezTo>
                <a:cubicBezTo>
                  <a:pt x="1294" y="370"/>
                  <a:pt x="1293" y="326"/>
                  <a:pt x="1272" y="284"/>
                </a:cubicBezTo>
                <a:cubicBezTo>
                  <a:pt x="1266" y="272"/>
                  <a:pt x="1261" y="255"/>
                  <a:pt x="1248" y="248"/>
                </a:cubicBezTo>
                <a:cubicBezTo>
                  <a:pt x="1231" y="238"/>
                  <a:pt x="1204" y="235"/>
                  <a:pt x="1185" y="233"/>
                </a:cubicBezTo>
                <a:cubicBezTo>
                  <a:pt x="1182" y="232"/>
                  <a:pt x="1179" y="231"/>
                  <a:pt x="1176" y="230"/>
                </a:cubicBezTo>
                <a:cubicBezTo>
                  <a:pt x="1168" y="229"/>
                  <a:pt x="1160" y="229"/>
                  <a:pt x="1152" y="227"/>
                </a:cubicBezTo>
                <a:cubicBezTo>
                  <a:pt x="1143" y="224"/>
                  <a:pt x="1132" y="218"/>
                  <a:pt x="1122" y="215"/>
                </a:cubicBezTo>
                <a:cubicBezTo>
                  <a:pt x="1113" y="212"/>
                  <a:pt x="1095" y="206"/>
                  <a:pt x="1095" y="206"/>
                </a:cubicBezTo>
                <a:cubicBezTo>
                  <a:pt x="1081" y="192"/>
                  <a:pt x="1092" y="200"/>
                  <a:pt x="1071" y="194"/>
                </a:cubicBezTo>
                <a:cubicBezTo>
                  <a:pt x="1062" y="192"/>
                  <a:pt x="1044" y="185"/>
                  <a:pt x="1044" y="185"/>
                </a:cubicBezTo>
                <a:cubicBezTo>
                  <a:pt x="1039" y="177"/>
                  <a:pt x="1031" y="170"/>
                  <a:pt x="1041" y="158"/>
                </a:cubicBezTo>
                <a:cubicBezTo>
                  <a:pt x="1045" y="153"/>
                  <a:pt x="1054" y="156"/>
                  <a:pt x="1059" y="152"/>
                </a:cubicBezTo>
                <a:cubicBezTo>
                  <a:pt x="1065" y="148"/>
                  <a:pt x="1077" y="140"/>
                  <a:pt x="1077" y="140"/>
                </a:cubicBezTo>
                <a:cubicBezTo>
                  <a:pt x="1081" y="128"/>
                  <a:pt x="1086" y="122"/>
                  <a:pt x="1095" y="113"/>
                </a:cubicBezTo>
                <a:cubicBezTo>
                  <a:pt x="1100" y="95"/>
                  <a:pt x="1103" y="76"/>
                  <a:pt x="1086" y="65"/>
                </a:cubicBezTo>
                <a:cubicBezTo>
                  <a:pt x="1072" y="44"/>
                  <a:pt x="1079" y="17"/>
                  <a:pt x="1059" y="2"/>
                </a:cubicBezTo>
                <a:cubicBezTo>
                  <a:pt x="987" y="10"/>
                  <a:pt x="1086" y="0"/>
                  <a:pt x="933" y="8"/>
                </a:cubicBezTo>
                <a:cubicBezTo>
                  <a:pt x="909" y="9"/>
                  <a:pt x="894" y="27"/>
                  <a:pt x="873" y="35"/>
                </a:cubicBezTo>
                <a:cubicBezTo>
                  <a:pt x="859" y="41"/>
                  <a:pt x="845" y="42"/>
                  <a:pt x="831" y="47"/>
                </a:cubicBezTo>
                <a:cubicBezTo>
                  <a:pt x="818" y="60"/>
                  <a:pt x="825" y="65"/>
                  <a:pt x="816" y="80"/>
                </a:cubicBezTo>
                <a:cubicBezTo>
                  <a:pt x="807" y="95"/>
                  <a:pt x="772" y="89"/>
                  <a:pt x="756" y="92"/>
                </a:cubicBezTo>
                <a:cubicBezTo>
                  <a:pt x="717" y="85"/>
                  <a:pt x="679" y="85"/>
                  <a:pt x="639" y="83"/>
                </a:cubicBezTo>
                <a:cubicBezTo>
                  <a:pt x="606" y="72"/>
                  <a:pt x="655" y="90"/>
                  <a:pt x="624" y="71"/>
                </a:cubicBezTo>
                <a:cubicBezTo>
                  <a:pt x="609" y="62"/>
                  <a:pt x="580" y="58"/>
                  <a:pt x="564" y="56"/>
                </a:cubicBezTo>
                <a:cubicBezTo>
                  <a:pt x="546" y="53"/>
                  <a:pt x="510" y="50"/>
                  <a:pt x="510" y="50"/>
                </a:cubicBezTo>
                <a:cubicBezTo>
                  <a:pt x="482" y="43"/>
                  <a:pt x="452" y="42"/>
                  <a:pt x="423" y="38"/>
                </a:cubicBezTo>
                <a:cubicBezTo>
                  <a:pt x="390" y="39"/>
                  <a:pt x="333" y="34"/>
                  <a:pt x="294" y="47"/>
                </a:cubicBezTo>
                <a:cubicBezTo>
                  <a:pt x="286" y="59"/>
                  <a:pt x="281" y="58"/>
                  <a:pt x="267" y="62"/>
                </a:cubicBezTo>
                <a:cubicBezTo>
                  <a:pt x="261" y="64"/>
                  <a:pt x="249" y="68"/>
                  <a:pt x="249" y="68"/>
                </a:cubicBezTo>
                <a:cubicBezTo>
                  <a:pt x="245" y="79"/>
                  <a:pt x="243" y="76"/>
                  <a:pt x="252" y="80"/>
                </a:cubicBezTo>
                <a:close/>
              </a:path>
            </a:pathLst>
          </a:custGeom>
          <a:gradFill rotWithShape="1">
            <a:gsLst>
              <a:gs pos="0">
                <a:srgbClr val="FF0000">
                  <a:alpha val="50999"/>
                </a:srgbClr>
              </a:gs>
              <a:gs pos="50000">
                <a:srgbClr val="FF0000">
                  <a:gamma/>
                  <a:tint val="44314"/>
                  <a:invGamma/>
                </a:srgbClr>
              </a:gs>
              <a:gs pos="100000">
                <a:srgbClr val="FF0000">
                  <a:alpha val="50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 sz="2000" dirty="0">
              <a:latin typeface="+mn-lt"/>
              <a:ea typeface="ヒラギノ角ゴ Pro W3" pitchFamily="16" charset="-128"/>
              <a:cs typeface="+mn-cs"/>
            </a:endParaRPr>
          </a:p>
        </p:txBody>
      </p:sp>
      <p:sp>
        <p:nvSpPr>
          <p:cNvPr id="11338" name="Text Box 62"/>
          <p:cNvSpPr txBox="1">
            <a:spLocks noChangeArrowheads="1"/>
          </p:cNvSpPr>
          <p:nvPr/>
        </p:nvSpPr>
        <p:spPr bwMode="auto">
          <a:xfrm>
            <a:off x="2133600" y="4538663"/>
            <a:ext cx="603250" cy="339725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rgbClr val="CC9900"/>
                </a:solidFill>
                <a:latin typeface="+mn-lt"/>
              </a:rPr>
              <a:t>LA</a:t>
            </a:r>
            <a:r>
              <a:rPr lang="en-US" b="1" dirty="0" smtClean="0">
                <a:solidFill>
                  <a:srgbClr val="CC9900"/>
                </a:solidFill>
                <a:latin typeface="+mn-lt"/>
              </a:rPr>
              <a:t>: 6</a:t>
            </a:r>
            <a:endParaRPr lang="en-US" b="1" dirty="0">
              <a:solidFill>
                <a:srgbClr val="CC9900"/>
              </a:solidFill>
              <a:latin typeface="+mn-lt"/>
            </a:endParaRPr>
          </a:p>
        </p:txBody>
      </p:sp>
      <p:sp>
        <p:nvSpPr>
          <p:cNvPr id="11340" name="Text Box 64"/>
          <p:cNvSpPr txBox="1">
            <a:spLocks noChangeArrowheads="1"/>
          </p:cNvSpPr>
          <p:nvPr/>
        </p:nvSpPr>
        <p:spPr bwMode="auto">
          <a:xfrm>
            <a:off x="1295400" y="2100263"/>
            <a:ext cx="625475" cy="339725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rgbClr val="FFFFFF"/>
                </a:solidFill>
                <a:latin typeface="+mn-lt"/>
              </a:rPr>
              <a:t>CA: </a:t>
            </a:r>
            <a:r>
              <a:rPr lang="en-US" b="1" dirty="0" smtClean="0">
                <a:solidFill>
                  <a:srgbClr val="FFFFFF"/>
                </a:solidFill>
                <a:latin typeface="+mn-lt"/>
              </a:rPr>
              <a:t>5</a:t>
            </a:r>
            <a:endParaRPr lang="en-US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1341" name="Text Box 65"/>
          <p:cNvSpPr txBox="1">
            <a:spLocks noChangeArrowheads="1"/>
          </p:cNvSpPr>
          <p:nvPr/>
        </p:nvSpPr>
        <p:spPr bwMode="auto">
          <a:xfrm>
            <a:off x="4267200" y="3776663"/>
            <a:ext cx="896938" cy="338137"/>
          </a:xfrm>
          <a:prstGeom prst="rect">
            <a:avLst/>
          </a:prstGeom>
          <a:solidFill>
            <a:srgbClr val="33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rgbClr val="CCFF66"/>
                </a:solidFill>
                <a:latin typeface="+mn-lt"/>
              </a:rPr>
              <a:t>MEA: </a:t>
            </a:r>
            <a:r>
              <a:rPr lang="en-US" b="1" dirty="0" smtClean="0">
                <a:solidFill>
                  <a:srgbClr val="CCFF66"/>
                </a:solidFill>
                <a:latin typeface="+mn-lt"/>
              </a:rPr>
              <a:t>11</a:t>
            </a:r>
            <a:endParaRPr lang="en-US" b="1" dirty="0">
              <a:solidFill>
                <a:srgbClr val="CCFF66"/>
              </a:solidFill>
              <a:latin typeface="+mn-lt"/>
            </a:endParaRPr>
          </a:p>
        </p:txBody>
      </p:sp>
      <p:sp>
        <p:nvSpPr>
          <p:cNvPr id="11342" name="Text Box 66"/>
          <p:cNvSpPr txBox="1">
            <a:spLocks noChangeArrowheads="1"/>
          </p:cNvSpPr>
          <p:nvPr/>
        </p:nvSpPr>
        <p:spPr bwMode="auto">
          <a:xfrm>
            <a:off x="2971800" y="2633663"/>
            <a:ext cx="885825" cy="339725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rgbClr val="CC99FF"/>
                </a:solidFill>
                <a:latin typeface="+mn-lt"/>
              </a:rPr>
              <a:t>WE: </a:t>
            </a:r>
            <a:r>
              <a:rPr lang="en-US" b="1" dirty="0" smtClean="0">
                <a:solidFill>
                  <a:srgbClr val="CC99FF"/>
                </a:solidFill>
                <a:latin typeface="+mn-lt"/>
              </a:rPr>
              <a:t>116</a:t>
            </a:r>
            <a:endParaRPr lang="en-US" b="1" dirty="0">
              <a:solidFill>
                <a:srgbClr val="CC99FF"/>
              </a:solidFill>
              <a:latin typeface="+mn-lt"/>
            </a:endParaRPr>
          </a:p>
        </p:txBody>
      </p:sp>
      <p:sp>
        <p:nvSpPr>
          <p:cNvPr id="11345" name="Text Box 69"/>
          <p:cNvSpPr txBox="1">
            <a:spLocks noChangeArrowheads="1"/>
          </p:cNvSpPr>
          <p:nvPr/>
        </p:nvSpPr>
        <p:spPr bwMode="auto">
          <a:xfrm>
            <a:off x="7696200" y="5072063"/>
            <a:ext cx="852488" cy="339725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rgbClr val="99CCFF"/>
                </a:solidFill>
                <a:latin typeface="+mn-lt"/>
              </a:rPr>
              <a:t>ANZ: </a:t>
            </a:r>
            <a:r>
              <a:rPr lang="en-US" b="1" dirty="0" smtClean="0">
                <a:solidFill>
                  <a:srgbClr val="99CCFF"/>
                </a:solidFill>
                <a:latin typeface="+mn-lt"/>
              </a:rPr>
              <a:t>11</a:t>
            </a:r>
            <a:endParaRPr lang="en-US" b="1" dirty="0">
              <a:solidFill>
                <a:srgbClr val="99CCFF"/>
              </a:solidFill>
              <a:latin typeface="+mn-lt"/>
            </a:endParaRPr>
          </a:p>
        </p:txBody>
      </p:sp>
      <p:sp>
        <p:nvSpPr>
          <p:cNvPr id="11343" name="Text Box 67"/>
          <p:cNvSpPr txBox="1">
            <a:spLocks noChangeArrowheads="1"/>
          </p:cNvSpPr>
          <p:nvPr/>
        </p:nvSpPr>
        <p:spPr bwMode="auto">
          <a:xfrm>
            <a:off x="4648200" y="2481263"/>
            <a:ext cx="1082675" cy="339725"/>
          </a:xfrm>
          <a:prstGeom prst="rect">
            <a:avLst/>
          </a:pr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defRPr/>
            </a:pPr>
            <a:r>
              <a:rPr lang="en-US" b="1" dirty="0" smtClean="0">
                <a:solidFill>
                  <a:srgbClr val="FFCC66"/>
                </a:solidFill>
                <a:latin typeface="+mn-lt"/>
              </a:rPr>
              <a:t>C&amp;EEU</a:t>
            </a:r>
            <a:r>
              <a:rPr lang="en-US" b="1" dirty="0">
                <a:solidFill>
                  <a:srgbClr val="FFCC66"/>
                </a:solidFill>
                <a:latin typeface="+mn-lt"/>
              </a:rPr>
              <a:t>: </a:t>
            </a:r>
            <a:r>
              <a:rPr lang="en-US" b="1" dirty="0" smtClean="0">
                <a:solidFill>
                  <a:srgbClr val="FFCC66"/>
                </a:solidFill>
                <a:latin typeface="+mn-lt"/>
              </a:rPr>
              <a:t>10</a:t>
            </a:r>
            <a:endParaRPr lang="en-US" b="1" dirty="0">
              <a:solidFill>
                <a:srgbClr val="FFCC66"/>
              </a:solidFill>
              <a:latin typeface="+mn-lt"/>
            </a:endParaRPr>
          </a:p>
        </p:txBody>
      </p:sp>
      <p:sp>
        <p:nvSpPr>
          <p:cNvPr id="47" name="Freeform 46"/>
          <p:cNvSpPr/>
          <p:nvPr/>
        </p:nvSpPr>
        <p:spPr bwMode="auto">
          <a:xfrm>
            <a:off x="6102350" y="3133725"/>
            <a:ext cx="828675" cy="960438"/>
          </a:xfrm>
          <a:custGeom>
            <a:avLst/>
            <a:gdLst>
              <a:gd name="connsiteX0" fmla="*/ 350794 w 827628"/>
              <a:gd name="connsiteY0" fmla="*/ 925620 h 959279"/>
              <a:gd name="connsiteX1" fmla="*/ 378843 w 827628"/>
              <a:gd name="connsiteY1" fmla="*/ 920010 h 959279"/>
              <a:gd name="connsiteX2" fmla="*/ 401282 w 827628"/>
              <a:gd name="connsiteY2" fmla="*/ 886351 h 959279"/>
              <a:gd name="connsiteX3" fmla="*/ 406892 w 827628"/>
              <a:gd name="connsiteY3" fmla="*/ 863912 h 959279"/>
              <a:gd name="connsiteX4" fmla="*/ 418112 w 827628"/>
              <a:gd name="connsiteY4" fmla="*/ 830253 h 959279"/>
              <a:gd name="connsiteX5" fmla="*/ 429331 w 827628"/>
              <a:gd name="connsiteY5" fmla="*/ 785374 h 959279"/>
              <a:gd name="connsiteX6" fmla="*/ 429331 w 827628"/>
              <a:gd name="connsiteY6" fmla="*/ 678788 h 959279"/>
              <a:gd name="connsiteX7" fmla="*/ 434941 w 827628"/>
              <a:gd name="connsiteY7" fmla="*/ 661958 h 959279"/>
              <a:gd name="connsiteX8" fmla="*/ 468600 w 827628"/>
              <a:gd name="connsiteY8" fmla="*/ 639519 h 959279"/>
              <a:gd name="connsiteX9" fmla="*/ 502259 w 827628"/>
              <a:gd name="connsiteY9" fmla="*/ 622690 h 959279"/>
              <a:gd name="connsiteX10" fmla="*/ 519088 w 827628"/>
              <a:gd name="connsiteY10" fmla="*/ 605860 h 959279"/>
              <a:gd name="connsiteX11" fmla="*/ 535918 w 827628"/>
              <a:gd name="connsiteY11" fmla="*/ 594641 h 959279"/>
              <a:gd name="connsiteX12" fmla="*/ 541528 w 827628"/>
              <a:gd name="connsiteY12" fmla="*/ 577811 h 959279"/>
              <a:gd name="connsiteX13" fmla="*/ 552747 w 827628"/>
              <a:gd name="connsiteY13" fmla="*/ 560982 h 959279"/>
              <a:gd name="connsiteX14" fmla="*/ 569577 w 827628"/>
              <a:gd name="connsiteY14" fmla="*/ 527323 h 959279"/>
              <a:gd name="connsiteX15" fmla="*/ 586406 w 827628"/>
              <a:gd name="connsiteY15" fmla="*/ 516103 h 959279"/>
              <a:gd name="connsiteX16" fmla="*/ 597626 w 827628"/>
              <a:gd name="connsiteY16" fmla="*/ 482444 h 959279"/>
              <a:gd name="connsiteX17" fmla="*/ 614455 w 827628"/>
              <a:gd name="connsiteY17" fmla="*/ 471225 h 959279"/>
              <a:gd name="connsiteX18" fmla="*/ 631285 w 827628"/>
              <a:gd name="connsiteY18" fmla="*/ 465615 h 959279"/>
              <a:gd name="connsiteX19" fmla="*/ 681773 w 827628"/>
              <a:gd name="connsiteY19" fmla="*/ 454395 h 959279"/>
              <a:gd name="connsiteX20" fmla="*/ 726651 w 827628"/>
              <a:gd name="connsiteY20" fmla="*/ 460005 h 959279"/>
              <a:gd name="connsiteX21" fmla="*/ 732261 w 827628"/>
              <a:gd name="connsiteY21" fmla="*/ 476834 h 959279"/>
              <a:gd name="connsiteX22" fmla="*/ 749091 w 827628"/>
              <a:gd name="connsiteY22" fmla="*/ 488054 h 959279"/>
              <a:gd name="connsiteX23" fmla="*/ 771530 w 827628"/>
              <a:gd name="connsiteY23" fmla="*/ 482444 h 959279"/>
              <a:gd name="connsiteX24" fmla="*/ 805189 w 827628"/>
              <a:gd name="connsiteY24" fmla="*/ 415126 h 959279"/>
              <a:gd name="connsiteX25" fmla="*/ 816408 w 827628"/>
              <a:gd name="connsiteY25" fmla="*/ 375858 h 959279"/>
              <a:gd name="connsiteX26" fmla="*/ 827628 w 827628"/>
              <a:gd name="connsiteY26" fmla="*/ 330979 h 959279"/>
              <a:gd name="connsiteX27" fmla="*/ 810799 w 827628"/>
              <a:gd name="connsiteY27" fmla="*/ 286101 h 959279"/>
              <a:gd name="connsiteX28" fmla="*/ 777140 w 827628"/>
              <a:gd name="connsiteY28" fmla="*/ 274881 h 959279"/>
              <a:gd name="connsiteX29" fmla="*/ 737871 w 827628"/>
              <a:gd name="connsiteY29" fmla="*/ 263661 h 959279"/>
              <a:gd name="connsiteX30" fmla="*/ 659334 w 827628"/>
              <a:gd name="connsiteY30" fmla="*/ 269271 h 959279"/>
              <a:gd name="connsiteX31" fmla="*/ 636894 w 827628"/>
              <a:gd name="connsiteY31" fmla="*/ 274881 h 959279"/>
              <a:gd name="connsiteX32" fmla="*/ 592016 w 827628"/>
              <a:gd name="connsiteY32" fmla="*/ 280491 h 959279"/>
              <a:gd name="connsiteX33" fmla="*/ 575186 w 827628"/>
              <a:gd name="connsiteY33" fmla="*/ 286101 h 959279"/>
              <a:gd name="connsiteX34" fmla="*/ 541528 w 827628"/>
              <a:gd name="connsiteY34" fmla="*/ 280491 h 959279"/>
              <a:gd name="connsiteX35" fmla="*/ 502259 w 827628"/>
              <a:gd name="connsiteY35" fmla="*/ 274881 h 959279"/>
              <a:gd name="connsiteX36" fmla="*/ 401282 w 827628"/>
              <a:gd name="connsiteY36" fmla="*/ 241222 h 959279"/>
              <a:gd name="connsiteX37" fmla="*/ 384453 w 827628"/>
              <a:gd name="connsiteY37" fmla="*/ 235612 h 959279"/>
              <a:gd name="connsiteX38" fmla="*/ 350794 w 827628"/>
              <a:gd name="connsiteY38" fmla="*/ 224393 h 959279"/>
              <a:gd name="connsiteX39" fmla="*/ 339574 w 827628"/>
              <a:gd name="connsiteY39" fmla="*/ 207563 h 959279"/>
              <a:gd name="connsiteX40" fmla="*/ 322745 w 827628"/>
              <a:gd name="connsiteY40" fmla="*/ 196344 h 959279"/>
              <a:gd name="connsiteX41" fmla="*/ 317135 w 827628"/>
              <a:gd name="connsiteY41" fmla="*/ 173904 h 959279"/>
              <a:gd name="connsiteX42" fmla="*/ 294696 w 827628"/>
              <a:gd name="connsiteY42" fmla="*/ 140245 h 959279"/>
              <a:gd name="connsiteX43" fmla="*/ 283476 w 827628"/>
              <a:gd name="connsiteY43" fmla="*/ 123416 h 959279"/>
              <a:gd name="connsiteX44" fmla="*/ 277866 w 827628"/>
              <a:gd name="connsiteY44" fmla="*/ 106587 h 959279"/>
              <a:gd name="connsiteX45" fmla="*/ 272256 w 827628"/>
              <a:gd name="connsiteY45" fmla="*/ 72928 h 959279"/>
              <a:gd name="connsiteX46" fmla="*/ 244207 w 827628"/>
              <a:gd name="connsiteY46" fmla="*/ 67318 h 959279"/>
              <a:gd name="connsiteX47" fmla="*/ 238597 w 827628"/>
              <a:gd name="connsiteY47" fmla="*/ 22439 h 959279"/>
              <a:gd name="connsiteX48" fmla="*/ 221768 w 827628"/>
              <a:gd name="connsiteY48" fmla="*/ 11220 h 959279"/>
              <a:gd name="connsiteX49" fmla="*/ 188109 w 827628"/>
              <a:gd name="connsiteY49" fmla="*/ 0 h 959279"/>
              <a:gd name="connsiteX50" fmla="*/ 132011 w 827628"/>
              <a:gd name="connsiteY50" fmla="*/ 16830 h 959279"/>
              <a:gd name="connsiteX51" fmla="*/ 120791 w 827628"/>
              <a:gd name="connsiteY51" fmla="*/ 33659 h 959279"/>
              <a:gd name="connsiteX52" fmla="*/ 126401 w 827628"/>
              <a:gd name="connsiteY52" fmla="*/ 50488 h 959279"/>
              <a:gd name="connsiteX53" fmla="*/ 143231 w 827628"/>
              <a:gd name="connsiteY53" fmla="*/ 61708 h 959279"/>
              <a:gd name="connsiteX54" fmla="*/ 176889 w 827628"/>
              <a:gd name="connsiteY54" fmla="*/ 89757 h 959279"/>
              <a:gd name="connsiteX55" fmla="*/ 182499 w 827628"/>
              <a:gd name="connsiteY55" fmla="*/ 145855 h 959279"/>
              <a:gd name="connsiteX56" fmla="*/ 171280 w 827628"/>
              <a:gd name="connsiteY56" fmla="*/ 162685 h 959279"/>
              <a:gd name="connsiteX57" fmla="*/ 137621 w 827628"/>
              <a:gd name="connsiteY57" fmla="*/ 173904 h 959279"/>
              <a:gd name="connsiteX58" fmla="*/ 126401 w 827628"/>
              <a:gd name="connsiteY58" fmla="*/ 190734 h 959279"/>
              <a:gd name="connsiteX59" fmla="*/ 109572 w 827628"/>
              <a:gd name="connsiteY59" fmla="*/ 201953 h 959279"/>
              <a:gd name="connsiteX60" fmla="*/ 103962 w 827628"/>
              <a:gd name="connsiteY60" fmla="*/ 218783 h 959279"/>
              <a:gd name="connsiteX61" fmla="*/ 70303 w 827628"/>
              <a:gd name="connsiteY61" fmla="*/ 235612 h 959279"/>
              <a:gd name="connsiteX62" fmla="*/ 53474 w 827628"/>
              <a:gd name="connsiteY62" fmla="*/ 246832 h 959279"/>
              <a:gd name="connsiteX63" fmla="*/ 36644 w 827628"/>
              <a:gd name="connsiteY63" fmla="*/ 252442 h 959279"/>
              <a:gd name="connsiteX64" fmla="*/ 31034 w 827628"/>
              <a:gd name="connsiteY64" fmla="*/ 269271 h 959279"/>
              <a:gd name="connsiteX65" fmla="*/ 14205 w 827628"/>
              <a:gd name="connsiteY65" fmla="*/ 280491 h 959279"/>
              <a:gd name="connsiteX66" fmla="*/ 2985 w 827628"/>
              <a:gd name="connsiteY66" fmla="*/ 314150 h 959279"/>
              <a:gd name="connsiteX67" fmla="*/ 53474 w 827628"/>
              <a:gd name="connsiteY67" fmla="*/ 342199 h 959279"/>
              <a:gd name="connsiteX68" fmla="*/ 47864 w 827628"/>
              <a:gd name="connsiteY68" fmla="*/ 375858 h 959279"/>
              <a:gd name="connsiteX69" fmla="*/ 14205 w 827628"/>
              <a:gd name="connsiteY69" fmla="*/ 381468 h 959279"/>
              <a:gd name="connsiteX70" fmla="*/ 2985 w 827628"/>
              <a:gd name="connsiteY70" fmla="*/ 398297 h 959279"/>
              <a:gd name="connsiteX71" fmla="*/ 19815 w 827628"/>
              <a:gd name="connsiteY71" fmla="*/ 443176 h 959279"/>
              <a:gd name="connsiteX72" fmla="*/ 36644 w 827628"/>
              <a:gd name="connsiteY72" fmla="*/ 454395 h 959279"/>
              <a:gd name="connsiteX73" fmla="*/ 64693 w 827628"/>
              <a:gd name="connsiteY73" fmla="*/ 493664 h 959279"/>
              <a:gd name="connsiteX74" fmla="*/ 103962 w 827628"/>
              <a:gd name="connsiteY74" fmla="*/ 488054 h 959279"/>
              <a:gd name="connsiteX75" fmla="*/ 132011 w 827628"/>
              <a:gd name="connsiteY75" fmla="*/ 527323 h 959279"/>
              <a:gd name="connsiteX76" fmla="*/ 137621 w 827628"/>
              <a:gd name="connsiteY76" fmla="*/ 544152 h 959279"/>
              <a:gd name="connsiteX77" fmla="*/ 148840 w 827628"/>
              <a:gd name="connsiteY77" fmla="*/ 589031 h 959279"/>
              <a:gd name="connsiteX78" fmla="*/ 171280 w 827628"/>
              <a:gd name="connsiteY78" fmla="*/ 622690 h 959279"/>
              <a:gd name="connsiteX79" fmla="*/ 182499 w 827628"/>
              <a:gd name="connsiteY79" fmla="*/ 639519 h 959279"/>
              <a:gd name="connsiteX80" fmla="*/ 199329 w 827628"/>
              <a:gd name="connsiteY80" fmla="*/ 695617 h 959279"/>
              <a:gd name="connsiteX81" fmla="*/ 221768 w 827628"/>
              <a:gd name="connsiteY81" fmla="*/ 729276 h 959279"/>
              <a:gd name="connsiteX82" fmla="*/ 227378 w 827628"/>
              <a:gd name="connsiteY82" fmla="*/ 751715 h 959279"/>
              <a:gd name="connsiteX83" fmla="*/ 232988 w 827628"/>
              <a:gd name="connsiteY83" fmla="*/ 779764 h 959279"/>
              <a:gd name="connsiteX84" fmla="*/ 244207 w 827628"/>
              <a:gd name="connsiteY84" fmla="*/ 813423 h 959279"/>
              <a:gd name="connsiteX85" fmla="*/ 266647 w 827628"/>
              <a:gd name="connsiteY85" fmla="*/ 847082 h 959279"/>
              <a:gd name="connsiteX86" fmla="*/ 277866 w 827628"/>
              <a:gd name="connsiteY86" fmla="*/ 880741 h 959279"/>
              <a:gd name="connsiteX87" fmla="*/ 300305 w 827628"/>
              <a:gd name="connsiteY87" fmla="*/ 914400 h 959279"/>
              <a:gd name="connsiteX88" fmla="*/ 317135 w 827628"/>
              <a:gd name="connsiteY88" fmla="*/ 948059 h 959279"/>
              <a:gd name="connsiteX89" fmla="*/ 350794 w 827628"/>
              <a:gd name="connsiteY89" fmla="*/ 959279 h 959279"/>
              <a:gd name="connsiteX90" fmla="*/ 367623 w 827628"/>
              <a:gd name="connsiteY90" fmla="*/ 948059 h 959279"/>
              <a:gd name="connsiteX91" fmla="*/ 350794 w 827628"/>
              <a:gd name="connsiteY91" fmla="*/ 925620 h 95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827628" h="959279">
                <a:moveTo>
                  <a:pt x="350794" y="925620"/>
                </a:moveTo>
                <a:cubicBezTo>
                  <a:pt x="352664" y="920945"/>
                  <a:pt x="371317" y="925864"/>
                  <a:pt x="378843" y="920010"/>
                </a:cubicBezTo>
                <a:cubicBezTo>
                  <a:pt x="389487" y="911731"/>
                  <a:pt x="401282" y="886351"/>
                  <a:pt x="401282" y="886351"/>
                </a:cubicBezTo>
                <a:cubicBezTo>
                  <a:pt x="403152" y="878871"/>
                  <a:pt x="404677" y="871297"/>
                  <a:pt x="406892" y="863912"/>
                </a:cubicBezTo>
                <a:cubicBezTo>
                  <a:pt x="410290" y="852584"/>
                  <a:pt x="415793" y="841850"/>
                  <a:pt x="418112" y="830253"/>
                </a:cubicBezTo>
                <a:cubicBezTo>
                  <a:pt x="424881" y="796405"/>
                  <a:pt x="420706" y="811249"/>
                  <a:pt x="429331" y="785374"/>
                </a:cubicBezTo>
                <a:cubicBezTo>
                  <a:pt x="419504" y="736243"/>
                  <a:pt x="420479" y="754025"/>
                  <a:pt x="429331" y="678788"/>
                </a:cubicBezTo>
                <a:cubicBezTo>
                  <a:pt x="430022" y="672915"/>
                  <a:pt x="430760" y="666139"/>
                  <a:pt x="434941" y="661958"/>
                </a:cubicBezTo>
                <a:cubicBezTo>
                  <a:pt x="444476" y="652423"/>
                  <a:pt x="457380" y="646999"/>
                  <a:pt x="468600" y="639519"/>
                </a:cubicBezTo>
                <a:cubicBezTo>
                  <a:pt x="490351" y="625018"/>
                  <a:pt x="479031" y="630431"/>
                  <a:pt x="502259" y="622690"/>
                </a:cubicBezTo>
                <a:cubicBezTo>
                  <a:pt x="507869" y="617080"/>
                  <a:pt x="512993" y="610939"/>
                  <a:pt x="519088" y="605860"/>
                </a:cubicBezTo>
                <a:cubicBezTo>
                  <a:pt x="524268" y="601544"/>
                  <a:pt x="531706" y="599906"/>
                  <a:pt x="535918" y="594641"/>
                </a:cubicBezTo>
                <a:cubicBezTo>
                  <a:pt x="539612" y="590023"/>
                  <a:pt x="538883" y="583100"/>
                  <a:pt x="541528" y="577811"/>
                </a:cubicBezTo>
                <a:cubicBezTo>
                  <a:pt x="544543" y="571781"/>
                  <a:pt x="549732" y="567012"/>
                  <a:pt x="552747" y="560982"/>
                </a:cubicBezTo>
                <a:cubicBezTo>
                  <a:pt x="561873" y="542730"/>
                  <a:pt x="553499" y="543401"/>
                  <a:pt x="569577" y="527323"/>
                </a:cubicBezTo>
                <a:cubicBezTo>
                  <a:pt x="574344" y="522556"/>
                  <a:pt x="580796" y="519843"/>
                  <a:pt x="586406" y="516103"/>
                </a:cubicBezTo>
                <a:cubicBezTo>
                  <a:pt x="590146" y="504883"/>
                  <a:pt x="587786" y="489004"/>
                  <a:pt x="597626" y="482444"/>
                </a:cubicBezTo>
                <a:cubicBezTo>
                  <a:pt x="603236" y="478704"/>
                  <a:pt x="608425" y="474240"/>
                  <a:pt x="614455" y="471225"/>
                </a:cubicBezTo>
                <a:cubicBezTo>
                  <a:pt x="619744" y="468580"/>
                  <a:pt x="625599" y="467240"/>
                  <a:pt x="631285" y="465615"/>
                </a:cubicBezTo>
                <a:cubicBezTo>
                  <a:pt x="649772" y="460333"/>
                  <a:pt x="662491" y="458251"/>
                  <a:pt x="681773" y="454395"/>
                </a:cubicBezTo>
                <a:cubicBezTo>
                  <a:pt x="696732" y="456265"/>
                  <a:pt x="712875" y="453882"/>
                  <a:pt x="726651" y="460005"/>
                </a:cubicBezTo>
                <a:cubicBezTo>
                  <a:pt x="732055" y="462407"/>
                  <a:pt x="728567" y="472217"/>
                  <a:pt x="732261" y="476834"/>
                </a:cubicBezTo>
                <a:cubicBezTo>
                  <a:pt x="736473" y="482099"/>
                  <a:pt x="743481" y="484314"/>
                  <a:pt x="749091" y="488054"/>
                </a:cubicBezTo>
                <a:cubicBezTo>
                  <a:pt x="756571" y="486184"/>
                  <a:pt x="765728" y="487521"/>
                  <a:pt x="771530" y="482444"/>
                </a:cubicBezTo>
                <a:cubicBezTo>
                  <a:pt x="792000" y="464533"/>
                  <a:pt x="797186" y="439135"/>
                  <a:pt x="805189" y="415126"/>
                </a:cubicBezTo>
                <a:cubicBezTo>
                  <a:pt x="811438" y="396378"/>
                  <a:pt x="811710" y="396999"/>
                  <a:pt x="816408" y="375858"/>
                </a:cubicBezTo>
                <a:cubicBezTo>
                  <a:pt x="825432" y="335247"/>
                  <a:pt x="817605" y="361049"/>
                  <a:pt x="827628" y="330979"/>
                </a:cubicBezTo>
                <a:cubicBezTo>
                  <a:pt x="825365" y="319667"/>
                  <a:pt x="824005" y="294355"/>
                  <a:pt x="810799" y="286101"/>
                </a:cubicBezTo>
                <a:cubicBezTo>
                  <a:pt x="800770" y="279833"/>
                  <a:pt x="788613" y="277749"/>
                  <a:pt x="777140" y="274881"/>
                </a:cubicBezTo>
                <a:cubicBezTo>
                  <a:pt x="748964" y="267837"/>
                  <a:pt x="762015" y="271709"/>
                  <a:pt x="737871" y="263661"/>
                </a:cubicBezTo>
                <a:cubicBezTo>
                  <a:pt x="711692" y="265531"/>
                  <a:pt x="685419" y="266373"/>
                  <a:pt x="659334" y="269271"/>
                </a:cubicBezTo>
                <a:cubicBezTo>
                  <a:pt x="651671" y="270122"/>
                  <a:pt x="644499" y="273613"/>
                  <a:pt x="636894" y="274881"/>
                </a:cubicBezTo>
                <a:cubicBezTo>
                  <a:pt x="622023" y="277360"/>
                  <a:pt x="606975" y="278621"/>
                  <a:pt x="592016" y="280491"/>
                </a:cubicBezTo>
                <a:cubicBezTo>
                  <a:pt x="586406" y="282361"/>
                  <a:pt x="581099" y="286101"/>
                  <a:pt x="575186" y="286101"/>
                </a:cubicBezTo>
                <a:cubicBezTo>
                  <a:pt x="563812" y="286101"/>
                  <a:pt x="552770" y="282221"/>
                  <a:pt x="541528" y="280491"/>
                </a:cubicBezTo>
                <a:cubicBezTo>
                  <a:pt x="528459" y="278480"/>
                  <a:pt x="515349" y="276751"/>
                  <a:pt x="502259" y="274881"/>
                </a:cubicBezTo>
                <a:lnTo>
                  <a:pt x="401282" y="241222"/>
                </a:lnTo>
                <a:lnTo>
                  <a:pt x="384453" y="235612"/>
                </a:lnTo>
                <a:lnTo>
                  <a:pt x="350794" y="224393"/>
                </a:lnTo>
                <a:cubicBezTo>
                  <a:pt x="347054" y="218783"/>
                  <a:pt x="344342" y="212331"/>
                  <a:pt x="339574" y="207563"/>
                </a:cubicBezTo>
                <a:cubicBezTo>
                  <a:pt x="334807" y="202796"/>
                  <a:pt x="326485" y="201954"/>
                  <a:pt x="322745" y="196344"/>
                </a:cubicBezTo>
                <a:cubicBezTo>
                  <a:pt x="318468" y="189929"/>
                  <a:pt x="320583" y="180800"/>
                  <a:pt x="317135" y="173904"/>
                </a:cubicBezTo>
                <a:cubicBezTo>
                  <a:pt x="311105" y="161843"/>
                  <a:pt x="302176" y="151465"/>
                  <a:pt x="294696" y="140245"/>
                </a:cubicBezTo>
                <a:cubicBezTo>
                  <a:pt x="290956" y="134635"/>
                  <a:pt x="285608" y="129812"/>
                  <a:pt x="283476" y="123416"/>
                </a:cubicBezTo>
                <a:lnTo>
                  <a:pt x="277866" y="106587"/>
                </a:lnTo>
                <a:cubicBezTo>
                  <a:pt x="275996" y="95367"/>
                  <a:pt x="279658" y="81564"/>
                  <a:pt x="272256" y="72928"/>
                </a:cubicBezTo>
                <a:cubicBezTo>
                  <a:pt x="266051" y="65689"/>
                  <a:pt x="249496" y="75251"/>
                  <a:pt x="244207" y="67318"/>
                </a:cubicBezTo>
                <a:cubicBezTo>
                  <a:pt x="235844" y="54774"/>
                  <a:pt x="244196" y="36437"/>
                  <a:pt x="238597" y="22439"/>
                </a:cubicBezTo>
                <a:cubicBezTo>
                  <a:pt x="236093" y="16179"/>
                  <a:pt x="227929" y="13958"/>
                  <a:pt x="221768" y="11220"/>
                </a:cubicBezTo>
                <a:cubicBezTo>
                  <a:pt x="210961" y="6417"/>
                  <a:pt x="188109" y="0"/>
                  <a:pt x="188109" y="0"/>
                </a:cubicBezTo>
                <a:cubicBezTo>
                  <a:pt x="163389" y="3531"/>
                  <a:pt x="149020" y="-179"/>
                  <a:pt x="132011" y="16830"/>
                </a:cubicBezTo>
                <a:cubicBezTo>
                  <a:pt x="127244" y="21597"/>
                  <a:pt x="124531" y="28049"/>
                  <a:pt x="120791" y="33659"/>
                </a:cubicBezTo>
                <a:cubicBezTo>
                  <a:pt x="122661" y="39269"/>
                  <a:pt x="122707" y="45871"/>
                  <a:pt x="126401" y="50488"/>
                </a:cubicBezTo>
                <a:cubicBezTo>
                  <a:pt x="130613" y="55753"/>
                  <a:pt x="138051" y="57392"/>
                  <a:pt x="143231" y="61708"/>
                </a:cubicBezTo>
                <a:cubicBezTo>
                  <a:pt x="186430" y="97707"/>
                  <a:pt x="135100" y="61896"/>
                  <a:pt x="176889" y="89757"/>
                </a:cubicBezTo>
                <a:cubicBezTo>
                  <a:pt x="186484" y="118540"/>
                  <a:pt x="193627" y="119890"/>
                  <a:pt x="182499" y="145855"/>
                </a:cubicBezTo>
                <a:cubicBezTo>
                  <a:pt x="179843" y="152052"/>
                  <a:pt x="176997" y="159112"/>
                  <a:pt x="171280" y="162685"/>
                </a:cubicBezTo>
                <a:cubicBezTo>
                  <a:pt x="161251" y="168953"/>
                  <a:pt x="137621" y="173904"/>
                  <a:pt x="137621" y="173904"/>
                </a:cubicBezTo>
                <a:cubicBezTo>
                  <a:pt x="133881" y="179514"/>
                  <a:pt x="131169" y="185966"/>
                  <a:pt x="126401" y="190734"/>
                </a:cubicBezTo>
                <a:cubicBezTo>
                  <a:pt x="121634" y="195501"/>
                  <a:pt x="113784" y="196688"/>
                  <a:pt x="109572" y="201953"/>
                </a:cubicBezTo>
                <a:cubicBezTo>
                  <a:pt x="105878" y="206571"/>
                  <a:pt x="107656" y="214165"/>
                  <a:pt x="103962" y="218783"/>
                </a:cubicBezTo>
                <a:cubicBezTo>
                  <a:pt x="96052" y="228670"/>
                  <a:pt x="81391" y="231917"/>
                  <a:pt x="70303" y="235612"/>
                </a:cubicBezTo>
                <a:cubicBezTo>
                  <a:pt x="64693" y="239352"/>
                  <a:pt x="59504" y="243817"/>
                  <a:pt x="53474" y="246832"/>
                </a:cubicBezTo>
                <a:cubicBezTo>
                  <a:pt x="48185" y="249477"/>
                  <a:pt x="40826" y="248261"/>
                  <a:pt x="36644" y="252442"/>
                </a:cubicBezTo>
                <a:cubicBezTo>
                  <a:pt x="32463" y="256623"/>
                  <a:pt x="34728" y="264654"/>
                  <a:pt x="31034" y="269271"/>
                </a:cubicBezTo>
                <a:cubicBezTo>
                  <a:pt x="26822" y="274536"/>
                  <a:pt x="19815" y="276751"/>
                  <a:pt x="14205" y="280491"/>
                </a:cubicBezTo>
                <a:cubicBezTo>
                  <a:pt x="10465" y="291711"/>
                  <a:pt x="-6855" y="307590"/>
                  <a:pt x="2985" y="314150"/>
                </a:cubicBezTo>
                <a:cubicBezTo>
                  <a:pt x="41564" y="339869"/>
                  <a:pt x="23852" y="332325"/>
                  <a:pt x="53474" y="342199"/>
                </a:cubicBezTo>
                <a:cubicBezTo>
                  <a:pt x="51604" y="353419"/>
                  <a:pt x="55907" y="367815"/>
                  <a:pt x="47864" y="375858"/>
                </a:cubicBezTo>
                <a:cubicBezTo>
                  <a:pt x="39821" y="383901"/>
                  <a:pt x="24379" y="376381"/>
                  <a:pt x="14205" y="381468"/>
                </a:cubicBezTo>
                <a:cubicBezTo>
                  <a:pt x="8175" y="384483"/>
                  <a:pt x="6725" y="392687"/>
                  <a:pt x="2985" y="398297"/>
                </a:cubicBezTo>
                <a:cubicBezTo>
                  <a:pt x="6999" y="418366"/>
                  <a:pt x="5370" y="428731"/>
                  <a:pt x="19815" y="443176"/>
                </a:cubicBezTo>
                <a:cubicBezTo>
                  <a:pt x="24582" y="447943"/>
                  <a:pt x="31034" y="450655"/>
                  <a:pt x="36644" y="454395"/>
                </a:cubicBezTo>
                <a:cubicBezTo>
                  <a:pt x="49734" y="493664"/>
                  <a:pt x="36644" y="484314"/>
                  <a:pt x="64693" y="493664"/>
                </a:cubicBezTo>
                <a:cubicBezTo>
                  <a:pt x="77783" y="491794"/>
                  <a:pt x="90739" y="488054"/>
                  <a:pt x="103962" y="488054"/>
                </a:cubicBezTo>
                <a:cubicBezTo>
                  <a:pt x="128894" y="488054"/>
                  <a:pt x="125155" y="506755"/>
                  <a:pt x="132011" y="527323"/>
                </a:cubicBezTo>
                <a:cubicBezTo>
                  <a:pt x="133881" y="532933"/>
                  <a:pt x="136187" y="538415"/>
                  <a:pt x="137621" y="544152"/>
                </a:cubicBezTo>
                <a:cubicBezTo>
                  <a:pt x="141361" y="559112"/>
                  <a:pt x="140286" y="576201"/>
                  <a:pt x="148840" y="589031"/>
                </a:cubicBezTo>
                <a:lnTo>
                  <a:pt x="171280" y="622690"/>
                </a:lnTo>
                <a:lnTo>
                  <a:pt x="182499" y="639519"/>
                </a:lnTo>
                <a:cubicBezTo>
                  <a:pt x="185635" y="652063"/>
                  <a:pt x="193866" y="687422"/>
                  <a:pt x="199329" y="695617"/>
                </a:cubicBezTo>
                <a:lnTo>
                  <a:pt x="221768" y="729276"/>
                </a:lnTo>
                <a:cubicBezTo>
                  <a:pt x="223638" y="736756"/>
                  <a:pt x="225705" y="744189"/>
                  <a:pt x="227378" y="751715"/>
                </a:cubicBezTo>
                <a:cubicBezTo>
                  <a:pt x="229446" y="761023"/>
                  <a:pt x="230479" y="770565"/>
                  <a:pt x="232988" y="779764"/>
                </a:cubicBezTo>
                <a:cubicBezTo>
                  <a:pt x="236100" y="791174"/>
                  <a:pt x="237647" y="803583"/>
                  <a:pt x="244207" y="813423"/>
                </a:cubicBezTo>
                <a:lnTo>
                  <a:pt x="266647" y="847082"/>
                </a:lnTo>
                <a:cubicBezTo>
                  <a:pt x="270387" y="858302"/>
                  <a:pt x="271306" y="870901"/>
                  <a:pt x="277866" y="880741"/>
                </a:cubicBezTo>
                <a:cubicBezTo>
                  <a:pt x="285346" y="891961"/>
                  <a:pt x="296041" y="901608"/>
                  <a:pt x="300305" y="914400"/>
                </a:cubicBezTo>
                <a:cubicBezTo>
                  <a:pt x="303362" y="923571"/>
                  <a:pt x="307976" y="942335"/>
                  <a:pt x="317135" y="948059"/>
                </a:cubicBezTo>
                <a:cubicBezTo>
                  <a:pt x="327164" y="954327"/>
                  <a:pt x="350794" y="959279"/>
                  <a:pt x="350794" y="959279"/>
                </a:cubicBezTo>
                <a:cubicBezTo>
                  <a:pt x="356404" y="955539"/>
                  <a:pt x="365771" y="954542"/>
                  <a:pt x="367623" y="948059"/>
                </a:cubicBezTo>
                <a:cubicBezTo>
                  <a:pt x="370242" y="938891"/>
                  <a:pt x="348924" y="930295"/>
                  <a:pt x="350794" y="925620"/>
                </a:cubicBezTo>
                <a:close/>
              </a:path>
            </a:pathLst>
          </a:custGeom>
          <a:gradFill>
            <a:gsLst>
              <a:gs pos="0">
                <a:srgbClr val="FFC000"/>
              </a:gs>
              <a:gs pos="50000">
                <a:schemeClr val="bg1"/>
              </a:gs>
              <a:gs pos="100000">
                <a:srgbClr val="00B050"/>
              </a:gs>
            </a:gsLst>
            <a:lin ang="5400000" scaled="0"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50" name="Freeform 49"/>
          <p:cNvSpPr/>
          <p:nvPr/>
        </p:nvSpPr>
        <p:spPr bwMode="auto">
          <a:xfrm>
            <a:off x="7346950" y="4692650"/>
            <a:ext cx="1797050" cy="1349375"/>
          </a:xfrm>
          <a:custGeom>
            <a:avLst/>
            <a:gdLst>
              <a:gd name="connsiteX0" fmla="*/ 324473 w 1797443"/>
              <a:gd name="connsiteY0" fmla="*/ 252391 h 1348843"/>
              <a:gd name="connsiteX1" fmla="*/ 341023 w 1797443"/>
              <a:gd name="connsiteY1" fmla="*/ 231703 h 1348843"/>
              <a:gd name="connsiteX2" fmla="*/ 353435 w 1797443"/>
              <a:gd name="connsiteY2" fmla="*/ 227566 h 1348843"/>
              <a:gd name="connsiteX3" fmla="*/ 365848 w 1797443"/>
              <a:gd name="connsiteY3" fmla="*/ 219290 h 1348843"/>
              <a:gd name="connsiteX4" fmla="*/ 398949 w 1797443"/>
              <a:gd name="connsiteY4" fmla="*/ 202740 h 1348843"/>
              <a:gd name="connsiteX5" fmla="*/ 415499 w 1797443"/>
              <a:gd name="connsiteY5" fmla="*/ 194465 h 1348843"/>
              <a:gd name="connsiteX6" fmla="*/ 456874 w 1797443"/>
              <a:gd name="connsiteY6" fmla="*/ 165502 h 1348843"/>
              <a:gd name="connsiteX7" fmla="*/ 469287 w 1797443"/>
              <a:gd name="connsiteY7" fmla="*/ 161365 h 1348843"/>
              <a:gd name="connsiteX8" fmla="*/ 481700 w 1797443"/>
              <a:gd name="connsiteY8" fmla="*/ 153090 h 1348843"/>
              <a:gd name="connsiteX9" fmla="*/ 494112 w 1797443"/>
              <a:gd name="connsiteY9" fmla="*/ 140677 h 1348843"/>
              <a:gd name="connsiteX10" fmla="*/ 510663 w 1797443"/>
              <a:gd name="connsiteY10" fmla="*/ 136539 h 1348843"/>
              <a:gd name="connsiteX11" fmla="*/ 523075 w 1797443"/>
              <a:gd name="connsiteY11" fmla="*/ 128264 h 1348843"/>
              <a:gd name="connsiteX12" fmla="*/ 531350 w 1797443"/>
              <a:gd name="connsiteY12" fmla="*/ 115852 h 1348843"/>
              <a:gd name="connsiteX13" fmla="*/ 543763 w 1797443"/>
              <a:gd name="connsiteY13" fmla="*/ 111714 h 1348843"/>
              <a:gd name="connsiteX14" fmla="*/ 568588 w 1797443"/>
              <a:gd name="connsiteY14" fmla="*/ 91026 h 1348843"/>
              <a:gd name="connsiteX15" fmla="*/ 581001 w 1797443"/>
              <a:gd name="connsiteY15" fmla="*/ 78614 h 1348843"/>
              <a:gd name="connsiteX16" fmla="*/ 609964 w 1797443"/>
              <a:gd name="connsiteY16" fmla="*/ 66201 h 1348843"/>
              <a:gd name="connsiteX17" fmla="*/ 638927 w 1797443"/>
              <a:gd name="connsiteY17" fmla="*/ 49651 h 1348843"/>
              <a:gd name="connsiteX18" fmla="*/ 651340 w 1797443"/>
              <a:gd name="connsiteY18" fmla="*/ 45513 h 1348843"/>
              <a:gd name="connsiteX19" fmla="*/ 663752 w 1797443"/>
              <a:gd name="connsiteY19" fmla="*/ 37238 h 1348843"/>
              <a:gd name="connsiteX20" fmla="*/ 676165 w 1797443"/>
              <a:gd name="connsiteY20" fmla="*/ 33100 h 1348843"/>
              <a:gd name="connsiteX21" fmla="*/ 700990 w 1797443"/>
              <a:gd name="connsiteY21" fmla="*/ 20688 h 1348843"/>
              <a:gd name="connsiteX22" fmla="*/ 713403 w 1797443"/>
              <a:gd name="connsiteY22" fmla="*/ 12413 h 1348843"/>
              <a:gd name="connsiteX23" fmla="*/ 792016 w 1797443"/>
              <a:gd name="connsiteY23" fmla="*/ 0 h 1348843"/>
              <a:gd name="connsiteX24" fmla="*/ 887180 w 1797443"/>
              <a:gd name="connsiteY24" fmla="*/ 4138 h 1348843"/>
              <a:gd name="connsiteX25" fmla="*/ 899593 w 1797443"/>
              <a:gd name="connsiteY25" fmla="*/ 8275 h 1348843"/>
              <a:gd name="connsiteX26" fmla="*/ 940968 w 1797443"/>
              <a:gd name="connsiteY26" fmla="*/ 16550 h 1348843"/>
              <a:gd name="connsiteX27" fmla="*/ 965794 w 1797443"/>
              <a:gd name="connsiteY27" fmla="*/ 24825 h 1348843"/>
              <a:gd name="connsiteX28" fmla="*/ 990619 w 1797443"/>
              <a:gd name="connsiteY28" fmla="*/ 37238 h 1348843"/>
              <a:gd name="connsiteX29" fmla="*/ 1003032 w 1797443"/>
              <a:gd name="connsiteY29" fmla="*/ 45513 h 1348843"/>
              <a:gd name="connsiteX30" fmla="*/ 1027857 w 1797443"/>
              <a:gd name="connsiteY30" fmla="*/ 49651 h 1348843"/>
              <a:gd name="connsiteX31" fmla="*/ 1040270 w 1797443"/>
              <a:gd name="connsiteY31" fmla="*/ 53788 h 1348843"/>
              <a:gd name="connsiteX32" fmla="*/ 1106471 w 1797443"/>
              <a:gd name="connsiteY32" fmla="*/ 49651 h 1348843"/>
              <a:gd name="connsiteX33" fmla="*/ 1118883 w 1797443"/>
              <a:gd name="connsiteY33" fmla="*/ 45513 h 1348843"/>
              <a:gd name="connsiteX34" fmla="*/ 1139571 w 1797443"/>
              <a:gd name="connsiteY34" fmla="*/ 41376 h 1348843"/>
              <a:gd name="connsiteX35" fmla="*/ 1164397 w 1797443"/>
              <a:gd name="connsiteY35" fmla="*/ 49651 h 1348843"/>
              <a:gd name="connsiteX36" fmla="*/ 1180947 w 1797443"/>
              <a:gd name="connsiteY36" fmla="*/ 53788 h 1348843"/>
              <a:gd name="connsiteX37" fmla="*/ 1189222 w 1797443"/>
              <a:gd name="connsiteY37" fmla="*/ 66201 h 1348843"/>
              <a:gd name="connsiteX38" fmla="*/ 1193359 w 1797443"/>
              <a:gd name="connsiteY38" fmla="*/ 78614 h 1348843"/>
              <a:gd name="connsiteX39" fmla="*/ 1209910 w 1797443"/>
              <a:gd name="connsiteY39" fmla="*/ 103439 h 1348843"/>
              <a:gd name="connsiteX40" fmla="*/ 1222322 w 1797443"/>
              <a:gd name="connsiteY40" fmla="*/ 144814 h 1348843"/>
              <a:gd name="connsiteX41" fmla="*/ 1230597 w 1797443"/>
              <a:gd name="connsiteY41" fmla="*/ 153090 h 1348843"/>
              <a:gd name="connsiteX42" fmla="*/ 1247148 w 1797443"/>
              <a:gd name="connsiteY42" fmla="*/ 194465 h 1348843"/>
              <a:gd name="connsiteX43" fmla="*/ 1267835 w 1797443"/>
              <a:gd name="connsiteY43" fmla="*/ 231703 h 1348843"/>
              <a:gd name="connsiteX44" fmla="*/ 1288523 w 1797443"/>
              <a:gd name="connsiteY44" fmla="*/ 252391 h 1348843"/>
              <a:gd name="connsiteX45" fmla="*/ 1305073 w 1797443"/>
              <a:gd name="connsiteY45" fmla="*/ 277216 h 1348843"/>
              <a:gd name="connsiteX46" fmla="*/ 1313349 w 1797443"/>
              <a:gd name="connsiteY46" fmla="*/ 289629 h 1348843"/>
              <a:gd name="connsiteX47" fmla="*/ 1325761 w 1797443"/>
              <a:gd name="connsiteY47" fmla="*/ 306179 h 1348843"/>
              <a:gd name="connsiteX48" fmla="*/ 1354724 w 1797443"/>
              <a:gd name="connsiteY48" fmla="*/ 343417 h 1348843"/>
              <a:gd name="connsiteX49" fmla="*/ 1362999 w 1797443"/>
              <a:gd name="connsiteY49" fmla="*/ 355830 h 1348843"/>
              <a:gd name="connsiteX50" fmla="*/ 1387825 w 1797443"/>
              <a:gd name="connsiteY50" fmla="*/ 380655 h 1348843"/>
              <a:gd name="connsiteX51" fmla="*/ 1391962 w 1797443"/>
              <a:gd name="connsiteY51" fmla="*/ 397205 h 1348843"/>
              <a:gd name="connsiteX52" fmla="*/ 1400237 w 1797443"/>
              <a:gd name="connsiteY52" fmla="*/ 405481 h 1348843"/>
              <a:gd name="connsiteX53" fmla="*/ 1420925 w 1797443"/>
              <a:gd name="connsiteY53" fmla="*/ 426168 h 1348843"/>
              <a:gd name="connsiteX54" fmla="*/ 1429200 w 1797443"/>
              <a:gd name="connsiteY54" fmla="*/ 438581 h 1348843"/>
              <a:gd name="connsiteX55" fmla="*/ 1437475 w 1797443"/>
              <a:gd name="connsiteY55" fmla="*/ 492369 h 1348843"/>
              <a:gd name="connsiteX56" fmla="*/ 1445750 w 1797443"/>
              <a:gd name="connsiteY56" fmla="*/ 517195 h 1348843"/>
              <a:gd name="connsiteX57" fmla="*/ 1449888 w 1797443"/>
              <a:gd name="connsiteY57" fmla="*/ 529607 h 1348843"/>
              <a:gd name="connsiteX58" fmla="*/ 1454025 w 1797443"/>
              <a:gd name="connsiteY58" fmla="*/ 550295 h 1348843"/>
              <a:gd name="connsiteX59" fmla="*/ 1458163 w 1797443"/>
              <a:gd name="connsiteY59" fmla="*/ 579258 h 1348843"/>
              <a:gd name="connsiteX60" fmla="*/ 1462301 w 1797443"/>
              <a:gd name="connsiteY60" fmla="*/ 591671 h 1348843"/>
              <a:gd name="connsiteX61" fmla="*/ 1466438 w 1797443"/>
              <a:gd name="connsiteY61" fmla="*/ 633046 h 1348843"/>
              <a:gd name="connsiteX62" fmla="*/ 1474713 w 1797443"/>
              <a:gd name="connsiteY62" fmla="*/ 699247 h 1348843"/>
              <a:gd name="connsiteX63" fmla="*/ 1482988 w 1797443"/>
              <a:gd name="connsiteY63" fmla="*/ 744760 h 1348843"/>
              <a:gd name="connsiteX64" fmla="*/ 1487126 w 1797443"/>
              <a:gd name="connsiteY64" fmla="*/ 757173 h 1348843"/>
              <a:gd name="connsiteX65" fmla="*/ 1499539 w 1797443"/>
              <a:gd name="connsiteY65" fmla="*/ 769586 h 1348843"/>
              <a:gd name="connsiteX66" fmla="*/ 1520226 w 1797443"/>
              <a:gd name="connsiteY66" fmla="*/ 786136 h 1348843"/>
              <a:gd name="connsiteX67" fmla="*/ 1652628 w 1797443"/>
              <a:gd name="connsiteY67" fmla="*/ 786136 h 1348843"/>
              <a:gd name="connsiteX68" fmla="*/ 1669178 w 1797443"/>
              <a:gd name="connsiteY68" fmla="*/ 790273 h 1348843"/>
              <a:gd name="connsiteX69" fmla="*/ 1698141 w 1797443"/>
              <a:gd name="connsiteY69" fmla="*/ 810961 h 1348843"/>
              <a:gd name="connsiteX70" fmla="*/ 1710554 w 1797443"/>
              <a:gd name="connsiteY70" fmla="*/ 819236 h 1348843"/>
              <a:gd name="connsiteX71" fmla="*/ 1718829 w 1797443"/>
              <a:gd name="connsiteY71" fmla="*/ 844062 h 1348843"/>
              <a:gd name="connsiteX72" fmla="*/ 1722967 w 1797443"/>
              <a:gd name="connsiteY72" fmla="*/ 856474 h 1348843"/>
              <a:gd name="connsiteX73" fmla="*/ 1735379 w 1797443"/>
              <a:gd name="connsiteY73" fmla="*/ 864749 h 1348843"/>
              <a:gd name="connsiteX74" fmla="*/ 1743654 w 1797443"/>
              <a:gd name="connsiteY74" fmla="*/ 893712 h 1348843"/>
              <a:gd name="connsiteX75" fmla="*/ 1768480 w 1797443"/>
              <a:gd name="connsiteY75" fmla="*/ 910262 h 1348843"/>
              <a:gd name="connsiteX76" fmla="*/ 1789168 w 1797443"/>
              <a:gd name="connsiteY76" fmla="*/ 947500 h 1348843"/>
              <a:gd name="connsiteX77" fmla="*/ 1793305 w 1797443"/>
              <a:gd name="connsiteY77" fmla="*/ 997151 h 1348843"/>
              <a:gd name="connsiteX78" fmla="*/ 1797443 w 1797443"/>
              <a:gd name="connsiteY78" fmla="*/ 1021976 h 1348843"/>
              <a:gd name="connsiteX79" fmla="*/ 1793305 w 1797443"/>
              <a:gd name="connsiteY79" fmla="*/ 1038527 h 1348843"/>
              <a:gd name="connsiteX80" fmla="*/ 1789168 w 1797443"/>
              <a:gd name="connsiteY80" fmla="*/ 1063352 h 1348843"/>
              <a:gd name="connsiteX81" fmla="*/ 1776755 w 1797443"/>
              <a:gd name="connsiteY81" fmla="*/ 1071627 h 1348843"/>
              <a:gd name="connsiteX82" fmla="*/ 1760205 w 1797443"/>
              <a:gd name="connsiteY82" fmla="*/ 1096452 h 1348843"/>
              <a:gd name="connsiteX83" fmla="*/ 1751930 w 1797443"/>
              <a:gd name="connsiteY83" fmla="*/ 1104728 h 1348843"/>
              <a:gd name="connsiteX84" fmla="*/ 1743654 w 1797443"/>
              <a:gd name="connsiteY84" fmla="*/ 1117140 h 1348843"/>
              <a:gd name="connsiteX85" fmla="*/ 1731242 w 1797443"/>
              <a:gd name="connsiteY85" fmla="*/ 1125415 h 1348843"/>
              <a:gd name="connsiteX86" fmla="*/ 1722967 w 1797443"/>
              <a:gd name="connsiteY86" fmla="*/ 1137828 h 1348843"/>
              <a:gd name="connsiteX87" fmla="*/ 1714692 w 1797443"/>
              <a:gd name="connsiteY87" fmla="*/ 1162653 h 1348843"/>
              <a:gd name="connsiteX88" fmla="*/ 1689866 w 1797443"/>
              <a:gd name="connsiteY88" fmla="*/ 1183341 h 1348843"/>
              <a:gd name="connsiteX89" fmla="*/ 1660903 w 1797443"/>
              <a:gd name="connsiteY89" fmla="*/ 1204029 h 1348843"/>
              <a:gd name="connsiteX90" fmla="*/ 1631940 w 1797443"/>
              <a:gd name="connsiteY90" fmla="*/ 1212304 h 1348843"/>
              <a:gd name="connsiteX91" fmla="*/ 1602978 w 1797443"/>
              <a:gd name="connsiteY91" fmla="*/ 1224717 h 1348843"/>
              <a:gd name="connsiteX92" fmla="*/ 1578152 w 1797443"/>
              <a:gd name="connsiteY92" fmla="*/ 1228854 h 1348843"/>
              <a:gd name="connsiteX93" fmla="*/ 1565740 w 1797443"/>
              <a:gd name="connsiteY93" fmla="*/ 1232992 h 1348843"/>
              <a:gd name="connsiteX94" fmla="*/ 1549189 w 1797443"/>
              <a:gd name="connsiteY94" fmla="*/ 1237129 h 1348843"/>
              <a:gd name="connsiteX95" fmla="*/ 1540914 w 1797443"/>
              <a:gd name="connsiteY95" fmla="*/ 1245405 h 1348843"/>
              <a:gd name="connsiteX96" fmla="*/ 1507814 w 1797443"/>
              <a:gd name="connsiteY96" fmla="*/ 1249542 h 1348843"/>
              <a:gd name="connsiteX97" fmla="*/ 1408512 w 1797443"/>
              <a:gd name="connsiteY97" fmla="*/ 1257817 h 1348843"/>
              <a:gd name="connsiteX98" fmla="*/ 1379549 w 1797443"/>
              <a:gd name="connsiteY98" fmla="*/ 1266092 h 1348843"/>
              <a:gd name="connsiteX99" fmla="*/ 1350587 w 1797443"/>
              <a:gd name="connsiteY99" fmla="*/ 1274367 h 1348843"/>
              <a:gd name="connsiteX100" fmla="*/ 1325761 w 1797443"/>
              <a:gd name="connsiteY100" fmla="*/ 1286780 h 1348843"/>
              <a:gd name="connsiteX101" fmla="*/ 1313349 w 1797443"/>
              <a:gd name="connsiteY101" fmla="*/ 1295055 h 1348843"/>
              <a:gd name="connsiteX102" fmla="*/ 1288523 w 1797443"/>
              <a:gd name="connsiteY102" fmla="*/ 1299193 h 1348843"/>
              <a:gd name="connsiteX103" fmla="*/ 1276111 w 1797443"/>
              <a:gd name="connsiteY103" fmla="*/ 1303330 h 1348843"/>
              <a:gd name="connsiteX104" fmla="*/ 1267835 w 1797443"/>
              <a:gd name="connsiteY104" fmla="*/ 1311605 h 1348843"/>
              <a:gd name="connsiteX105" fmla="*/ 1243010 w 1797443"/>
              <a:gd name="connsiteY105" fmla="*/ 1324018 h 1348843"/>
              <a:gd name="connsiteX106" fmla="*/ 1230597 w 1797443"/>
              <a:gd name="connsiteY106" fmla="*/ 1336431 h 1348843"/>
              <a:gd name="connsiteX107" fmla="*/ 1205772 w 1797443"/>
              <a:gd name="connsiteY107" fmla="*/ 1348843 h 1348843"/>
              <a:gd name="connsiteX108" fmla="*/ 1156121 w 1797443"/>
              <a:gd name="connsiteY108" fmla="*/ 1344706 h 1348843"/>
              <a:gd name="connsiteX109" fmla="*/ 1131296 w 1797443"/>
              <a:gd name="connsiteY109" fmla="*/ 1324018 h 1348843"/>
              <a:gd name="connsiteX110" fmla="*/ 1106471 w 1797443"/>
              <a:gd name="connsiteY110" fmla="*/ 1307468 h 1348843"/>
              <a:gd name="connsiteX111" fmla="*/ 1094058 w 1797443"/>
              <a:gd name="connsiteY111" fmla="*/ 1299193 h 1348843"/>
              <a:gd name="connsiteX112" fmla="*/ 1069233 w 1797443"/>
              <a:gd name="connsiteY112" fmla="*/ 1290918 h 1348843"/>
              <a:gd name="connsiteX113" fmla="*/ 1044407 w 1797443"/>
              <a:gd name="connsiteY113" fmla="*/ 1282643 h 1348843"/>
              <a:gd name="connsiteX114" fmla="*/ 920281 w 1797443"/>
              <a:gd name="connsiteY114" fmla="*/ 1274367 h 1348843"/>
              <a:gd name="connsiteX115" fmla="*/ 800292 w 1797443"/>
              <a:gd name="connsiteY115" fmla="*/ 1261955 h 1348843"/>
              <a:gd name="connsiteX116" fmla="*/ 787879 w 1797443"/>
              <a:gd name="connsiteY116" fmla="*/ 1257817 h 1348843"/>
              <a:gd name="connsiteX117" fmla="*/ 767191 w 1797443"/>
              <a:gd name="connsiteY117" fmla="*/ 1253680 h 1348843"/>
              <a:gd name="connsiteX118" fmla="*/ 738228 w 1797443"/>
              <a:gd name="connsiteY118" fmla="*/ 1224717 h 1348843"/>
              <a:gd name="connsiteX119" fmla="*/ 734091 w 1797443"/>
              <a:gd name="connsiteY119" fmla="*/ 1212304 h 1348843"/>
              <a:gd name="connsiteX120" fmla="*/ 717540 w 1797443"/>
              <a:gd name="connsiteY120" fmla="*/ 1187479 h 1348843"/>
              <a:gd name="connsiteX121" fmla="*/ 709265 w 1797443"/>
              <a:gd name="connsiteY121" fmla="*/ 1175066 h 1348843"/>
              <a:gd name="connsiteX122" fmla="*/ 700990 w 1797443"/>
              <a:gd name="connsiteY122" fmla="*/ 1162653 h 1348843"/>
              <a:gd name="connsiteX123" fmla="*/ 692715 w 1797443"/>
              <a:gd name="connsiteY123" fmla="*/ 1150241 h 1348843"/>
              <a:gd name="connsiteX124" fmla="*/ 684440 w 1797443"/>
              <a:gd name="connsiteY124" fmla="*/ 1079902 h 1348843"/>
              <a:gd name="connsiteX125" fmla="*/ 676165 w 1797443"/>
              <a:gd name="connsiteY125" fmla="*/ 1055077 h 1348843"/>
              <a:gd name="connsiteX126" fmla="*/ 663752 w 1797443"/>
              <a:gd name="connsiteY126" fmla="*/ 1021976 h 1348843"/>
              <a:gd name="connsiteX127" fmla="*/ 655477 w 1797443"/>
              <a:gd name="connsiteY127" fmla="*/ 993014 h 1348843"/>
              <a:gd name="connsiteX128" fmla="*/ 651340 w 1797443"/>
              <a:gd name="connsiteY128" fmla="*/ 980601 h 1348843"/>
              <a:gd name="connsiteX129" fmla="*/ 638927 w 1797443"/>
              <a:gd name="connsiteY129" fmla="*/ 976463 h 1348843"/>
              <a:gd name="connsiteX130" fmla="*/ 609964 w 1797443"/>
              <a:gd name="connsiteY130" fmla="*/ 959913 h 1348843"/>
              <a:gd name="connsiteX131" fmla="*/ 576863 w 1797443"/>
              <a:gd name="connsiteY131" fmla="*/ 947500 h 1348843"/>
              <a:gd name="connsiteX132" fmla="*/ 444462 w 1797443"/>
              <a:gd name="connsiteY132" fmla="*/ 951638 h 1348843"/>
              <a:gd name="connsiteX133" fmla="*/ 278959 w 1797443"/>
              <a:gd name="connsiteY133" fmla="*/ 955776 h 1348843"/>
              <a:gd name="connsiteX134" fmla="*/ 245859 w 1797443"/>
              <a:gd name="connsiteY134" fmla="*/ 959913 h 1348843"/>
              <a:gd name="connsiteX135" fmla="*/ 187933 w 1797443"/>
              <a:gd name="connsiteY135" fmla="*/ 964051 h 1348843"/>
              <a:gd name="connsiteX136" fmla="*/ 38981 w 1797443"/>
              <a:gd name="connsiteY136" fmla="*/ 959913 h 1348843"/>
              <a:gd name="connsiteX137" fmla="*/ 26568 w 1797443"/>
              <a:gd name="connsiteY137" fmla="*/ 955776 h 1348843"/>
              <a:gd name="connsiteX138" fmla="*/ 5881 w 1797443"/>
              <a:gd name="connsiteY138" fmla="*/ 930950 h 1348843"/>
              <a:gd name="connsiteX139" fmla="*/ 5881 w 1797443"/>
              <a:gd name="connsiteY139" fmla="*/ 848199 h 1348843"/>
              <a:gd name="connsiteX140" fmla="*/ 10018 w 1797443"/>
              <a:gd name="connsiteY140" fmla="*/ 835786 h 1348843"/>
              <a:gd name="connsiteX141" fmla="*/ 18293 w 1797443"/>
              <a:gd name="connsiteY141" fmla="*/ 823374 h 1348843"/>
              <a:gd name="connsiteX142" fmla="*/ 18293 w 1797443"/>
              <a:gd name="connsiteY142" fmla="*/ 707522 h 1348843"/>
              <a:gd name="connsiteX143" fmla="*/ 30706 w 1797443"/>
              <a:gd name="connsiteY143" fmla="*/ 662009 h 1348843"/>
              <a:gd name="connsiteX144" fmla="*/ 38981 w 1797443"/>
              <a:gd name="connsiteY144" fmla="*/ 649596 h 1348843"/>
              <a:gd name="connsiteX145" fmla="*/ 43119 w 1797443"/>
              <a:gd name="connsiteY145" fmla="*/ 633046 h 1348843"/>
              <a:gd name="connsiteX146" fmla="*/ 47256 w 1797443"/>
              <a:gd name="connsiteY146" fmla="*/ 620633 h 1348843"/>
              <a:gd name="connsiteX147" fmla="*/ 55531 w 1797443"/>
              <a:gd name="connsiteY147" fmla="*/ 558570 h 1348843"/>
              <a:gd name="connsiteX148" fmla="*/ 59669 w 1797443"/>
              <a:gd name="connsiteY148" fmla="*/ 537882 h 1348843"/>
              <a:gd name="connsiteX149" fmla="*/ 63806 w 1797443"/>
              <a:gd name="connsiteY149" fmla="*/ 496507 h 1348843"/>
              <a:gd name="connsiteX150" fmla="*/ 72082 w 1797443"/>
              <a:gd name="connsiteY150" fmla="*/ 467544 h 1348843"/>
              <a:gd name="connsiteX151" fmla="*/ 76219 w 1797443"/>
              <a:gd name="connsiteY151" fmla="*/ 450994 h 1348843"/>
              <a:gd name="connsiteX152" fmla="*/ 96907 w 1797443"/>
              <a:gd name="connsiteY152" fmla="*/ 426168 h 1348843"/>
              <a:gd name="connsiteX153" fmla="*/ 105182 w 1797443"/>
              <a:gd name="connsiteY153" fmla="*/ 413756 h 1348843"/>
              <a:gd name="connsiteX154" fmla="*/ 117595 w 1797443"/>
              <a:gd name="connsiteY154" fmla="*/ 401343 h 1348843"/>
              <a:gd name="connsiteX155" fmla="*/ 125870 w 1797443"/>
              <a:gd name="connsiteY155" fmla="*/ 388930 h 1348843"/>
              <a:gd name="connsiteX156" fmla="*/ 146558 w 1797443"/>
              <a:gd name="connsiteY156" fmla="*/ 372380 h 1348843"/>
              <a:gd name="connsiteX157" fmla="*/ 183796 w 1797443"/>
              <a:gd name="connsiteY157" fmla="*/ 331005 h 1348843"/>
              <a:gd name="connsiteX158" fmla="*/ 196208 w 1797443"/>
              <a:gd name="connsiteY158" fmla="*/ 326867 h 1348843"/>
              <a:gd name="connsiteX159" fmla="*/ 221034 w 1797443"/>
              <a:gd name="connsiteY159" fmla="*/ 310317 h 1348843"/>
              <a:gd name="connsiteX160" fmla="*/ 237584 w 1797443"/>
              <a:gd name="connsiteY160" fmla="*/ 302042 h 1348843"/>
              <a:gd name="connsiteX161" fmla="*/ 262409 w 1797443"/>
              <a:gd name="connsiteY161" fmla="*/ 285491 h 1348843"/>
              <a:gd name="connsiteX162" fmla="*/ 287235 w 1797443"/>
              <a:gd name="connsiteY162" fmla="*/ 277216 h 1348843"/>
              <a:gd name="connsiteX163" fmla="*/ 299647 w 1797443"/>
              <a:gd name="connsiteY163" fmla="*/ 273079 h 1348843"/>
              <a:gd name="connsiteX164" fmla="*/ 332748 w 1797443"/>
              <a:gd name="connsiteY164" fmla="*/ 248253 h 1348843"/>
              <a:gd name="connsiteX165" fmla="*/ 324473 w 1797443"/>
              <a:gd name="connsiteY165" fmla="*/ 252391 h 1348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1797443" h="1348843">
                <a:moveTo>
                  <a:pt x="324473" y="252391"/>
                </a:moveTo>
                <a:cubicBezTo>
                  <a:pt x="325852" y="249633"/>
                  <a:pt x="334318" y="237450"/>
                  <a:pt x="341023" y="231703"/>
                </a:cubicBezTo>
                <a:cubicBezTo>
                  <a:pt x="344334" y="228865"/>
                  <a:pt x="349534" y="229516"/>
                  <a:pt x="353435" y="227566"/>
                </a:cubicBezTo>
                <a:cubicBezTo>
                  <a:pt x="357883" y="225342"/>
                  <a:pt x="361482" y="221671"/>
                  <a:pt x="365848" y="219290"/>
                </a:cubicBezTo>
                <a:cubicBezTo>
                  <a:pt x="376678" y="213383"/>
                  <a:pt x="387915" y="208257"/>
                  <a:pt x="398949" y="202740"/>
                </a:cubicBezTo>
                <a:cubicBezTo>
                  <a:pt x="404466" y="199982"/>
                  <a:pt x="410565" y="198166"/>
                  <a:pt x="415499" y="194465"/>
                </a:cubicBezTo>
                <a:cubicBezTo>
                  <a:pt x="423052" y="188800"/>
                  <a:pt x="450760" y="167540"/>
                  <a:pt x="456874" y="165502"/>
                </a:cubicBezTo>
                <a:lnTo>
                  <a:pt x="469287" y="161365"/>
                </a:lnTo>
                <a:cubicBezTo>
                  <a:pt x="473425" y="158607"/>
                  <a:pt x="477880" y="156274"/>
                  <a:pt x="481700" y="153090"/>
                </a:cubicBezTo>
                <a:cubicBezTo>
                  <a:pt x="486195" y="149344"/>
                  <a:pt x="489032" y="143580"/>
                  <a:pt x="494112" y="140677"/>
                </a:cubicBezTo>
                <a:cubicBezTo>
                  <a:pt x="499049" y="137855"/>
                  <a:pt x="505146" y="137918"/>
                  <a:pt x="510663" y="136539"/>
                </a:cubicBezTo>
                <a:cubicBezTo>
                  <a:pt x="514800" y="133781"/>
                  <a:pt x="519559" y="131780"/>
                  <a:pt x="523075" y="128264"/>
                </a:cubicBezTo>
                <a:cubicBezTo>
                  <a:pt x="526591" y="124748"/>
                  <a:pt x="527467" y="118958"/>
                  <a:pt x="531350" y="115852"/>
                </a:cubicBezTo>
                <a:cubicBezTo>
                  <a:pt x="534756" y="113127"/>
                  <a:pt x="539625" y="113093"/>
                  <a:pt x="543763" y="111714"/>
                </a:cubicBezTo>
                <a:cubicBezTo>
                  <a:pt x="560075" y="87245"/>
                  <a:pt x="541865" y="110113"/>
                  <a:pt x="568588" y="91026"/>
                </a:cubicBezTo>
                <a:cubicBezTo>
                  <a:pt x="573349" y="87625"/>
                  <a:pt x="576240" y="82015"/>
                  <a:pt x="581001" y="78614"/>
                </a:cubicBezTo>
                <a:cubicBezTo>
                  <a:pt x="589953" y="72220"/>
                  <a:pt x="599830" y="69578"/>
                  <a:pt x="609964" y="66201"/>
                </a:cubicBezTo>
                <a:cubicBezTo>
                  <a:pt x="622430" y="57891"/>
                  <a:pt x="624229" y="55950"/>
                  <a:pt x="638927" y="49651"/>
                </a:cubicBezTo>
                <a:cubicBezTo>
                  <a:pt x="642936" y="47933"/>
                  <a:pt x="647439" y="47464"/>
                  <a:pt x="651340" y="45513"/>
                </a:cubicBezTo>
                <a:cubicBezTo>
                  <a:pt x="655788" y="43289"/>
                  <a:pt x="659304" y="39462"/>
                  <a:pt x="663752" y="37238"/>
                </a:cubicBezTo>
                <a:cubicBezTo>
                  <a:pt x="667653" y="35287"/>
                  <a:pt x="672264" y="35051"/>
                  <a:pt x="676165" y="33100"/>
                </a:cubicBezTo>
                <a:cubicBezTo>
                  <a:pt x="708243" y="17061"/>
                  <a:pt x="669796" y="31085"/>
                  <a:pt x="700990" y="20688"/>
                </a:cubicBezTo>
                <a:cubicBezTo>
                  <a:pt x="705128" y="17930"/>
                  <a:pt x="708859" y="14433"/>
                  <a:pt x="713403" y="12413"/>
                </a:cubicBezTo>
                <a:cubicBezTo>
                  <a:pt x="742625" y="-574"/>
                  <a:pt x="755636" y="2799"/>
                  <a:pt x="792016" y="0"/>
                </a:cubicBezTo>
                <a:cubicBezTo>
                  <a:pt x="823737" y="1379"/>
                  <a:pt x="855522" y="1703"/>
                  <a:pt x="887180" y="4138"/>
                </a:cubicBezTo>
                <a:cubicBezTo>
                  <a:pt x="891529" y="4472"/>
                  <a:pt x="895335" y="7329"/>
                  <a:pt x="899593" y="8275"/>
                </a:cubicBezTo>
                <a:cubicBezTo>
                  <a:pt x="928336" y="14662"/>
                  <a:pt x="917425" y="9488"/>
                  <a:pt x="940968" y="16550"/>
                </a:cubicBezTo>
                <a:cubicBezTo>
                  <a:pt x="949323" y="19056"/>
                  <a:pt x="965794" y="24825"/>
                  <a:pt x="965794" y="24825"/>
                </a:cubicBezTo>
                <a:cubicBezTo>
                  <a:pt x="1001359" y="48536"/>
                  <a:pt x="956364" y="20110"/>
                  <a:pt x="990619" y="37238"/>
                </a:cubicBezTo>
                <a:cubicBezTo>
                  <a:pt x="995067" y="39462"/>
                  <a:pt x="998314" y="43940"/>
                  <a:pt x="1003032" y="45513"/>
                </a:cubicBezTo>
                <a:cubicBezTo>
                  <a:pt x="1010991" y="48166"/>
                  <a:pt x="1019668" y="47831"/>
                  <a:pt x="1027857" y="49651"/>
                </a:cubicBezTo>
                <a:cubicBezTo>
                  <a:pt x="1032115" y="50597"/>
                  <a:pt x="1036132" y="52409"/>
                  <a:pt x="1040270" y="53788"/>
                </a:cubicBezTo>
                <a:cubicBezTo>
                  <a:pt x="1062337" y="52409"/>
                  <a:pt x="1084482" y="51966"/>
                  <a:pt x="1106471" y="49651"/>
                </a:cubicBezTo>
                <a:cubicBezTo>
                  <a:pt x="1110808" y="49194"/>
                  <a:pt x="1114652" y="46571"/>
                  <a:pt x="1118883" y="45513"/>
                </a:cubicBezTo>
                <a:cubicBezTo>
                  <a:pt x="1125706" y="43807"/>
                  <a:pt x="1132675" y="42755"/>
                  <a:pt x="1139571" y="41376"/>
                </a:cubicBezTo>
                <a:cubicBezTo>
                  <a:pt x="1147846" y="44134"/>
                  <a:pt x="1156042" y="47145"/>
                  <a:pt x="1164397" y="49651"/>
                </a:cubicBezTo>
                <a:cubicBezTo>
                  <a:pt x="1169844" y="51285"/>
                  <a:pt x="1176216" y="50634"/>
                  <a:pt x="1180947" y="53788"/>
                </a:cubicBezTo>
                <a:cubicBezTo>
                  <a:pt x="1185085" y="56546"/>
                  <a:pt x="1186464" y="62063"/>
                  <a:pt x="1189222" y="66201"/>
                </a:cubicBezTo>
                <a:cubicBezTo>
                  <a:pt x="1190601" y="70339"/>
                  <a:pt x="1191241" y="74801"/>
                  <a:pt x="1193359" y="78614"/>
                </a:cubicBezTo>
                <a:cubicBezTo>
                  <a:pt x="1198189" y="87308"/>
                  <a:pt x="1209910" y="103439"/>
                  <a:pt x="1209910" y="103439"/>
                </a:cubicBezTo>
                <a:cubicBezTo>
                  <a:pt x="1211785" y="110941"/>
                  <a:pt x="1218963" y="141455"/>
                  <a:pt x="1222322" y="144814"/>
                </a:cubicBezTo>
                <a:lnTo>
                  <a:pt x="1230597" y="153090"/>
                </a:lnTo>
                <a:cubicBezTo>
                  <a:pt x="1237950" y="197205"/>
                  <a:pt x="1227990" y="160938"/>
                  <a:pt x="1247148" y="194465"/>
                </a:cubicBezTo>
                <a:cubicBezTo>
                  <a:pt x="1261024" y="218748"/>
                  <a:pt x="1233829" y="197697"/>
                  <a:pt x="1267835" y="231703"/>
                </a:cubicBezTo>
                <a:lnTo>
                  <a:pt x="1288523" y="252391"/>
                </a:lnTo>
                <a:cubicBezTo>
                  <a:pt x="1295795" y="274205"/>
                  <a:pt x="1287855" y="256555"/>
                  <a:pt x="1305073" y="277216"/>
                </a:cubicBezTo>
                <a:cubicBezTo>
                  <a:pt x="1308257" y="281036"/>
                  <a:pt x="1310459" y="285582"/>
                  <a:pt x="1313349" y="289629"/>
                </a:cubicBezTo>
                <a:cubicBezTo>
                  <a:pt x="1317357" y="295240"/>
                  <a:pt x="1321273" y="300943"/>
                  <a:pt x="1325761" y="306179"/>
                </a:cubicBezTo>
                <a:cubicBezTo>
                  <a:pt x="1354930" y="340210"/>
                  <a:pt x="1318403" y="288934"/>
                  <a:pt x="1354724" y="343417"/>
                </a:cubicBezTo>
                <a:cubicBezTo>
                  <a:pt x="1357482" y="347555"/>
                  <a:pt x="1359483" y="352314"/>
                  <a:pt x="1362999" y="355830"/>
                </a:cubicBezTo>
                <a:lnTo>
                  <a:pt x="1387825" y="380655"/>
                </a:lnTo>
                <a:cubicBezTo>
                  <a:pt x="1389204" y="386172"/>
                  <a:pt x="1389419" y="392119"/>
                  <a:pt x="1391962" y="397205"/>
                </a:cubicBezTo>
                <a:cubicBezTo>
                  <a:pt x="1393707" y="400694"/>
                  <a:pt x="1397800" y="402435"/>
                  <a:pt x="1400237" y="405481"/>
                </a:cubicBezTo>
                <a:cubicBezTo>
                  <a:pt x="1415997" y="425181"/>
                  <a:pt x="1399648" y="411984"/>
                  <a:pt x="1420925" y="426168"/>
                </a:cubicBezTo>
                <a:cubicBezTo>
                  <a:pt x="1423683" y="430306"/>
                  <a:pt x="1426976" y="434133"/>
                  <a:pt x="1429200" y="438581"/>
                </a:cubicBezTo>
                <a:cubicBezTo>
                  <a:pt x="1437180" y="454540"/>
                  <a:pt x="1434625" y="477170"/>
                  <a:pt x="1437475" y="492369"/>
                </a:cubicBezTo>
                <a:cubicBezTo>
                  <a:pt x="1439082" y="500943"/>
                  <a:pt x="1442991" y="508920"/>
                  <a:pt x="1445750" y="517195"/>
                </a:cubicBezTo>
                <a:cubicBezTo>
                  <a:pt x="1447129" y="521332"/>
                  <a:pt x="1449033" y="525330"/>
                  <a:pt x="1449888" y="529607"/>
                </a:cubicBezTo>
                <a:cubicBezTo>
                  <a:pt x="1451267" y="536503"/>
                  <a:pt x="1452869" y="543358"/>
                  <a:pt x="1454025" y="550295"/>
                </a:cubicBezTo>
                <a:cubicBezTo>
                  <a:pt x="1455628" y="559915"/>
                  <a:pt x="1456250" y="569695"/>
                  <a:pt x="1458163" y="579258"/>
                </a:cubicBezTo>
                <a:cubicBezTo>
                  <a:pt x="1459018" y="583535"/>
                  <a:pt x="1460922" y="587533"/>
                  <a:pt x="1462301" y="591671"/>
                </a:cubicBezTo>
                <a:cubicBezTo>
                  <a:pt x="1463680" y="605463"/>
                  <a:pt x="1465183" y="619242"/>
                  <a:pt x="1466438" y="633046"/>
                </a:cubicBezTo>
                <a:cubicBezTo>
                  <a:pt x="1475788" y="735895"/>
                  <a:pt x="1464926" y="650310"/>
                  <a:pt x="1474713" y="699247"/>
                </a:cubicBezTo>
                <a:cubicBezTo>
                  <a:pt x="1478396" y="717662"/>
                  <a:pt x="1478557" y="727034"/>
                  <a:pt x="1482988" y="744760"/>
                </a:cubicBezTo>
                <a:cubicBezTo>
                  <a:pt x="1484046" y="748991"/>
                  <a:pt x="1484707" y="753544"/>
                  <a:pt x="1487126" y="757173"/>
                </a:cubicBezTo>
                <a:cubicBezTo>
                  <a:pt x="1490372" y="762042"/>
                  <a:pt x="1495793" y="765091"/>
                  <a:pt x="1499539" y="769586"/>
                </a:cubicBezTo>
                <a:cubicBezTo>
                  <a:pt x="1513935" y="786861"/>
                  <a:pt x="1499850" y="779343"/>
                  <a:pt x="1520226" y="786136"/>
                </a:cubicBezTo>
                <a:cubicBezTo>
                  <a:pt x="1589016" y="782696"/>
                  <a:pt x="1593825" y="778786"/>
                  <a:pt x="1652628" y="786136"/>
                </a:cubicBezTo>
                <a:cubicBezTo>
                  <a:pt x="1658270" y="786841"/>
                  <a:pt x="1663661" y="788894"/>
                  <a:pt x="1669178" y="790273"/>
                </a:cubicBezTo>
                <a:cubicBezTo>
                  <a:pt x="1688813" y="809908"/>
                  <a:pt x="1678327" y="804357"/>
                  <a:pt x="1698141" y="810961"/>
                </a:cubicBezTo>
                <a:cubicBezTo>
                  <a:pt x="1702279" y="813719"/>
                  <a:pt x="1707918" y="815019"/>
                  <a:pt x="1710554" y="819236"/>
                </a:cubicBezTo>
                <a:cubicBezTo>
                  <a:pt x="1715177" y="826633"/>
                  <a:pt x="1716070" y="835787"/>
                  <a:pt x="1718829" y="844062"/>
                </a:cubicBezTo>
                <a:cubicBezTo>
                  <a:pt x="1720208" y="848199"/>
                  <a:pt x="1719338" y="854055"/>
                  <a:pt x="1722967" y="856474"/>
                </a:cubicBezTo>
                <a:lnTo>
                  <a:pt x="1735379" y="864749"/>
                </a:lnTo>
                <a:cubicBezTo>
                  <a:pt x="1735414" y="864889"/>
                  <a:pt x="1741676" y="891734"/>
                  <a:pt x="1743654" y="893712"/>
                </a:cubicBezTo>
                <a:cubicBezTo>
                  <a:pt x="1750687" y="900744"/>
                  <a:pt x="1768480" y="910262"/>
                  <a:pt x="1768480" y="910262"/>
                </a:cubicBezTo>
                <a:cubicBezTo>
                  <a:pt x="1787449" y="938717"/>
                  <a:pt x="1781884" y="925653"/>
                  <a:pt x="1789168" y="947500"/>
                </a:cubicBezTo>
                <a:cubicBezTo>
                  <a:pt x="1790547" y="964050"/>
                  <a:pt x="1791471" y="980645"/>
                  <a:pt x="1793305" y="997151"/>
                </a:cubicBezTo>
                <a:cubicBezTo>
                  <a:pt x="1794231" y="1005489"/>
                  <a:pt x="1797443" y="1013587"/>
                  <a:pt x="1797443" y="1021976"/>
                </a:cubicBezTo>
                <a:cubicBezTo>
                  <a:pt x="1797443" y="1027663"/>
                  <a:pt x="1794420" y="1032951"/>
                  <a:pt x="1793305" y="1038527"/>
                </a:cubicBezTo>
                <a:cubicBezTo>
                  <a:pt x="1791660" y="1046753"/>
                  <a:pt x="1792920" y="1055849"/>
                  <a:pt x="1789168" y="1063352"/>
                </a:cubicBezTo>
                <a:cubicBezTo>
                  <a:pt x="1786944" y="1067800"/>
                  <a:pt x="1780893" y="1068869"/>
                  <a:pt x="1776755" y="1071627"/>
                </a:cubicBezTo>
                <a:cubicBezTo>
                  <a:pt x="1771238" y="1079902"/>
                  <a:pt x="1767237" y="1089419"/>
                  <a:pt x="1760205" y="1096452"/>
                </a:cubicBezTo>
                <a:cubicBezTo>
                  <a:pt x="1757447" y="1099211"/>
                  <a:pt x="1754367" y="1101682"/>
                  <a:pt x="1751930" y="1104728"/>
                </a:cubicBezTo>
                <a:cubicBezTo>
                  <a:pt x="1748824" y="1108611"/>
                  <a:pt x="1747170" y="1113624"/>
                  <a:pt x="1743654" y="1117140"/>
                </a:cubicBezTo>
                <a:cubicBezTo>
                  <a:pt x="1740138" y="1120656"/>
                  <a:pt x="1735379" y="1122657"/>
                  <a:pt x="1731242" y="1125415"/>
                </a:cubicBezTo>
                <a:cubicBezTo>
                  <a:pt x="1728484" y="1129553"/>
                  <a:pt x="1724987" y="1133284"/>
                  <a:pt x="1722967" y="1137828"/>
                </a:cubicBezTo>
                <a:cubicBezTo>
                  <a:pt x="1719424" y="1145799"/>
                  <a:pt x="1720860" y="1156485"/>
                  <a:pt x="1714692" y="1162653"/>
                </a:cubicBezTo>
                <a:cubicBezTo>
                  <a:pt x="1695371" y="1181974"/>
                  <a:pt x="1710030" y="1168938"/>
                  <a:pt x="1689866" y="1183341"/>
                </a:cubicBezTo>
                <a:cubicBezTo>
                  <a:pt x="1685487" y="1186469"/>
                  <a:pt x="1667409" y="1200776"/>
                  <a:pt x="1660903" y="1204029"/>
                </a:cubicBezTo>
                <a:cubicBezTo>
                  <a:pt x="1654962" y="1207000"/>
                  <a:pt x="1637250" y="1210977"/>
                  <a:pt x="1631940" y="1212304"/>
                </a:cubicBezTo>
                <a:cubicBezTo>
                  <a:pt x="1621826" y="1217361"/>
                  <a:pt x="1613932" y="1222283"/>
                  <a:pt x="1602978" y="1224717"/>
                </a:cubicBezTo>
                <a:cubicBezTo>
                  <a:pt x="1594788" y="1226537"/>
                  <a:pt x="1586427" y="1227475"/>
                  <a:pt x="1578152" y="1228854"/>
                </a:cubicBezTo>
                <a:cubicBezTo>
                  <a:pt x="1574015" y="1230233"/>
                  <a:pt x="1569933" y="1231794"/>
                  <a:pt x="1565740" y="1232992"/>
                </a:cubicBezTo>
                <a:cubicBezTo>
                  <a:pt x="1560272" y="1234554"/>
                  <a:pt x="1554275" y="1234586"/>
                  <a:pt x="1549189" y="1237129"/>
                </a:cubicBezTo>
                <a:cubicBezTo>
                  <a:pt x="1545700" y="1238874"/>
                  <a:pt x="1544651" y="1244284"/>
                  <a:pt x="1540914" y="1245405"/>
                </a:cubicBezTo>
                <a:cubicBezTo>
                  <a:pt x="1530264" y="1248600"/>
                  <a:pt x="1518821" y="1247970"/>
                  <a:pt x="1507814" y="1249542"/>
                </a:cubicBezTo>
                <a:cubicBezTo>
                  <a:pt x="1444995" y="1258516"/>
                  <a:pt x="1531278" y="1250998"/>
                  <a:pt x="1408512" y="1257817"/>
                </a:cubicBezTo>
                <a:cubicBezTo>
                  <a:pt x="1356775" y="1270753"/>
                  <a:pt x="1421099" y="1254221"/>
                  <a:pt x="1379549" y="1266092"/>
                </a:cubicBezTo>
                <a:cubicBezTo>
                  <a:pt x="1343191" y="1276480"/>
                  <a:pt x="1380340" y="1264450"/>
                  <a:pt x="1350587" y="1274367"/>
                </a:cubicBezTo>
                <a:cubicBezTo>
                  <a:pt x="1333930" y="1291024"/>
                  <a:pt x="1352451" y="1275342"/>
                  <a:pt x="1325761" y="1286780"/>
                </a:cubicBezTo>
                <a:cubicBezTo>
                  <a:pt x="1321191" y="1288739"/>
                  <a:pt x="1318066" y="1293483"/>
                  <a:pt x="1313349" y="1295055"/>
                </a:cubicBezTo>
                <a:cubicBezTo>
                  <a:pt x="1305390" y="1297708"/>
                  <a:pt x="1296713" y="1297373"/>
                  <a:pt x="1288523" y="1299193"/>
                </a:cubicBezTo>
                <a:cubicBezTo>
                  <a:pt x="1284266" y="1300139"/>
                  <a:pt x="1280248" y="1301951"/>
                  <a:pt x="1276111" y="1303330"/>
                </a:cubicBezTo>
                <a:cubicBezTo>
                  <a:pt x="1273352" y="1306088"/>
                  <a:pt x="1271180" y="1309598"/>
                  <a:pt x="1267835" y="1311605"/>
                </a:cubicBezTo>
                <a:cubicBezTo>
                  <a:pt x="1241181" y="1327598"/>
                  <a:pt x="1269912" y="1301600"/>
                  <a:pt x="1243010" y="1324018"/>
                </a:cubicBezTo>
                <a:cubicBezTo>
                  <a:pt x="1238515" y="1327764"/>
                  <a:pt x="1235092" y="1332685"/>
                  <a:pt x="1230597" y="1336431"/>
                </a:cubicBezTo>
                <a:cubicBezTo>
                  <a:pt x="1219902" y="1345344"/>
                  <a:pt x="1218213" y="1344697"/>
                  <a:pt x="1205772" y="1348843"/>
                </a:cubicBezTo>
                <a:cubicBezTo>
                  <a:pt x="1189222" y="1347464"/>
                  <a:pt x="1172406" y="1347963"/>
                  <a:pt x="1156121" y="1344706"/>
                </a:cubicBezTo>
                <a:cubicBezTo>
                  <a:pt x="1147593" y="1343000"/>
                  <a:pt x="1136926" y="1328397"/>
                  <a:pt x="1131296" y="1324018"/>
                </a:cubicBezTo>
                <a:cubicBezTo>
                  <a:pt x="1123446" y="1317912"/>
                  <a:pt x="1114746" y="1312985"/>
                  <a:pt x="1106471" y="1307468"/>
                </a:cubicBezTo>
                <a:cubicBezTo>
                  <a:pt x="1102333" y="1304710"/>
                  <a:pt x="1098776" y="1300766"/>
                  <a:pt x="1094058" y="1299193"/>
                </a:cubicBezTo>
                <a:lnTo>
                  <a:pt x="1069233" y="1290918"/>
                </a:lnTo>
                <a:cubicBezTo>
                  <a:pt x="1069226" y="1290916"/>
                  <a:pt x="1044415" y="1282644"/>
                  <a:pt x="1044407" y="1282643"/>
                </a:cubicBezTo>
                <a:cubicBezTo>
                  <a:pt x="983497" y="1272490"/>
                  <a:pt x="1041417" y="1281097"/>
                  <a:pt x="920281" y="1274367"/>
                </a:cubicBezTo>
                <a:cubicBezTo>
                  <a:pt x="880126" y="1272136"/>
                  <a:pt x="840171" y="1266939"/>
                  <a:pt x="800292" y="1261955"/>
                </a:cubicBezTo>
                <a:cubicBezTo>
                  <a:pt x="796154" y="1260576"/>
                  <a:pt x="792110" y="1258875"/>
                  <a:pt x="787879" y="1257817"/>
                </a:cubicBezTo>
                <a:cubicBezTo>
                  <a:pt x="781056" y="1256111"/>
                  <a:pt x="772742" y="1257998"/>
                  <a:pt x="767191" y="1253680"/>
                </a:cubicBezTo>
                <a:cubicBezTo>
                  <a:pt x="717398" y="1214952"/>
                  <a:pt x="773593" y="1236504"/>
                  <a:pt x="738228" y="1224717"/>
                </a:cubicBezTo>
                <a:cubicBezTo>
                  <a:pt x="736849" y="1220579"/>
                  <a:pt x="736209" y="1216117"/>
                  <a:pt x="734091" y="1212304"/>
                </a:cubicBezTo>
                <a:cubicBezTo>
                  <a:pt x="729261" y="1203610"/>
                  <a:pt x="723057" y="1195754"/>
                  <a:pt x="717540" y="1187479"/>
                </a:cubicBezTo>
                <a:lnTo>
                  <a:pt x="709265" y="1175066"/>
                </a:lnTo>
                <a:lnTo>
                  <a:pt x="700990" y="1162653"/>
                </a:lnTo>
                <a:lnTo>
                  <a:pt x="692715" y="1150241"/>
                </a:lnTo>
                <a:cubicBezTo>
                  <a:pt x="680453" y="1113448"/>
                  <a:pt x="697786" y="1168876"/>
                  <a:pt x="684440" y="1079902"/>
                </a:cubicBezTo>
                <a:cubicBezTo>
                  <a:pt x="683146" y="1071276"/>
                  <a:pt x="677876" y="1063630"/>
                  <a:pt x="676165" y="1055077"/>
                </a:cubicBezTo>
                <a:cubicBezTo>
                  <a:pt x="671052" y="1029513"/>
                  <a:pt x="675928" y="1040241"/>
                  <a:pt x="663752" y="1021976"/>
                </a:cubicBezTo>
                <a:cubicBezTo>
                  <a:pt x="653835" y="992223"/>
                  <a:pt x="665865" y="1029372"/>
                  <a:pt x="655477" y="993014"/>
                </a:cubicBezTo>
                <a:cubicBezTo>
                  <a:pt x="654279" y="988820"/>
                  <a:pt x="654424" y="983685"/>
                  <a:pt x="651340" y="980601"/>
                </a:cubicBezTo>
                <a:cubicBezTo>
                  <a:pt x="648256" y="977517"/>
                  <a:pt x="643065" y="977842"/>
                  <a:pt x="638927" y="976463"/>
                </a:cubicBezTo>
                <a:cubicBezTo>
                  <a:pt x="615345" y="952883"/>
                  <a:pt x="639137" y="972416"/>
                  <a:pt x="609964" y="959913"/>
                </a:cubicBezTo>
                <a:cubicBezTo>
                  <a:pt x="572676" y="943932"/>
                  <a:pt x="629330" y="957994"/>
                  <a:pt x="576863" y="947500"/>
                </a:cubicBezTo>
                <a:lnTo>
                  <a:pt x="444462" y="951638"/>
                </a:lnTo>
                <a:lnTo>
                  <a:pt x="278959" y="955776"/>
                </a:lnTo>
                <a:cubicBezTo>
                  <a:pt x="267849" y="956239"/>
                  <a:pt x="256933" y="958906"/>
                  <a:pt x="245859" y="959913"/>
                </a:cubicBezTo>
                <a:cubicBezTo>
                  <a:pt x="226581" y="961666"/>
                  <a:pt x="207242" y="962672"/>
                  <a:pt x="187933" y="964051"/>
                </a:cubicBezTo>
                <a:cubicBezTo>
                  <a:pt x="138282" y="962672"/>
                  <a:pt x="88586" y="962457"/>
                  <a:pt x="38981" y="959913"/>
                </a:cubicBezTo>
                <a:cubicBezTo>
                  <a:pt x="34625" y="959690"/>
                  <a:pt x="29652" y="958860"/>
                  <a:pt x="26568" y="955776"/>
                </a:cubicBezTo>
                <a:cubicBezTo>
                  <a:pt x="-15433" y="913775"/>
                  <a:pt x="48821" y="959578"/>
                  <a:pt x="5881" y="930950"/>
                </a:cubicBezTo>
                <a:cubicBezTo>
                  <a:pt x="-3064" y="895175"/>
                  <a:pt x="-774" y="911426"/>
                  <a:pt x="5881" y="848199"/>
                </a:cubicBezTo>
                <a:cubicBezTo>
                  <a:pt x="6338" y="843862"/>
                  <a:pt x="8068" y="839687"/>
                  <a:pt x="10018" y="835786"/>
                </a:cubicBezTo>
                <a:cubicBezTo>
                  <a:pt x="12242" y="831338"/>
                  <a:pt x="15535" y="827511"/>
                  <a:pt x="18293" y="823374"/>
                </a:cubicBezTo>
                <a:cubicBezTo>
                  <a:pt x="12509" y="765529"/>
                  <a:pt x="11904" y="781000"/>
                  <a:pt x="18293" y="707522"/>
                </a:cubicBezTo>
                <a:cubicBezTo>
                  <a:pt x="19070" y="698585"/>
                  <a:pt x="26498" y="668322"/>
                  <a:pt x="30706" y="662009"/>
                </a:cubicBezTo>
                <a:lnTo>
                  <a:pt x="38981" y="649596"/>
                </a:lnTo>
                <a:cubicBezTo>
                  <a:pt x="40360" y="644079"/>
                  <a:pt x="41557" y="638514"/>
                  <a:pt x="43119" y="633046"/>
                </a:cubicBezTo>
                <a:cubicBezTo>
                  <a:pt x="44317" y="628852"/>
                  <a:pt x="46310" y="624891"/>
                  <a:pt x="47256" y="620633"/>
                </a:cubicBezTo>
                <a:cubicBezTo>
                  <a:pt x="52457" y="597228"/>
                  <a:pt x="51942" y="583692"/>
                  <a:pt x="55531" y="558570"/>
                </a:cubicBezTo>
                <a:cubicBezTo>
                  <a:pt x="56526" y="551608"/>
                  <a:pt x="58290" y="544778"/>
                  <a:pt x="59669" y="537882"/>
                </a:cubicBezTo>
                <a:cubicBezTo>
                  <a:pt x="61048" y="524090"/>
                  <a:pt x="61846" y="510228"/>
                  <a:pt x="63806" y="496507"/>
                </a:cubicBezTo>
                <a:cubicBezTo>
                  <a:pt x="65654" y="483572"/>
                  <a:pt x="68714" y="479334"/>
                  <a:pt x="72082" y="467544"/>
                </a:cubicBezTo>
                <a:cubicBezTo>
                  <a:pt x="73644" y="462076"/>
                  <a:pt x="73979" y="456221"/>
                  <a:pt x="76219" y="450994"/>
                </a:cubicBezTo>
                <a:cubicBezTo>
                  <a:pt x="81657" y="438304"/>
                  <a:pt x="88135" y="436694"/>
                  <a:pt x="96907" y="426168"/>
                </a:cubicBezTo>
                <a:cubicBezTo>
                  <a:pt x="100090" y="422348"/>
                  <a:pt x="101999" y="417576"/>
                  <a:pt x="105182" y="413756"/>
                </a:cubicBezTo>
                <a:cubicBezTo>
                  <a:pt x="108928" y="409261"/>
                  <a:pt x="113849" y="405838"/>
                  <a:pt x="117595" y="401343"/>
                </a:cubicBezTo>
                <a:cubicBezTo>
                  <a:pt x="120778" y="397523"/>
                  <a:pt x="122354" y="392446"/>
                  <a:pt x="125870" y="388930"/>
                </a:cubicBezTo>
                <a:cubicBezTo>
                  <a:pt x="147372" y="367427"/>
                  <a:pt x="130180" y="392851"/>
                  <a:pt x="146558" y="372380"/>
                </a:cubicBezTo>
                <a:cubicBezTo>
                  <a:pt x="162738" y="352155"/>
                  <a:pt x="164100" y="340853"/>
                  <a:pt x="183796" y="331005"/>
                </a:cubicBezTo>
                <a:cubicBezTo>
                  <a:pt x="187697" y="329055"/>
                  <a:pt x="192396" y="328985"/>
                  <a:pt x="196208" y="326867"/>
                </a:cubicBezTo>
                <a:cubicBezTo>
                  <a:pt x="204902" y="322037"/>
                  <a:pt x="212138" y="314765"/>
                  <a:pt x="221034" y="310317"/>
                </a:cubicBezTo>
                <a:cubicBezTo>
                  <a:pt x="226551" y="307559"/>
                  <a:pt x="232295" y="305215"/>
                  <a:pt x="237584" y="302042"/>
                </a:cubicBezTo>
                <a:cubicBezTo>
                  <a:pt x="246112" y="296925"/>
                  <a:pt x="252974" y="288636"/>
                  <a:pt x="262409" y="285491"/>
                </a:cubicBezTo>
                <a:lnTo>
                  <a:pt x="287235" y="277216"/>
                </a:lnTo>
                <a:lnTo>
                  <a:pt x="299647" y="273079"/>
                </a:lnTo>
                <a:cubicBezTo>
                  <a:pt x="304310" y="269971"/>
                  <a:pt x="326623" y="257441"/>
                  <a:pt x="332748" y="248253"/>
                </a:cubicBezTo>
                <a:cubicBezTo>
                  <a:pt x="333513" y="247106"/>
                  <a:pt x="323094" y="255149"/>
                  <a:pt x="324473" y="252391"/>
                </a:cubicBezTo>
                <a:close/>
              </a:path>
            </a:pathLst>
          </a:custGeom>
          <a:solidFill>
            <a:schemeClr val="accent1">
              <a:alpha val="38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53" name="Freeform 52"/>
          <p:cNvSpPr/>
          <p:nvPr/>
        </p:nvSpPr>
        <p:spPr bwMode="auto">
          <a:xfrm>
            <a:off x="6970713" y="3613150"/>
            <a:ext cx="1012825" cy="1141413"/>
          </a:xfrm>
          <a:custGeom>
            <a:avLst/>
            <a:gdLst>
              <a:gd name="connsiteX0" fmla="*/ 70338 w 1013701"/>
              <a:gd name="connsiteY0" fmla="*/ 236195 h 1142320"/>
              <a:gd name="connsiteX1" fmla="*/ 62063 w 1013701"/>
              <a:gd name="connsiteY1" fmla="*/ 215507 h 1142320"/>
              <a:gd name="connsiteX2" fmla="*/ 53788 w 1013701"/>
              <a:gd name="connsiteY2" fmla="*/ 203095 h 1142320"/>
              <a:gd name="connsiteX3" fmla="*/ 45513 w 1013701"/>
              <a:gd name="connsiteY3" fmla="*/ 149307 h 1142320"/>
              <a:gd name="connsiteX4" fmla="*/ 41375 w 1013701"/>
              <a:gd name="connsiteY4" fmla="*/ 136894 h 1142320"/>
              <a:gd name="connsiteX5" fmla="*/ 49651 w 1013701"/>
              <a:gd name="connsiteY5" fmla="*/ 41730 h 1142320"/>
              <a:gd name="connsiteX6" fmla="*/ 53788 w 1013701"/>
              <a:gd name="connsiteY6" fmla="*/ 21042 h 1142320"/>
              <a:gd name="connsiteX7" fmla="*/ 78613 w 1013701"/>
              <a:gd name="connsiteY7" fmla="*/ 8630 h 1142320"/>
              <a:gd name="connsiteX8" fmla="*/ 86889 w 1013701"/>
              <a:gd name="connsiteY8" fmla="*/ 355 h 1142320"/>
              <a:gd name="connsiteX9" fmla="*/ 169640 w 1013701"/>
              <a:gd name="connsiteY9" fmla="*/ 4492 h 1142320"/>
              <a:gd name="connsiteX10" fmla="*/ 194465 w 1013701"/>
              <a:gd name="connsiteY10" fmla="*/ 12767 h 1142320"/>
              <a:gd name="connsiteX11" fmla="*/ 211015 w 1013701"/>
              <a:gd name="connsiteY11" fmla="*/ 16905 h 1142320"/>
              <a:gd name="connsiteX12" fmla="*/ 223428 w 1013701"/>
              <a:gd name="connsiteY12" fmla="*/ 25180 h 1142320"/>
              <a:gd name="connsiteX13" fmla="*/ 231703 w 1013701"/>
              <a:gd name="connsiteY13" fmla="*/ 37593 h 1142320"/>
              <a:gd name="connsiteX14" fmla="*/ 281354 w 1013701"/>
              <a:gd name="connsiteY14" fmla="*/ 50005 h 1142320"/>
              <a:gd name="connsiteX15" fmla="*/ 293766 w 1013701"/>
              <a:gd name="connsiteY15" fmla="*/ 54143 h 1142320"/>
              <a:gd name="connsiteX16" fmla="*/ 302041 w 1013701"/>
              <a:gd name="connsiteY16" fmla="*/ 66555 h 1142320"/>
              <a:gd name="connsiteX17" fmla="*/ 326867 w 1013701"/>
              <a:gd name="connsiteY17" fmla="*/ 74831 h 1142320"/>
              <a:gd name="connsiteX18" fmla="*/ 359967 w 1013701"/>
              <a:gd name="connsiteY18" fmla="*/ 99656 h 1142320"/>
              <a:gd name="connsiteX19" fmla="*/ 380655 w 1013701"/>
              <a:gd name="connsiteY19" fmla="*/ 136894 h 1142320"/>
              <a:gd name="connsiteX20" fmla="*/ 393068 w 1013701"/>
              <a:gd name="connsiteY20" fmla="*/ 145169 h 1142320"/>
              <a:gd name="connsiteX21" fmla="*/ 413755 w 1013701"/>
              <a:gd name="connsiteY21" fmla="*/ 165857 h 1142320"/>
              <a:gd name="connsiteX22" fmla="*/ 430306 w 1013701"/>
              <a:gd name="connsiteY22" fmla="*/ 186545 h 1142320"/>
              <a:gd name="connsiteX23" fmla="*/ 450993 w 1013701"/>
              <a:gd name="connsiteY23" fmla="*/ 190682 h 1142320"/>
              <a:gd name="connsiteX24" fmla="*/ 459269 w 1013701"/>
              <a:gd name="connsiteY24" fmla="*/ 198957 h 1142320"/>
              <a:gd name="connsiteX25" fmla="*/ 475819 w 1013701"/>
              <a:gd name="connsiteY25" fmla="*/ 223783 h 1142320"/>
              <a:gd name="connsiteX26" fmla="*/ 488231 w 1013701"/>
              <a:gd name="connsiteY26" fmla="*/ 232058 h 1142320"/>
              <a:gd name="connsiteX27" fmla="*/ 492369 w 1013701"/>
              <a:gd name="connsiteY27" fmla="*/ 244470 h 1142320"/>
              <a:gd name="connsiteX28" fmla="*/ 517194 w 1013701"/>
              <a:gd name="connsiteY28" fmla="*/ 261021 h 1142320"/>
              <a:gd name="connsiteX29" fmla="*/ 521332 w 1013701"/>
              <a:gd name="connsiteY29" fmla="*/ 273433 h 1142320"/>
              <a:gd name="connsiteX30" fmla="*/ 533745 w 1013701"/>
              <a:gd name="connsiteY30" fmla="*/ 277571 h 1142320"/>
              <a:gd name="connsiteX31" fmla="*/ 558570 w 1013701"/>
              <a:gd name="connsiteY31" fmla="*/ 289983 h 1142320"/>
              <a:gd name="connsiteX32" fmla="*/ 591670 w 1013701"/>
              <a:gd name="connsiteY32" fmla="*/ 285846 h 1142320"/>
              <a:gd name="connsiteX33" fmla="*/ 616496 w 1013701"/>
              <a:gd name="connsiteY33" fmla="*/ 269296 h 1142320"/>
              <a:gd name="connsiteX34" fmla="*/ 628908 w 1013701"/>
              <a:gd name="connsiteY34" fmla="*/ 261021 h 1142320"/>
              <a:gd name="connsiteX35" fmla="*/ 633046 w 1013701"/>
              <a:gd name="connsiteY35" fmla="*/ 248608 h 1142320"/>
              <a:gd name="connsiteX36" fmla="*/ 645459 w 1013701"/>
              <a:gd name="connsiteY36" fmla="*/ 223783 h 1142320"/>
              <a:gd name="connsiteX37" fmla="*/ 653734 w 1013701"/>
              <a:gd name="connsiteY37" fmla="*/ 190682 h 1142320"/>
              <a:gd name="connsiteX38" fmla="*/ 657871 w 1013701"/>
              <a:gd name="connsiteY38" fmla="*/ 174132 h 1142320"/>
              <a:gd name="connsiteX39" fmla="*/ 662009 w 1013701"/>
              <a:gd name="connsiteY39" fmla="*/ 153444 h 1142320"/>
              <a:gd name="connsiteX40" fmla="*/ 686834 w 1013701"/>
              <a:gd name="connsiteY40" fmla="*/ 103793 h 1142320"/>
              <a:gd name="connsiteX41" fmla="*/ 699247 w 1013701"/>
              <a:gd name="connsiteY41" fmla="*/ 91381 h 1142320"/>
              <a:gd name="connsiteX42" fmla="*/ 719935 w 1013701"/>
              <a:gd name="connsiteY42" fmla="*/ 70693 h 1142320"/>
              <a:gd name="connsiteX43" fmla="*/ 736485 w 1013701"/>
              <a:gd name="connsiteY43" fmla="*/ 66555 h 1142320"/>
              <a:gd name="connsiteX44" fmla="*/ 761310 w 1013701"/>
              <a:gd name="connsiteY44" fmla="*/ 58280 h 1142320"/>
              <a:gd name="connsiteX45" fmla="*/ 773723 w 1013701"/>
              <a:gd name="connsiteY45" fmla="*/ 54143 h 1142320"/>
              <a:gd name="connsiteX46" fmla="*/ 839924 w 1013701"/>
              <a:gd name="connsiteY46" fmla="*/ 58280 h 1142320"/>
              <a:gd name="connsiteX47" fmla="*/ 848199 w 1013701"/>
              <a:gd name="connsiteY47" fmla="*/ 70693 h 1142320"/>
              <a:gd name="connsiteX48" fmla="*/ 860612 w 1013701"/>
              <a:gd name="connsiteY48" fmla="*/ 74831 h 1142320"/>
              <a:gd name="connsiteX49" fmla="*/ 877162 w 1013701"/>
              <a:gd name="connsiteY49" fmla="*/ 95518 h 1142320"/>
              <a:gd name="connsiteX50" fmla="*/ 906125 w 1013701"/>
              <a:gd name="connsiteY50" fmla="*/ 124481 h 1142320"/>
              <a:gd name="connsiteX51" fmla="*/ 918537 w 1013701"/>
              <a:gd name="connsiteY51" fmla="*/ 136894 h 1142320"/>
              <a:gd name="connsiteX52" fmla="*/ 935088 w 1013701"/>
              <a:gd name="connsiteY52" fmla="*/ 161719 h 1142320"/>
              <a:gd name="connsiteX53" fmla="*/ 947500 w 1013701"/>
              <a:gd name="connsiteY53" fmla="*/ 165857 h 1142320"/>
              <a:gd name="connsiteX54" fmla="*/ 951638 w 1013701"/>
              <a:gd name="connsiteY54" fmla="*/ 178269 h 1142320"/>
              <a:gd name="connsiteX55" fmla="*/ 959913 w 1013701"/>
              <a:gd name="connsiteY55" fmla="*/ 186545 h 1142320"/>
              <a:gd name="connsiteX56" fmla="*/ 964051 w 1013701"/>
              <a:gd name="connsiteY56" fmla="*/ 207232 h 1142320"/>
              <a:gd name="connsiteX57" fmla="*/ 968188 w 1013701"/>
              <a:gd name="connsiteY57" fmla="*/ 219645 h 1142320"/>
              <a:gd name="connsiteX58" fmla="*/ 972326 w 1013701"/>
              <a:gd name="connsiteY58" fmla="*/ 240333 h 1142320"/>
              <a:gd name="connsiteX59" fmla="*/ 980601 w 1013701"/>
              <a:gd name="connsiteY59" fmla="*/ 273433 h 1142320"/>
              <a:gd name="connsiteX60" fmla="*/ 984738 w 1013701"/>
              <a:gd name="connsiteY60" fmla="*/ 289983 h 1142320"/>
              <a:gd name="connsiteX61" fmla="*/ 988876 w 1013701"/>
              <a:gd name="connsiteY61" fmla="*/ 323084 h 1142320"/>
              <a:gd name="connsiteX62" fmla="*/ 993013 w 1013701"/>
              <a:gd name="connsiteY62" fmla="*/ 389285 h 1142320"/>
              <a:gd name="connsiteX63" fmla="*/ 997151 w 1013701"/>
              <a:gd name="connsiteY63" fmla="*/ 405835 h 1142320"/>
              <a:gd name="connsiteX64" fmla="*/ 1001289 w 1013701"/>
              <a:gd name="connsiteY64" fmla="*/ 426523 h 1142320"/>
              <a:gd name="connsiteX65" fmla="*/ 1005426 w 1013701"/>
              <a:gd name="connsiteY65" fmla="*/ 455486 h 1142320"/>
              <a:gd name="connsiteX66" fmla="*/ 1013701 w 1013701"/>
              <a:gd name="connsiteY66" fmla="*/ 480311 h 1142320"/>
              <a:gd name="connsiteX67" fmla="*/ 1009564 w 1013701"/>
              <a:gd name="connsiteY67" fmla="*/ 534099 h 1142320"/>
              <a:gd name="connsiteX68" fmla="*/ 1001289 w 1013701"/>
              <a:gd name="connsiteY68" fmla="*/ 558925 h 1142320"/>
              <a:gd name="connsiteX69" fmla="*/ 997151 w 1013701"/>
              <a:gd name="connsiteY69" fmla="*/ 571337 h 1142320"/>
              <a:gd name="connsiteX70" fmla="*/ 993013 w 1013701"/>
              <a:gd name="connsiteY70" fmla="*/ 583750 h 1142320"/>
              <a:gd name="connsiteX71" fmla="*/ 984738 w 1013701"/>
              <a:gd name="connsiteY71" fmla="*/ 596163 h 1142320"/>
              <a:gd name="connsiteX72" fmla="*/ 980601 w 1013701"/>
              <a:gd name="connsiteY72" fmla="*/ 645813 h 1142320"/>
              <a:gd name="connsiteX73" fmla="*/ 988876 w 1013701"/>
              <a:gd name="connsiteY73" fmla="*/ 670639 h 1142320"/>
              <a:gd name="connsiteX74" fmla="*/ 984738 w 1013701"/>
              <a:gd name="connsiteY74" fmla="*/ 774078 h 1142320"/>
              <a:gd name="connsiteX75" fmla="*/ 980601 w 1013701"/>
              <a:gd name="connsiteY75" fmla="*/ 786490 h 1142320"/>
              <a:gd name="connsiteX76" fmla="*/ 968188 w 1013701"/>
              <a:gd name="connsiteY76" fmla="*/ 856829 h 1142320"/>
              <a:gd name="connsiteX77" fmla="*/ 968188 w 1013701"/>
              <a:gd name="connsiteY77" fmla="*/ 956130 h 1142320"/>
              <a:gd name="connsiteX78" fmla="*/ 972326 w 1013701"/>
              <a:gd name="connsiteY78" fmla="*/ 968543 h 1142320"/>
              <a:gd name="connsiteX79" fmla="*/ 984738 w 1013701"/>
              <a:gd name="connsiteY79" fmla="*/ 980955 h 1142320"/>
              <a:gd name="connsiteX80" fmla="*/ 976463 w 1013701"/>
              <a:gd name="connsiteY80" fmla="*/ 1047156 h 1142320"/>
              <a:gd name="connsiteX81" fmla="*/ 968188 w 1013701"/>
              <a:gd name="connsiteY81" fmla="*/ 1059569 h 1142320"/>
              <a:gd name="connsiteX82" fmla="*/ 964051 w 1013701"/>
              <a:gd name="connsiteY82" fmla="*/ 1071982 h 1142320"/>
              <a:gd name="connsiteX83" fmla="*/ 939225 w 1013701"/>
              <a:gd name="connsiteY83" fmla="*/ 1080257 h 1142320"/>
              <a:gd name="connsiteX84" fmla="*/ 926812 w 1013701"/>
              <a:gd name="connsiteY84" fmla="*/ 1092669 h 1142320"/>
              <a:gd name="connsiteX85" fmla="*/ 906125 w 1013701"/>
              <a:gd name="connsiteY85" fmla="*/ 1096807 h 1142320"/>
              <a:gd name="connsiteX86" fmla="*/ 901987 w 1013701"/>
              <a:gd name="connsiteY86" fmla="*/ 1109220 h 1142320"/>
              <a:gd name="connsiteX87" fmla="*/ 889574 w 1013701"/>
              <a:gd name="connsiteY87" fmla="*/ 1113357 h 1142320"/>
              <a:gd name="connsiteX88" fmla="*/ 864749 w 1013701"/>
              <a:gd name="connsiteY88" fmla="*/ 1125770 h 1142320"/>
              <a:gd name="connsiteX89" fmla="*/ 852336 w 1013701"/>
              <a:gd name="connsiteY89" fmla="*/ 1134045 h 1142320"/>
              <a:gd name="connsiteX90" fmla="*/ 819236 w 1013701"/>
              <a:gd name="connsiteY90" fmla="*/ 1142320 h 1142320"/>
              <a:gd name="connsiteX91" fmla="*/ 703384 w 1013701"/>
              <a:gd name="connsiteY91" fmla="*/ 1134045 h 1142320"/>
              <a:gd name="connsiteX92" fmla="*/ 678559 w 1013701"/>
              <a:gd name="connsiteY92" fmla="*/ 1121632 h 1142320"/>
              <a:gd name="connsiteX93" fmla="*/ 666146 w 1013701"/>
              <a:gd name="connsiteY93" fmla="*/ 1117495 h 1142320"/>
              <a:gd name="connsiteX94" fmla="*/ 649596 w 1013701"/>
              <a:gd name="connsiteY94" fmla="*/ 1109220 h 1142320"/>
              <a:gd name="connsiteX95" fmla="*/ 599946 w 1013701"/>
              <a:gd name="connsiteY95" fmla="*/ 1100945 h 1142320"/>
              <a:gd name="connsiteX96" fmla="*/ 504782 w 1013701"/>
              <a:gd name="connsiteY96" fmla="*/ 1092669 h 1142320"/>
              <a:gd name="connsiteX97" fmla="*/ 446856 w 1013701"/>
              <a:gd name="connsiteY97" fmla="*/ 1088532 h 1142320"/>
              <a:gd name="connsiteX98" fmla="*/ 422031 w 1013701"/>
              <a:gd name="connsiteY98" fmla="*/ 1080257 h 1142320"/>
              <a:gd name="connsiteX99" fmla="*/ 401343 w 1013701"/>
              <a:gd name="connsiteY99" fmla="*/ 1059569 h 1142320"/>
              <a:gd name="connsiteX100" fmla="*/ 397205 w 1013701"/>
              <a:gd name="connsiteY100" fmla="*/ 1047156 h 1142320"/>
              <a:gd name="connsiteX101" fmla="*/ 384793 w 1013701"/>
              <a:gd name="connsiteY101" fmla="*/ 1043019 h 1142320"/>
              <a:gd name="connsiteX102" fmla="*/ 364105 w 1013701"/>
              <a:gd name="connsiteY102" fmla="*/ 1026469 h 1142320"/>
              <a:gd name="connsiteX103" fmla="*/ 339279 w 1013701"/>
              <a:gd name="connsiteY103" fmla="*/ 1018193 h 1142320"/>
              <a:gd name="connsiteX104" fmla="*/ 314454 w 1013701"/>
              <a:gd name="connsiteY104" fmla="*/ 993368 h 1142320"/>
              <a:gd name="connsiteX105" fmla="*/ 302041 w 1013701"/>
              <a:gd name="connsiteY105" fmla="*/ 980955 h 1142320"/>
              <a:gd name="connsiteX106" fmla="*/ 289629 w 1013701"/>
              <a:gd name="connsiteY106" fmla="*/ 976818 h 1142320"/>
              <a:gd name="connsiteX107" fmla="*/ 277216 w 1013701"/>
              <a:gd name="connsiteY107" fmla="*/ 964405 h 1142320"/>
              <a:gd name="connsiteX108" fmla="*/ 260666 w 1013701"/>
              <a:gd name="connsiteY108" fmla="*/ 943717 h 1142320"/>
              <a:gd name="connsiteX109" fmla="*/ 248253 w 1013701"/>
              <a:gd name="connsiteY109" fmla="*/ 939580 h 1142320"/>
              <a:gd name="connsiteX110" fmla="*/ 239978 w 1013701"/>
              <a:gd name="connsiteY110" fmla="*/ 927167 h 1142320"/>
              <a:gd name="connsiteX111" fmla="*/ 227565 w 1013701"/>
              <a:gd name="connsiteY111" fmla="*/ 914755 h 1142320"/>
              <a:gd name="connsiteX112" fmla="*/ 219290 w 1013701"/>
              <a:gd name="connsiteY112" fmla="*/ 877517 h 1142320"/>
              <a:gd name="connsiteX113" fmla="*/ 198603 w 1013701"/>
              <a:gd name="connsiteY113" fmla="*/ 856829 h 1142320"/>
              <a:gd name="connsiteX114" fmla="*/ 190327 w 1013701"/>
              <a:gd name="connsiteY114" fmla="*/ 848554 h 1142320"/>
              <a:gd name="connsiteX115" fmla="*/ 182052 w 1013701"/>
              <a:gd name="connsiteY115" fmla="*/ 836141 h 1142320"/>
              <a:gd name="connsiteX116" fmla="*/ 169640 w 1013701"/>
              <a:gd name="connsiteY116" fmla="*/ 827866 h 1142320"/>
              <a:gd name="connsiteX117" fmla="*/ 161365 w 1013701"/>
              <a:gd name="connsiteY117" fmla="*/ 815453 h 1142320"/>
              <a:gd name="connsiteX118" fmla="*/ 148952 w 1013701"/>
              <a:gd name="connsiteY118" fmla="*/ 811316 h 1142320"/>
              <a:gd name="connsiteX119" fmla="*/ 144814 w 1013701"/>
              <a:gd name="connsiteY119" fmla="*/ 798903 h 1142320"/>
              <a:gd name="connsiteX120" fmla="*/ 119989 w 1013701"/>
              <a:gd name="connsiteY120" fmla="*/ 782353 h 1142320"/>
              <a:gd name="connsiteX121" fmla="*/ 91026 w 1013701"/>
              <a:gd name="connsiteY121" fmla="*/ 749252 h 1142320"/>
              <a:gd name="connsiteX122" fmla="*/ 74476 w 1013701"/>
              <a:gd name="connsiteY122" fmla="*/ 728564 h 1142320"/>
              <a:gd name="connsiteX123" fmla="*/ 57926 w 1013701"/>
              <a:gd name="connsiteY123" fmla="*/ 720289 h 1142320"/>
              <a:gd name="connsiteX124" fmla="*/ 53788 w 1013701"/>
              <a:gd name="connsiteY124" fmla="*/ 707877 h 1142320"/>
              <a:gd name="connsiteX125" fmla="*/ 41375 w 1013701"/>
              <a:gd name="connsiteY125" fmla="*/ 695464 h 1142320"/>
              <a:gd name="connsiteX126" fmla="*/ 37238 w 1013701"/>
              <a:gd name="connsiteY126" fmla="*/ 670639 h 1142320"/>
              <a:gd name="connsiteX127" fmla="*/ 28963 w 1013701"/>
              <a:gd name="connsiteY127" fmla="*/ 645813 h 1142320"/>
              <a:gd name="connsiteX128" fmla="*/ 20688 w 1013701"/>
              <a:gd name="connsiteY128" fmla="*/ 620988 h 1142320"/>
              <a:gd name="connsiteX129" fmla="*/ 16550 w 1013701"/>
              <a:gd name="connsiteY129" fmla="*/ 608575 h 1142320"/>
              <a:gd name="connsiteX130" fmla="*/ 12412 w 1013701"/>
              <a:gd name="connsiteY130" fmla="*/ 567200 h 1142320"/>
              <a:gd name="connsiteX131" fmla="*/ 4137 w 1013701"/>
              <a:gd name="connsiteY131" fmla="*/ 542374 h 1142320"/>
              <a:gd name="connsiteX132" fmla="*/ 0 w 1013701"/>
              <a:gd name="connsiteY132" fmla="*/ 525824 h 1142320"/>
              <a:gd name="connsiteX133" fmla="*/ 4137 w 1013701"/>
              <a:gd name="connsiteY133" fmla="*/ 472036 h 1142320"/>
              <a:gd name="connsiteX134" fmla="*/ 20688 w 1013701"/>
              <a:gd name="connsiteY134" fmla="*/ 451348 h 1142320"/>
              <a:gd name="connsiteX135" fmla="*/ 45513 w 1013701"/>
              <a:gd name="connsiteY135" fmla="*/ 426523 h 1142320"/>
              <a:gd name="connsiteX136" fmla="*/ 49651 w 1013701"/>
              <a:gd name="connsiteY136" fmla="*/ 414110 h 1142320"/>
              <a:gd name="connsiteX137" fmla="*/ 70338 w 1013701"/>
              <a:gd name="connsiteY137" fmla="*/ 389285 h 1142320"/>
              <a:gd name="connsiteX138" fmla="*/ 82751 w 1013701"/>
              <a:gd name="connsiteY138" fmla="*/ 381010 h 1142320"/>
              <a:gd name="connsiteX139" fmla="*/ 86889 w 1013701"/>
              <a:gd name="connsiteY139" fmla="*/ 368597 h 1142320"/>
              <a:gd name="connsiteX140" fmla="*/ 82751 w 1013701"/>
              <a:gd name="connsiteY140" fmla="*/ 310671 h 1142320"/>
              <a:gd name="connsiteX141" fmla="*/ 74476 w 1013701"/>
              <a:gd name="connsiteY141" fmla="*/ 285846 h 1142320"/>
              <a:gd name="connsiteX142" fmla="*/ 70338 w 1013701"/>
              <a:gd name="connsiteY142" fmla="*/ 269296 h 1142320"/>
              <a:gd name="connsiteX143" fmla="*/ 66201 w 1013701"/>
              <a:gd name="connsiteY143" fmla="*/ 223783 h 1142320"/>
              <a:gd name="connsiteX144" fmla="*/ 70338 w 1013701"/>
              <a:gd name="connsiteY144" fmla="*/ 236195 h 114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1013701" h="1142320">
                <a:moveTo>
                  <a:pt x="70338" y="236195"/>
                </a:moveTo>
                <a:cubicBezTo>
                  <a:pt x="69648" y="234816"/>
                  <a:pt x="65385" y="222150"/>
                  <a:pt x="62063" y="215507"/>
                </a:cubicBezTo>
                <a:cubicBezTo>
                  <a:pt x="59839" y="211059"/>
                  <a:pt x="55534" y="207751"/>
                  <a:pt x="53788" y="203095"/>
                </a:cubicBezTo>
                <a:cubicBezTo>
                  <a:pt x="49879" y="192672"/>
                  <a:pt x="46715" y="155916"/>
                  <a:pt x="45513" y="149307"/>
                </a:cubicBezTo>
                <a:cubicBezTo>
                  <a:pt x="44733" y="145016"/>
                  <a:pt x="42754" y="141032"/>
                  <a:pt x="41375" y="136894"/>
                </a:cubicBezTo>
                <a:cubicBezTo>
                  <a:pt x="45033" y="74709"/>
                  <a:pt x="41999" y="83818"/>
                  <a:pt x="49651" y="41730"/>
                </a:cubicBezTo>
                <a:cubicBezTo>
                  <a:pt x="50909" y="34811"/>
                  <a:pt x="50299" y="27148"/>
                  <a:pt x="53788" y="21042"/>
                </a:cubicBezTo>
                <a:cubicBezTo>
                  <a:pt x="57562" y="14437"/>
                  <a:pt x="72242" y="10754"/>
                  <a:pt x="78613" y="8630"/>
                </a:cubicBezTo>
                <a:cubicBezTo>
                  <a:pt x="81372" y="5872"/>
                  <a:pt x="82992" y="532"/>
                  <a:pt x="86889" y="355"/>
                </a:cubicBezTo>
                <a:cubicBezTo>
                  <a:pt x="114479" y="-899"/>
                  <a:pt x="142204" y="1326"/>
                  <a:pt x="169640" y="4492"/>
                </a:cubicBezTo>
                <a:cubicBezTo>
                  <a:pt x="178305" y="5492"/>
                  <a:pt x="186003" y="10651"/>
                  <a:pt x="194465" y="12767"/>
                </a:cubicBezTo>
                <a:lnTo>
                  <a:pt x="211015" y="16905"/>
                </a:lnTo>
                <a:cubicBezTo>
                  <a:pt x="215153" y="19663"/>
                  <a:pt x="219912" y="21664"/>
                  <a:pt x="223428" y="25180"/>
                </a:cubicBezTo>
                <a:cubicBezTo>
                  <a:pt x="226944" y="28696"/>
                  <a:pt x="227486" y="34957"/>
                  <a:pt x="231703" y="37593"/>
                </a:cubicBezTo>
                <a:cubicBezTo>
                  <a:pt x="243625" y="45045"/>
                  <a:pt x="267989" y="47778"/>
                  <a:pt x="281354" y="50005"/>
                </a:cubicBezTo>
                <a:cubicBezTo>
                  <a:pt x="285491" y="51384"/>
                  <a:pt x="290361" y="51419"/>
                  <a:pt x="293766" y="54143"/>
                </a:cubicBezTo>
                <a:cubicBezTo>
                  <a:pt x="297649" y="57249"/>
                  <a:pt x="297824" y="63920"/>
                  <a:pt x="302041" y="66555"/>
                </a:cubicBezTo>
                <a:cubicBezTo>
                  <a:pt x="309438" y="71178"/>
                  <a:pt x="326867" y="74831"/>
                  <a:pt x="326867" y="74831"/>
                </a:cubicBezTo>
                <a:cubicBezTo>
                  <a:pt x="350639" y="98602"/>
                  <a:pt x="338303" y="92434"/>
                  <a:pt x="359967" y="99656"/>
                </a:cubicBezTo>
                <a:cubicBezTo>
                  <a:pt x="364279" y="112590"/>
                  <a:pt x="368461" y="128765"/>
                  <a:pt x="380655" y="136894"/>
                </a:cubicBezTo>
                <a:lnTo>
                  <a:pt x="393068" y="145169"/>
                </a:lnTo>
                <a:cubicBezTo>
                  <a:pt x="415130" y="178263"/>
                  <a:pt x="386177" y="138281"/>
                  <a:pt x="413755" y="165857"/>
                </a:cubicBezTo>
                <a:cubicBezTo>
                  <a:pt x="418294" y="170395"/>
                  <a:pt x="423145" y="183476"/>
                  <a:pt x="430306" y="186545"/>
                </a:cubicBezTo>
                <a:cubicBezTo>
                  <a:pt x="436770" y="189315"/>
                  <a:pt x="444097" y="189303"/>
                  <a:pt x="450993" y="190682"/>
                </a:cubicBezTo>
                <a:cubicBezTo>
                  <a:pt x="453752" y="193440"/>
                  <a:pt x="456928" y="195836"/>
                  <a:pt x="459269" y="198957"/>
                </a:cubicBezTo>
                <a:cubicBezTo>
                  <a:pt x="465236" y="206913"/>
                  <a:pt x="467544" y="218266"/>
                  <a:pt x="475819" y="223783"/>
                </a:cubicBezTo>
                <a:lnTo>
                  <a:pt x="488231" y="232058"/>
                </a:lnTo>
                <a:cubicBezTo>
                  <a:pt x="489610" y="236195"/>
                  <a:pt x="489285" y="241386"/>
                  <a:pt x="492369" y="244470"/>
                </a:cubicBezTo>
                <a:cubicBezTo>
                  <a:pt x="499402" y="251503"/>
                  <a:pt x="517194" y="261021"/>
                  <a:pt x="517194" y="261021"/>
                </a:cubicBezTo>
                <a:cubicBezTo>
                  <a:pt x="518573" y="265158"/>
                  <a:pt x="518248" y="270349"/>
                  <a:pt x="521332" y="273433"/>
                </a:cubicBezTo>
                <a:cubicBezTo>
                  <a:pt x="524416" y="276517"/>
                  <a:pt x="529844" y="275620"/>
                  <a:pt x="533745" y="277571"/>
                </a:cubicBezTo>
                <a:cubicBezTo>
                  <a:pt x="565820" y="293609"/>
                  <a:pt x="527376" y="279587"/>
                  <a:pt x="558570" y="289983"/>
                </a:cubicBezTo>
                <a:cubicBezTo>
                  <a:pt x="569603" y="288604"/>
                  <a:pt x="581199" y="289586"/>
                  <a:pt x="591670" y="285846"/>
                </a:cubicBezTo>
                <a:cubicBezTo>
                  <a:pt x="601036" y="282501"/>
                  <a:pt x="608221" y="274813"/>
                  <a:pt x="616496" y="269296"/>
                </a:cubicBezTo>
                <a:lnTo>
                  <a:pt x="628908" y="261021"/>
                </a:lnTo>
                <a:cubicBezTo>
                  <a:pt x="630287" y="256883"/>
                  <a:pt x="631095" y="252509"/>
                  <a:pt x="633046" y="248608"/>
                </a:cubicBezTo>
                <a:cubicBezTo>
                  <a:pt x="644342" y="226016"/>
                  <a:pt x="639220" y="246657"/>
                  <a:pt x="645459" y="223783"/>
                </a:cubicBezTo>
                <a:cubicBezTo>
                  <a:pt x="648452" y="212811"/>
                  <a:pt x="650976" y="201716"/>
                  <a:pt x="653734" y="190682"/>
                </a:cubicBezTo>
                <a:cubicBezTo>
                  <a:pt x="655113" y="185165"/>
                  <a:pt x="656756" y="179708"/>
                  <a:pt x="657871" y="174132"/>
                </a:cubicBezTo>
                <a:cubicBezTo>
                  <a:pt x="659250" y="167236"/>
                  <a:pt x="660159" y="160229"/>
                  <a:pt x="662009" y="153444"/>
                </a:cubicBezTo>
                <a:cubicBezTo>
                  <a:pt x="667056" y="134938"/>
                  <a:pt x="672712" y="117914"/>
                  <a:pt x="686834" y="103793"/>
                </a:cubicBezTo>
                <a:cubicBezTo>
                  <a:pt x="690972" y="99656"/>
                  <a:pt x="695501" y="95876"/>
                  <a:pt x="699247" y="91381"/>
                </a:cubicBezTo>
                <a:cubicBezTo>
                  <a:pt x="709465" y="79120"/>
                  <a:pt x="704200" y="77437"/>
                  <a:pt x="719935" y="70693"/>
                </a:cubicBezTo>
                <a:cubicBezTo>
                  <a:pt x="725162" y="68453"/>
                  <a:pt x="731038" y="68189"/>
                  <a:pt x="736485" y="66555"/>
                </a:cubicBezTo>
                <a:cubicBezTo>
                  <a:pt x="744840" y="64048"/>
                  <a:pt x="753035" y="61038"/>
                  <a:pt x="761310" y="58280"/>
                </a:cubicBezTo>
                <a:lnTo>
                  <a:pt x="773723" y="54143"/>
                </a:lnTo>
                <a:cubicBezTo>
                  <a:pt x="795790" y="55522"/>
                  <a:pt x="818340" y="53484"/>
                  <a:pt x="839924" y="58280"/>
                </a:cubicBezTo>
                <a:cubicBezTo>
                  <a:pt x="844778" y="59359"/>
                  <a:pt x="844316" y="67586"/>
                  <a:pt x="848199" y="70693"/>
                </a:cubicBezTo>
                <a:cubicBezTo>
                  <a:pt x="851605" y="73418"/>
                  <a:pt x="856474" y="73452"/>
                  <a:pt x="860612" y="74831"/>
                </a:cubicBezTo>
                <a:cubicBezTo>
                  <a:pt x="869929" y="102783"/>
                  <a:pt x="857007" y="72484"/>
                  <a:pt x="877162" y="95518"/>
                </a:cubicBezTo>
                <a:cubicBezTo>
                  <a:pt x="904500" y="126762"/>
                  <a:pt x="880607" y="115976"/>
                  <a:pt x="906125" y="124481"/>
                </a:cubicBezTo>
                <a:cubicBezTo>
                  <a:pt x="910262" y="128619"/>
                  <a:pt x="915136" y="132133"/>
                  <a:pt x="918537" y="136894"/>
                </a:cubicBezTo>
                <a:cubicBezTo>
                  <a:pt x="926084" y="147460"/>
                  <a:pt x="924015" y="155075"/>
                  <a:pt x="935088" y="161719"/>
                </a:cubicBezTo>
                <a:cubicBezTo>
                  <a:pt x="938828" y="163963"/>
                  <a:pt x="943363" y="164478"/>
                  <a:pt x="947500" y="165857"/>
                </a:cubicBezTo>
                <a:cubicBezTo>
                  <a:pt x="948879" y="169994"/>
                  <a:pt x="949394" y="174529"/>
                  <a:pt x="951638" y="178269"/>
                </a:cubicBezTo>
                <a:cubicBezTo>
                  <a:pt x="953645" y="181614"/>
                  <a:pt x="958376" y="182959"/>
                  <a:pt x="959913" y="186545"/>
                </a:cubicBezTo>
                <a:cubicBezTo>
                  <a:pt x="962683" y="193009"/>
                  <a:pt x="962345" y="200410"/>
                  <a:pt x="964051" y="207232"/>
                </a:cubicBezTo>
                <a:cubicBezTo>
                  <a:pt x="965109" y="211463"/>
                  <a:pt x="967130" y="215414"/>
                  <a:pt x="968188" y="219645"/>
                </a:cubicBezTo>
                <a:cubicBezTo>
                  <a:pt x="969894" y="226468"/>
                  <a:pt x="970745" y="233481"/>
                  <a:pt x="972326" y="240333"/>
                </a:cubicBezTo>
                <a:cubicBezTo>
                  <a:pt x="974883" y="251415"/>
                  <a:pt x="977843" y="262400"/>
                  <a:pt x="980601" y="273433"/>
                </a:cubicBezTo>
                <a:cubicBezTo>
                  <a:pt x="981980" y="278950"/>
                  <a:pt x="984033" y="284341"/>
                  <a:pt x="984738" y="289983"/>
                </a:cubicBezTo>
                <a:lnTo>
                  <a:pt x="988876" y="323084"/>
                </a:lnTo>
                <a:cubicBezTo>
                  <a:pt x="990255" y="345151"/>
                  <a:pt x="990813" y="367285"/>
                  <a:pt x="993013" y="389285"/>
                </a:cubicBezTo>
                <a:cubicBezTo>
                  <a:pt x="993579" y="394943"/>
                  <a:pt x="995917" y="400284"/>
                  <a:pt x="997151" y="405835"/>
                </a:cubicBezTo>
                <a:cubicBezTo>
                  <a:pt x="998677" y="412700"/>
                  <a:pt x="1000133" y="419586"/>
                  <a:pt x="1001289" y="426523"/>
                </a:cubicBezTo>
                <a:cubicBezTo>
                  <a:pt x="1002892" y="436143"/>
                  <a:pt x="1003233" y="445983"/>
                  <a:pt x="1005426" y="455486"/>
                </a:cubicBezTo>
                <a:cubicBezTo>
                  <a:pt x="1007387" y="463985"/>
                  <a:pt x="1013701" y="480311"/>
                  <a:pt x="1013701" y="480311"/>
                </a:cubicBezTo>
                <a:cubicBezTo>
                  <a:pt x="1012322" y="498240"/>
                  <a:pt x="1012368" y="516337"/>
                  <a:pt x="1009564" y="534099"/>
                </a:cubicBezTo>
                <a:cubicBezTo>
                  <a:pt x="1008204" y="542715"/>
                  <a:pt x="1004048" y="550650"/>
                  <a:pt x="1001289" y="558925"/>
                </a:cubicBezTo>
                <a:lnTo>
                  <a:pt x="997151" y="571337"/>
                </a:lnTo>
                <a:cubicBezTo>
                  <a:pt x="995772" y="575475"/>
                  <a:pt x="995432" y="580121"/>
                  <a:pt x="993013" y="583750"/>
                </a:cubicBezTo>
                <a:lnTo>
                  <a:pt x="984738" y="596163"/>
                </a:lnTo>
                <a:cubicBezTo>
                  <a:pt x="975465" y="623982"/>
                  <a:pt x="973437" y="617159"/>
                  <a:pt x="980601" y="645813"/>
                </a:cubicBezTo>
                <a:cubicBezTo>
                  <a:pt x="982717" y="654275"/>
                  <a:pt x="988876" y="670639"/>
                  <a:pt x="988876" y="670639"/>
                </a:cubicBezTo>
                <a:cubicBezTo>
                  <a:pt x="987497" y="705119"/>
                  <a:pt x="987197" y="739658"/>
                  <a:pt x="984738" y="774078"/>
                </a:cubicBezTo>
                <a:cubicBezTo>
                  <a:pt x="984427" y="778428"/>
                  <a:pt x="981359" y="782195"/>
                  <a:pt x="980601" y="786490"/>
                </a:cubicBezTo>
                <a:cubicBezTo>
                  <a:pt x="967265" y="862066"/>
                  <a:pt x="979488" y="822931"/>
                  <a:pt x="968188" y="856829"/>
                </a:cubicBezTo>
                <a:cubicBezTo>
                  <a:pt x="962759" y="905694"/>
                  <a:pt x="961564" y="896514"/>
                  <a:pt x="968188" y="956130"/>
                </a:cubicBezTo>
                <a:cubicBezTo>
                  <a:pt x="968670" y="960465"/>
                  <a:pt x="969907" y="964914"/>
                  <a:pt x="972326" y="968543"/>
                </a:cubicBezTo>
                <a:cubicBezTo>
                  <a:pt x="975572" y="973411"/>
                  <a:pt x="980601" y="976818"/>
                  <a:pt x="984738" y="980955"/>
                </a:cubicBezTo>
                <a:cubicBezTo>
                  <a:pt x="983947" y="991234"/>
                  <a:pt x="985396" y="1029291"/>
                  <a:pt x="976463" y="1047156"/>
                </a:cubicBezTo>
                <a:cubicBezTo>
                  <a:pt x="974239" y="1051604"/>
                  <a:pt x="970946" y="1055431"/>
                  <a:pt x="968188" y="1059569"/>
                </a:cubicBezTo>
                <a:cubicBezTo>
                  <a:pt x="966809" y="1063707"/>
                  <a:pt x="967600" y="1069447"/>
                  <a:pt x="964051" y="1071982"/>
                </a:cubicBezTo>
                <a:cubicBezTo>
                  <a:pt x="956953" y="1077052"/>
                  <a:pt x="939225" y="1080257"/>
                  <a:pt x="939225" y="1080257"/>
                </a:cubicBezTo>
                <a:cubicBezTo>
                  <a:pt x="935087" y="1084394"/>
                  <a:pt x="932046" y="1090052"/>
                  <a:pt x="926812" y="1092669"/>
                </a:cubicBezTo>
                <a:cubicBezTo>
                  <a:pt x="920522" y="1095814"/>
                  <a:pt x="911976" y="1092906"/>
                  <a:pt x="906125" y="1096807"/>
                </a:cubicBezTo>
                <a:cubicBezTo>
                  <a:pt x="902496" y="1099226"/>
                  <a:pt x="905071" y="1106136"/>
                  <a:pt x="901987" y="1109220"/>
                </a:cubicBezTo>
                <a:cubicBezTo>
                  <a:pt x="898903" y="1112304"/>
                  <a:pt x="893712" y="1111978"/>
                  <a:pt x="889574" y="1113357"/>
                </a:cubicBezTo>
                <a:cubicBezTo>
                  <a:pt x="854009" y="1137068"/>
                  <a:pt x="899004" y="1108642"/>
                  <a:pt x="864749" y="1125770"/>
                </a:cubicBezTo>
                <a:cubicBezTo>
                  <a:pt x="860301" y="1127994"/>
                  <a:pt x="856784" y="1131821"/>
                  <a:pt x="852336" y="1134045"/>
                </a:cubicBezTo>
                <a:cubicBezTo>
                  <a:pt x="843851" y="1138288"/>
                  <a:pt x="827111" y="1140745"/>
                  <a:pt x="819236" y="1142320"/>
                </a:cubicBezTo>
                <a:cubicBezTo>
                  <a:pt x="795885" y="1141023"/>
                  <a:pt x="733284" y="1138646"/>
                  <a:pt x="703384" y="1134045"/>
                </a:cubicBezTo>
                <a:cubicBezTo>
                  <a:pt x="688364" y="1131734"/>
                  <a:pt x="692195" y="1128450"/>
                  <a:pt x="678559" y="1121632"/>
                </a:cubicBezTo>
                <a:cubicBezTo>
                  <a:pt x="674658" y="1119682"/>
                  <a:pt x="670155" y="1119213"/>
                  <a:pt x="666146" y="1117495"/>
                </a:cubicBezTo>
                <a:cubicBezTo>
                  <a:pt x="660477" y="1115065"/>
                  <a:pt x="655371" y="1111386"/>
                  <a:pt x="649596" y="1109220"/>
                </a:cubicBezTo>
                <a:cubicBezTo>
                  <a:pt x="635924" y="1104093"/>
                  <a:pt x="611968" y="1102448"/>
                  <a:pt x="599946" y="1100945"/>
                </a:cubicBezTo>
                <a:cubicBezTo>
                  <a:pt x="560891" y="1087925"/>
                  <a:pt x="594687" y="1097957"/>
                  <a:pt x="504782" y="1092669"/>
                </a:cubicBezTo>
                <a:cubicBezTo>
                  <a:pt x="485458" y="1091532"/>
                  <a:pt x="466165" y="1089911"/>
                  <a:pt x="446856" y="1088532"/>
                </a:cubicBezTo>
                <a:cubicBezTo>
                  <a:pt x="438581" y="1085774"/>
                  <a:pt x="426870" y="1087514"/>
                  <a:pt x="422031" y="1080257"/>
                </a:cubicBezTo>
                <a:cubicBezTo>
                  <a:pt x="410997" y="1063707"/>
                  <a:pt x="417893" y="1070603"/>
                  <a:pt x="401343" y="1059569"/>
                </a:cubicBezTo>
                <a:cubicBezTo>
                  <a:pt x="399964" y="1055431"/>
                  <a:pt x="400289" y="1050240"/>
                  <a:pt x="397205" y="1047156"/>
                </a:cubicBezTo>
                <a:cubicBezTo>
                  <a:pt x="394121" y="1044072"/>
                  <a:pt x="388533" y="1045263"/>
                  <a:pt x="384793" y="1043019"/>
                </a:cubicBezTo>
                <a:cubicBezTo>
                  <a:pt x="360228" y="1028281"/>
                  <a:pt x="396043" y="1040664"/>
                  <a:pt x="364105" y="1026469"/>
                </a:cubicBezTo>
                <a:cubicBezTo>
                  <a:pt x="356134" y="1022926"/>
                  <a:pt x="339279" y="1018193"/>
                  <a:pt x="339279" y="1018193"/>
                </a:cubicBezTo>
                <a:lnTo>
                  <a:pt x="314454" y="993368"/>
                </a:lnTo>
                <a:cubicBezTo>
                  <a:pt x="310316" y="989230"/>
                  <a:pt x="307592" y="982805"/>
                  <a:pt x="302041" y="980955"/>
                </a:cubicBezTo>
                <a:lnTo>
                  <a:pt x="289629" y="976818"/>
                </a:lnTo>
                <a:cubicBezTo>
                  <a:pt x="285491" y="972680"/>
                  <a:pt x="280962" y="968900"/>
                  <a:pt x="277216" y="964405"/>
                </a:cubicBezTo>
                <a:cubicBezTo>
                  <a:pt x="271581" y="957643"/>
                  <a:pt x="268688" y="948530"/>
                  <a:pt x="260666" y="943717"/>
                </a:cubicBezTo>
                <a:cubicBezTo>
                  <a:pt x="256926" y="941473"/>
                  <a:pt x="252391" y="940959"/>
                  <a:pt x="248253" y="939580"/>
                </a:cubicBezTo>
                <a:cubicBezTo>
                  <a:pt x="245495" y="935442"/>
                  <a:pt x="243162" y="930987"/>
                  <a:pt x="239978" y="927167"/>
                </a:cubicBezTo>
                <a:cubicBezTo>
                  <a:pt x="236232" y="922672"/>
                  <a:pt x="229941" y="920102"/>
                  <a:pt x="227565" y="914755"/>
                </a:cubicBezTo>
                <a:cubicBezTo>
                  <a:pt x="226596" y="912574"/>
                  <a:pt x="224062" y="883880"/>
                  <a:pt x="219290" y="877517"/>
                </a:cubicBezTo>
                <a:cubicBezTo>
                  <a:pt x="213439" y="869715"/>
                  <a:pt x="205499" y="863725"/>
                  <a:pt x="198603" y="856829"/>
                </a:cubicBezTo>
                <a:cubicBezTo>
                  <a:pt x="195844" y="854070"/>
                  <a:pt x="192491" y="851800"/>
                  <a:pt x="190327" y="848554"/>
                </a:cubicBezTo>
                <a:cubicBezTo>
                  <a:pt x="187569" y="844416"/>
                  <a:pt x="185568" y="839657"/>
                  <a:pt x="182052" y="836141"/>
                </a:cubicBezTo>
                <a:cubicBezTo>
                  <a:pt x="178536" y="832625"/>
                  <a:pt x="173777" y="830624"/>
                  <a:pt x="169640" y="827866"/>
                </a:cubicBezTo>
                <a:cubicBezTo>
                  <a:pt x="166882" y="823728"/>
                  <a:pt x="165248" y="818559"/>
                  <a:pt x="161365" y="815453"/>
                </a:cubicBezTo>
                <a:cubicBezTo>
                  <a:pt x="157959" y="812728"/>
                  <a:pt x="152036" y="814400"/>
                  <a:pt x="148952" y="811316"/>
                </a:cubicBezTo>
                <a:cubicBezTo>
                  <a:pt x="145868" y="808232"/>
                  <a:pt x="147898" y="801987"/>
                  <a:pt x="144814" y="798903"/>
                </a:cubicBezTo>
                <a:cubicBezTo>
                  <a:pt x="137782" y="791871"/>
                  <a:pt x="119989" y="782353"/>
                  <a:pt x="119989" y="782353"/>
                </a:cubicBezTo>
                <a:cubicBezTo>
                  <a:pt x="100681" y="753389"/>
                  <a:pt x="111714" y="763044"/>
                  <a:pt x="91026" y="749252"/>
                </a:cubicBezTo>
                <a:cubicBezTo>
                  <a:pt x="86601" y="742615"/>
                  <a:pt x="81549" y="733280"/>
                  <a:pt x="74476" y="728564"/>
                </a:cubicBezTo>
                <a:cubicBezTo>
                  <a:pt x="69344" y="725143"/>
                  <a:pt x="63443" y="723047"/>
                  <a:pt x="57926" y="720289"/>
                </a:cubicBezTo>
                <a:cubicBezTo>
                  <a:pt x="56547" y="716152"/>
                  <a:pt x="56207" y="711506"/>
                  <a:pt x="53788" y="707877"/>
                </a:cubicBezTo>
                <a:cubicBezTo>
                  <a:pt x="50542" y="703008"/>
                  <a:pt x="43752" y="700811"/>
                  <a:pt x="41375" y="695464"/>
                </a:cubicBezTo>
                <a:cubicBezTo>
                  <a:pt x="37968" y="687798"/>
                  <a:pt x="39273" y="678778"/>
                  <a:pt x="37238" y="670639"/>
                </a:cubicBezTo>
                <a:cubicBezTo>
                  <a:pt x="35122" y="662176"/>
                  <a:pt x="31722" y="654088"/>
                  <a:pt x="28963" y="645813"/>
                </a:cubicBezTo>
                <a:lnTo>
                  <a:pt x="20688" y="620988"/>
                </a:lnTo>
                <a:lnTo>
                  <a:pt x="16550" y="608575"/>
                </a:lnTo>
                <a:cubicBezTo>
                  <a:pt x="15171" y="594783"/>
                  <a:pt x="14966" y="580823"/>
                  <a:pt x="12412" y="567200"/>
                </a:cubicBezTo>
                <a:cubicBezTo>
                  <a:pt x="10804" y="558626"/>
                  <a:pt x="6252" y="550837"/>
                  <a:pt x="4137" y="542374"/>
                </a:cubicBezTo>
                <a:lnTo>
                  <a:pt x="0" y="525824"/>
                </a:lnTo>
                <a:cubicBezTo>
                  <a:pt x="1379" y="507895"/>
                  <a:pt x="823" y="489710"/>
                  <a:pt x="4137" y="472036"/>
                </a:cubicBezTo>
                <a:cubicBezTo>
                  <a:pt x="5697" y="463717"/>
                  <a:pt x="15861" y="457381"/>
                  <a:pt x="20688" y="451348"/>
                </a:cubicBezTo>
                <a:cubicBezTo>
                  <a:pt x="38841" y="428658"/>
                  <a:pt x="16591" y="448215"/>
                  <a:pt x="45513" y="426523"/>
                </a:cubicBezTo>
                <a:cubicBezTo>
                  <a:pt x="46892" y="422385"/>
                  <a:pt x="47700" y="418011"/>
                  <a:pt x="49651" y="414110"/>
                </a:cubicBezTo>
                <a:cubicBezTo>
                  <a:pt x="54300" y="404813"/>
                  <a:pt x="62497" y="395819"/>
                  <a:pt x="70338" y="389285"/>
                </a:cubicBezTo>
                <a:cubicBezTo>
                  <a:pt x="74158" y="386101"/>
                  <a:pt x="78613" y="383768"/>
                  <a:pt x="82751" y="381010"/>
                </a:cubicBezTo>
                <a:cubicBezTo>
                  <a:pt x="84130" y="376872"/>
                  <a:pt x="86889" y="372959"/>
                  <a:pt x="86889" y="368597"/>
                </a:cubicBezTo>
                <a:cubicBezTo>
                  <a:pt x="86889" y="349239"/>
                  <a:pt x="85623" y="329815"/>
                  <a:pt x="82751" y="310671"/>
                </a:cubicBezTo>
                <a:cubicBezTo>
                  <a:pt x="81457" y="302045"/>
                  <a:pt x="76592" y="294308"/>
                  <a:pt x="74476" y="285846"/>
                </a:cubicBezTo>
                <a:lnTo>
                  <a:pt x="70338" y="269296"/>
                </a:lnTo>
                <a:cubicBezTo>
                  <a:pt x="68959" y="254125"/>
                  <a:pt x="68355" y="238863"/>
                  <a:pt x="66201" y="223783"/>
                </a:cubicBezTo>
                <a:cubicBezTo>
                  <a:pt x="65584" y="219465"/>
                  <a:pt x="71028" y="237574"/>
                  <a:pt x="70338" y="236195"/>
                </a:cubicBezTo>
                <a:close/>
              </a:path>
            </a:pathLst>
          </a:custGeom>
          <a:solidFill>
            <a:schemeClr val="accent6">
              <a:lumMod val="75000"/>
              <a:alpha val="52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11324" name="TextBox 53"/>
          <p:cNvSpPr txBox="1">
            <a:spLocks noChangeArrowheads="1"/>
          </p:cNvSpPr>
          <p:nvPr/>
        </p:nvSpPr>
        <p:spPr bwMode="auto">
          <a:xfrm>
            <a:off x="6589713" y="4365625"/>
            <a:ext cx="1074737" cy="338138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rgbClr val="C00000"/>
                </a:solidFill>
                <a:latin typeface="+mn-lt"/>
              </a:rPr>
              <a:t>ASEAN: 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10</a:t>
            </a:r>
            <a:endParaRPr lang="en-US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1325" name="Line 92"/>
          <p:cNvSpPr>
            <a:spLocks noChangeShapeType="1"/>
          </p:cNvSpPr>
          <p:nvPr/>
        </p:nvSpPr>
        <p:spPr bwMode="auto">
          <a:xfrm flipH="1">
            <a:off x="7788275" y="4525963"/>
            <a:ext cx="358775" cy="0"/>
          </a:xfrm>
          <a:prstGeom prst="line">
            <a:avLst/>
          </a:prstGeom>
          <a:noFill/>
          <a:ln w="19050">
            <a:solidFill>
              <a:srgbClr val="FF99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2000" dirty="0">
              <a:latin typeface="+mn-lt"/>
              <a:ea typeface="MS PGothic" pitchFamily="34" charset="-128"/>
              <a:cs typeface="+mn-cs"/>
            </a:endParaRPr>
          </a:p>
        </p:txBody>
      </p:sp>
      <p:sp>
        <p:nvSpPr>
          <p:cNvPr id="46" name="Text Box 68"/>
          <p:cNvSpPr txBox="1">
            <a:spLocks noChangeArrowheads="1"/>
          </p:cNvSpPr>
          <p:nvPr/>
        </p:nvSpPr>
        <p:spPr bwMode="auto">
          <a:xfrm>
            <a:off x="7742238" y="2179638"/>
            <a:ext cx="989012" cy="339725"/>
          </a:xfrm>
          <a:prstGeom prst="rect">
            <a:avLst/>
          </a:prstGeom>
          <a:solidFill>
            <a:srgbClr val="7030A0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defRPr/>
            </a:pPr>
            <a:r>
              <a:rPr lang="en-US" b="1" dirty="0" smtClean="0">
                <a:solidFill>
                  <a:srgbClr val="FFFF00"/>
                </a:solidFill>
                <a:latin typeface="+mn-lt"/>
              </a:rPr>
              <a:t>Korea: 10</a:t>
            </a:r>
          </a:p>
        </p:txBody>
      </p:sp>
      <p:sp>
        <p:nvSpPr>
          <p:cNvPr id="4" name="Down Arrow 3"/>
          <p:cNvSpPr/>
          <p:nvPr/>
        </p:nvSpPr>
        <p:spPr>
          <a:xfrm rot="2057624">
            <a:off x="7945438" y="2357438"/>
            <a:ext cx="142875" cy="812800"/>
          </a:xfrm>
          <a:prstGeom prst="down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360"/>
            <a:ext cx="8229600" cy="978726"/>
          </a:xfrm>
        </p:spPr>
        <p:txBody>
          <a:bodyPr>
            <a:noAutofit/>
          </a:bodyPr>
          <a:lstStyle/>
          <a:p>
            <a:r>
              <a:rPr lang="en-US" sz="3200" b="1" dirty="0"/>
              <a:t>Global SYMPLICITY Registry 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 smtClean="0"/>
              <a:t>Inclusion criteria</a:t>
            </a:r>
            <a:endParaRPr lang="en-US" sz="3600" b="1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5416901"/>
            <a:ext cx="8396273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b="1" dirty="0" smtClean="0">
                <a:cs typeface="Arial" panose="020B0604020202020204" pitchFamily="34" charset="0"/>
              </a:rPr>
              <a:t>Uncontrolled </a:t>
            </a:r>
            <a:r>
              <a:rPr lang="en-US" sz="2800" b="1" dirty="0">
                <a:cs typeface="Arial" panose="020B0604020202020204" pitchFamily="34" charset="0"/>
              </a:rPr>
              <a:t>hypertension </a:t>
            </a:r>
            <a:r>
              <a:rPr lang="en-US" sz="2800" b="1" dirty="0" smtClean="0">
                <a:cs typeface="Arial" panose="020B0604020202020204" pitchFamily="34" charset="0"/>
              </a:rPr>
              <a:t>or other </a:t>
            </a:r>
            <a:r>
              <a:rPr lang="en-US" sz="2800" b="1" dirty="0">
                <a:cs typeface="Arial" panose="020B0604020202020204" pitchFamily="34" charset="0"/>
              </a:rPr>
              <a:t>conditions associated with </a:t>
            </a:r>
            <a:r>
              <a:rPr lang="en-US" sz="2800" b="1" dirty="0" smtClean="0">
                <a:cs typeface="Arial" panose="020B0604020202020204" pitchFamily="34" charset="0"/>
              </a:rPr>
              <a:t>increased sympathetic 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cs typeface="Arial" panose="020B0604020202020204" pitchFamily="34" charset="0"/>
              </a:rPr>
              <a:t>&gt;18 years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70854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941513" y="1084269"/>
            <a:ext cx="5292725" cy="9683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FFC000"/>
            </a:solidFill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000">
              <a:latin typeface="Calibri"/>
              <a:cs typeface="Calibri"/>
            </a:endParaRPr>
          </a:p>
        </p:txBody>
      </p:sp>
      <p:sp>
        <p:nvSpPr>
          <p:cNvPr id="7171" name="Text Box 7"/>
          <p:cNvSpPr txBox="1">
            <a:spLocks noChangeArrowheads="1"/>
          </p:cNvSpPr>
          <p:nvPr/>
        </p:nvSpPr>
        <p:spPr bwMode="gray">
          <a:xfrm>
            <a:off x="3030244" y="1151660"/>
            <a:ext cx="2945976" cy="8448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sz="1800" b="1" dirty="0">
                <a:latin typeface="Calibri"/>
                <a:ea typeface="ヒラギノ角ゴ Pro W3" pitchFamily="-84" charset="-128"/>
                <a:cs typeface="Calibri"/>
              </a:rPr>
              <a:t>Consecutive patients treated 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sz="1800" b="1" dirty="0">
                <a:latin typeface="Calibri"/>
                <a:ea typeface="ヒラギノ角ゴ Pro W3" pitchFamily="-84" charset="-128"/>
                <a:cs typeface="Calibri"/>
              </a:rPr>
              <a:t>in real world population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sz="1800" b="1" dirty="0" smtClean="0">
                <a:latin typeface="Calibri"/>
                <a:ea typeface="ヒラギノ角ゴ Pro W3" pitchFamily="-84" charset="-128"/>
                <a:cs typeface="Calibri"/>
              </a:rPr>
              <a:t>5000 </a:t>
            </a:r>
            <a:r>
              <a:rPr lang="en-US" sz="1800" b="1" dirty="0">
                <a:latin typeface="Calibri"/>
                <a:ea typeface="ヒラギノ角ゴ Pro W3" pitchFamily="-84" charset="-128"/>
                <a:cs typeface="Calibri"/>
              </a:rPr>
              <a:t>patients</a:t>
            </a:r>
          </a:p>
        </p:txBody>
      </p:sp>
      <p:cxnSp>
        <p:nvCxnSpPr>
          <p:cNvPr id="12293" name="AutoShape 21"/>
          <p:cNvCxnSpPr>
            <a:cxnSpLocks noChangeShapeType="1"/>
            <a:endCxn id="7174" idx="0"/>
          </p:cNvCxnSpPr>
          <p:nvPr/>
        </p:nvCxnSpPr>
        <p:spPr bwMode="blackWhite">
          <a:xfrm rot="10800000" flipV="1">
            <a:off x="925513" y="1636713"/>
            <a:ext cx="1068387" cy="1066800"/>
          </a:xfrm>
          <a:prstGeom prst="bentConnector2">
            <a:avLst/>
          </a:prstGeom>
          <a:noFill/>
          <a:ln w="38100">
            <a:solidFill>
              <a:srgbClr val="FFC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7174" name="Text Box 22"/>
          <p:cNvSpPr txBox="1">
            <a:spLocks noChangeArrowheads="1"/>
          </p:cNvSpPr>
          <p:nvPr/>
        </p:nvSpPr>
        <p:spPr bwMode="gray">
          <a:xfrm>
            <a:off x="106363" y="2703513"/>
            <a:ext cx="1638300" cy="7000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algn="ctr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sz="1600" b="1" dirty="0">
                <a:latin typeface="Calibri"/>
                <a:cs typeface="Calibri"/>
              </a:rPr>
              <a:t>GREAT Registry</a:t>
            </a:r>
          </a:p>
          <a:p>
            <a:pPr algn="ctr" eaLnBrk="1" hangingPunct="1">
              <a:defRPr/>
            </a:pPr>
            <a:r>
              <a:rPr lang="en-GB" sz="1600" b="1" dirty="0">
                <a:latin typeface="Calibri"/>
                <a:cs typeface="Calibri"/>
              </a:rPr>
              <a:t>N=1000</a:t>
            </a:r>
          </a:p>
        </p:txBody>
      </p:sp>
      <p:sp>
        <p:nvSpPr>
          <p:cNvPr id="7176" name="Text Box 22"/>
          <p:cNvSpPr txBox="1">
            <a:spLocks noChangeArrowheads="1"/>
          </p:cNvSpPr>
          <p:nvPr/>
        </p:nvSpPr>
        <p:spPr bwMode="gray">
          <a:xfrm>
            <a:off x="1930400" y="2703513"/>
            <a:ext cx="1598613" cy="7000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algn="ctr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sz="1600" b="1" dirty="0">
                <a:latin typeface="Calibri"/>
                <a:cs typeface="Calibri"/>
              </a:rPr>
              <a:t>Korea </a:t>
            </a:r>
            <a:r>
              <a:rPr lang="en-GB" sz="1600" b="1" dirty="0" smtClean="0">
                <a:latin typeface="Calibri"/>
                <a:cs typeface="Calibri"/>
              </a:rPr>
              <a:t>Registry</a:t>
            </a:r>
            <a:endParaRPr lang="en-GB" sz="1600" b="1" dirty="0">
              <a:latin typeface="Calibri"/>
              <a:cs typeface="Calibri"/>
            </a:endParaRPr>
          </a:p>
          <a:p>
            <a:pPr algn="ctr" eaLnBrk="1" hangingPunct="1">
              <a:defRPr/>
            </a:pPr>
            <a:r>
              <a:rPr lang="en-GB" sz="1600" b="1" dirty="0">
                <a:latin typeface="Calibri"/>
                <a:cs typeface="Calibri"/>
              </a:rPr>
              <a:t>N=102</a:t>
            </a:r>
          </a:p>
        </p:txBody>
      </p:sp>
      <p:sp>
        <p:nvSpPr>
          <p:cNvPr id="7177" name="Text Box 22"/>
          <p:cNvSpPr txBox="1">
            <a:spLocks noChangeArrowheads="1"/>
          </p:cNvSpPr>
          <p:nvPr/>
        </p:nvSpPr>
        <p:spPr bwMode="gray">
          <a:xfrm>
            <a:off x="3700463" y="2703513"/>
            <a:ext cx="1890712" cy="7000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algn="ctr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sz="1600" b="1" dirty="0">
                <a:latin typeface="Calibri"/>
                <a:cs typeface="Calibri"/>
              </a:rPr>
              <a:t>South Africa </a:t>
            </a:r>
            <a:r>
              <a:rPr lang="en-GB" sz="1600" b="1" dirty="0" smtClean="0">
                <a:latin typeface="Calibri"/>
                <a:cs typeface="Calibri"/>
              </a:rPr>
              <a:t>Registry</a:t>
            </a:r>
            <a:endParaRPr lang="en-GB" sz="1600" b="1" dirty="0">
              <a:latin typeface="Calibri"/>
              <a:cs typeface="Calibri"/>
            </a:endParaRPr>
          </a:p>
          <a:p>
            <a:pPr algn="ctr" eaLnBrk="1" hangingPunct="1">
              <a:defRPr/>
            </a:pPr>
            <a:r>
              <a:rPr lang="en-GB" sz="1600" b="1" dirty="0">
                <a:latin typeface="Calibri"/>
                <a:cs typeface="Calibri"/>
              </a:rPr>
              <a:t>N=400</a:t>
            </a:r>
          </a:p>
        </p:txBody>
      </p:sp>
      <p:cxnSp>
        <p:nvCxnSpPr>
          <p:cNvPr id="12297" name="AutoShape 21"/>
          <p:cNvCxnSpPr>
            <a:cxnSpLocks noChangeShapeType="1"/>
          </p:cNvCxnSpPr>
          <p:nvPr/>
        </p:nvCxnSpPr>
        <p:spPr bwMode="blackWhite">
          <a:xfrm flipH="1">
            <a:off x="2630488" y="2079625"/>
            <a:ext cx="12700" cy="630238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2298" name="AutoShape 21"/>
          <p:cNvCxnSpPr>
            <a:cxnSpLocks noChangeShapeType="1"/>
          </p:cNvCxnSpPr>
          <p:nvPr/>
        </p:nvCxnSpPr>
        <p:spPr bwMode="blackWhite">
          <a:xfrm flipH="1">
            <a:off x="4460875" y="2079625"/>
            <a:ext cx="12700" cy="630238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7180" name="Text Box 22"/>
          <p:cNvSpPr txBox="1">
            <a:spLocks noChangeArrowheads="1"/>
          </p:cNvSpPr>
          <p:nvPr/>
        </p:nvSpPr>
        <p:spPr bwMode="gray">
          <a:xfrm>
            <a:off x="5854700" y="2709863"/>
            <a:ext cx="1325563" cy="7000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algn="ctr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sz="1600" b="1" dirty="0">
                <a:latin typeface="Calibri"/>
                <a:cs typeface="Calibri"/>
              </a:rPr>
              <a:t>Canada and </a:t>
            </a:r>
          </a:p>
          <a:p>
            <a:pPr algn="ctr" eaLnBrk="1" hangingPunct="1">
              <a:defRPr/>
            </a:pPr>
            <a:r>
              <a:rPr lang="en-GB" sz="1600" b="1" dirty="0" smtClean="0">
                <a:latin typeface="Calibri"/>
                <a:cs typeface="Calibri"/>
              </a:rPr>
              <a:t>Mexico</a:t>
            </a:r>
            <a:endParaRPr lang="en-GB" sz="1600" b="1" dirty="0">
              <a:latin typeface="Calibri"/>
              <a:cs typeface="Calibri"/>
            </a:endParaRPr>
          </a:p>
        </p:txBody>
      </p:sp>
      <p:cxnSp>
        <p:nvCxnSpPr>
          <p:cNvPr id="12300" name="AutoShape 21"/>
          <p:cNvCxnSpPr>
            <a:cxnSpLocks noChangeShapeType="1"/>
          </p:cNvCxnSpPr>
          <p:nvPr/>
        </p:nvCxnSpPr>
        <p:spPr bwMode="blackWhite">
          <a:xfrm flipH="1">
            <a:off x="6453188" y="2098675"/>
            <a:ext cx="12700" cy="630238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7182" name="Text Box 22"/>
          <p:cNvSpPr txBox="1">
            <a:spLocks noChangeArrowheads="1"/>
          </p:cNvSpPr>
          <p:nvPr/>
        </p:nvSpPr>
        <p:spPr bwMode="gray">
          <a:xfrm>
            <a:off x="7334250" y="2708275"/>
            <a:ext cx="1639888" cy="700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algn="ctr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sz="1600" b="1">
                <a:latin typeface="Calibri"/>
                <a:cs typeface="Calibri"/>
              </a:rPr>
              <a:t>Rest of GSR</a:t>
            </a:r>
          </a:p>
          <a:p>
            <a:pPr algn="ctr" eaLnBrk="1" hangingPunct="1">
              <a:defRPr/>
            </a:pPr>
            <a:r>
              <a:rPr lang="en-GB" sz="1600" b="1">
                <a:latin typeface="Calibri"/>
                <a:cs typeface="Calibri"/>
              </a:rPr>
              <a:t>N~3500</a:t>
            </a:r>
          </a:p>
        </p:txBody>
      </p:sp>
      <p:cxnSp>
        <p:nvCxnSpPr>
          <p:cNvPr id="12302" name="AutoShape 21"/>
          <p:cNvCxnSpPr>
            <a:cxnSpLocks noChangeShapeType="1"/>
          </p:cNvCxnSpPr>
          <p:nvPr/>
        </p:nvCxnSpPr>
        <p:spPr bwMode="blackWhite">
          <a:xfrm rot="16200000" flipH="1">
            <a:off x="6996112" y="1946276"/>
            <a:ext cx="1046163" cy="519112"/>
          </a:xfrm>
          <a:prstGeom prst="bentConnector3">
            <a:avLst>
              <a:gd name="adj1" fmla="val -1134"/>
            </a:avLst>
          </a:prstGeom>
          <a:noFill/>
          <a:ln w="38100">
            <a:solidFill>
              <a:srgbClr val="FFC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2303" name="Line 9"/>
          <p:cNvSpPr>
            <a:spLocks noChangeShapeType="1"/>
          </p:cNvSpPr>
          <p:nvPr/>
        </p:nvSpPr>
        <p:spPr bwMode="blackWhite">
          <a:xfrm>
            <a:off x="3932238" y="4740275"/>
            <a:ext cx="0" cy="268288"/>
          </a:xfrm>
          <a:prstGeom prst="line">
            <a:avLst/>
          </a:prstGeom>
          <a:noFill/>
          <a:ln w="762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2304" name="Line 12"/>
          <p:cNvSpPr>
            <a:spLocks noChangeShapeType="1"/>
          </p:cNvSpPr>
          <p:nvPr/>
        </p:nvSpPr>
        <p:spPr bwMode="blackWhite">
          <a:xfrm>
            <a:off x="8031163" y="4740275"/>
            <a:ext cx="0" cy="268288"/>
          </a:xfrm>
          <a:prstGeom prst="line">
            <a:avLst/>
          </a:prstGeom>
          <a:noFill/>
          <a:ln w="762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2305" name="Line 12"/>
          <p:cNvSpPr>
            <a:spLocks noChangeShapeType="1"/>
          </p:cNvSpPr>
          <p:nvPr/>
        </p:nvSpPr>
        <p:spPr bwMode="blackWhite">
          <a:xfrm>
            <a:off x="7104063" y="4740275"/>
            <a:ext cx="0" cy="268288"/>
          </a:xfrm>
          <a:prstGeom prst="line">
            <a:avLst/>
          </a:prstGeom>
          <a:noFill/>
          <a:ln w="762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2306" name="Line 8"/>
          <p:cNvSpPr>
            <a:spLocks noChangeShapeType="1"/>
          </p:cNvSpPr>
          <p:nvPr/>
        </p:nvSpPr>
        <p:spPr bwMode="blackWhite">
          <a:xfrm>
            <a:off x="2749550" y="4740275"/>
            <a:ext cx="0" cy="268288"/>
          </a:xfrm>
          <a:prstGeom prst="line">
            <a:avLst/>
          </a:prstGeom>
          <a:noFill/>
          <a:ln w="762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2307" name="Line 9"/>
          <p:cNvSpPr>
            <a:spLocks noChangeShapeType="1"/>
          </p:cNvSpPr>
          <p:nvPr/>
        </p:nvSpPr>
        <p:spPr bwMode="blackWhite">
          <a:xfrm>
            <a:off x="3336925" y="4740275"/>
            <a:ext cx="0" cy="268288"/>
          </a:xfrm>
          <a:prstGeom prst="line">
            <a:avLst/>
          </a:prstGeom>
          <a:noFill/>
          <a:ln w="762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2308" name="Line 11"/>
          <p:cNvSpPr>
            <a:spLocks noChangeShapeType="1"/>
          </p:cNvSpPr>
          <p:nvPr/>
        </p:nvSpPr>
        <p:spPr bwMode="blackWhite">
          <a:xfrm>
            <a:off x="4989513" y="4740275"/>
            <a:ext cx="0" cy="268288"/>
          </a:xfrm>
          <a:prstGeom prst="line">
            <a:avLst/>
          </a:prstGeom>
          <a:noFill/>
          <a:ln w="762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2309" name="Line 12"/>
          <p:cNvSpPr>
            <a:spLocks noChangeShapeType="1"/>
          </p:cNvSpPr>
          <p:nvPr/>
        </p:nvSpPr>
        <p:spPr bwMode="blackWhite">
          <a:xfrm>
            <a:off x="6111875" y="4740275"/>
            <a:ext cx="0" cy="268288"/>
          </a:xfrm>
          <a:prstGeom prst="line">
            <a:avLst/>
          </a:prstGeom>
          <a:noFill/>
          <a:ln w="762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blackWhite">
          <a:xfrm>
            <a:off x="2462213" y="5025995"/>
            <a:ext cx="5767387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26" name="Rectangle 14"/>
          <p:cNvSpPr>
            <a:spLocks noChangeArrowheads="1"/>
          </p:cNvSpPr>
          <p:nvPr/>
        </p:nvSpPr>
        <p:spPr bwMode="blackWhite">
          <a:xfrm>
            <a:off x="3180179" y="5089387"/>
            <a:ext cx="283331" cy="2257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1600" b="1" dirty="0">
                <a:latin typeface="Calibri"/>
                <a:cs typeface="Calibri"/>
              </a:rPr>
              <a:t>6M</a:t>
            </a:r>
          </a:p>
        </p:txBody>
      </p:sp>
      <p:sp>
        <p:nvSpPr>
          <p:cNvPr id="27" name="Rectangle 15"/>
          <p:cNvSpPr>
            <a:spLocks noChangeArrowheads="1"/>
          </p:cNvSpPr>
          <p:nvPr/>
        </p:nvSpPr>
        <p:spPr bwMode="blackWhite">
          <a:xfrm>
            <a:off x="6004458" y="5089387"/>
            <a:ext cx="218008" cy="2257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1600" b="1" dirty="0">
                <a:latin typeface="Calibri"/>
                <a:cs typeface="Calibri"/>
              </a:rPr>
              <a:t>3Y</a:t>
            </a:r>
          </a:p>
        </p:txBody>
      </p:sp>
      <p:sp>
        <p:nvSpPr>
          <p:cNvPr id="28" name="Rectangle 16"/>
          <p:cNvSpPr>
            <a:spLocks noChangeArrowheads="1"/>
          </p:cNvSpPr>
          <p:nvPr/>
        </p:nvSpPr>
        <p:spPr bwMode="blackWhite">
          <a:xfrm>
            <a:off x="4881302" y="5089387"/>
            <a:ext cx="218008" cy="2257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1600" b="1" dirty="0">
                <a:latin typeface="Calibri"/>
                <a:cs typeface="Calibri"/>
              </a:rPr>
              <a:t>2Y</a:t>
            </a:r>
          </a:p>
        </p:txBody>
      </p:sp>
      <p:sp>
        <p:nvSpPr>
          <p:cNvPr id="29" name="Rectangle 17"/>
          <p:cNvSpPr>
            <a:spLocks noChangeArrowheads="1"/>
          </p:cNvSpPr>
          <p:nvPr/>
        </p:nvSpPr>
        <p:spPr bwMode="blackWhite">
          <a:xfrm>
            <a:off x="3791483" y="5089387"/>
            <a:ext cx="218008" cy="2257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1600" b="1" dirty="0">
                <a:latin typeface="Calibri"/>
                <a:cs typeface="Calibri"/>
              </a:rPr>
              <a:t>1Y</a:t>
            </a:r>
          </a:p>
        </p:txBody>
      </p:sp>
      <p:sp>
        <p:nvSpPr>
          <p:cNvPr id="12315" name="Rectangle 18"/>
          <p:cNvSpPr>
            <a:spLocks noChangeArrowheads="1"/>
          </p:cNvSpPr>
          <p:nvPr/>
        </p:nvSpPr>
        <p:spPr bwMode="blackWhite">
          <a:xfrm>
            <a:off x="1451434" y="5011055"/>
            <a:ext cx="957932" cy="50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latin typeface="Calibri"/>
                <a:cs typeface="Calibri"/>
              </a:rPr>
              <a:t>Follow-up </a:t>
            </a:r>
            <a:endParaRPr lang="en-US" b="1" dirty="0" smtClean="0"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b="1" dirty="0" smtClean="0">
                <a:latin typeface="Calibri"/>
                <a:cs typeface="Calibri"/>
              </a:rPr>
              <a:t>schedule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31" name="Rectangle 19"/>
          <p:cNvSpPr>
            <a:spLocks noChangeArrowheads="1"/>
          </p:cNvSpPr>
          <p:nvPr/>
        </p:nvSpPr>
        <p:spPr bwMode="blackWhite">
          <a:xfrm>
            <a:off x="2602329" y="5089387"/>
            <a:ext cx="283331" cy="2257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 anchor="ctr" anchorCtr="1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1600" b="1" dirty="0">
                <a:latin typeface="Calibri"/>
                <a:cs typeface="Calibri"/>
              </a:rPr>
              <a:t>3M</a:t>
            </a:r>
          </a:p>
        </p:txBody>
      </p:sp>
      <p:sp>
        <p:nvSpPr>
          <p:cNvPr id="12317" name="Oval 24"/>
          <p:cNvSpPr>
            <a:spLocks noChangeArrowheads="1"/>
          </p:cNvSpPr>
          <p:nvPr/>
        </p:nvSpPr>
        <p:spPr bwMode="auto">
          <a:xfrm>
            <a:off x="3544856" y="4740275"/>
            <a:ext cx="719138" cy="798512"/>
          </a:xfrm>
          <a:prstGeom prst="ellipse">
            <a:avLst/>
          </a:prstGeom>
          <a:noFill/>
          <a:ln w="57150" cmpd="sng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33" name="Rectangle 15"/>
          <p:cNvSpPr>
            <a:spLocks noChangeArrowheads="1"/>
          </p:cNvSpPr>
          <p:nvPr/>
        </p:nvSpPr>
        <p:spPr bwMode="blackWhite">
          <a:xfrm>
            <a:off x="6995852" y="5088593"/>
            <a:ext cx="218008" cy="2257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1600" b="1" dirty="0">
                <a:latin typeface="Calibri"/>
                <a:cs typeface="Calibri"/>
              </a:rPr>
              <a:t>4Y</a:t>
            </a:r>
          </a:p>
        </p:txBody>
      </p:sp>
      <p:sp>
        <p:nvSpPr>
          <p:cNvPr id="34" name="Rectangle 15"/>
          <p:cNvSpPr>
            <a:spLocks noChangeArrowheads="1"/>
          </p:cNvSpPr>
          <p:nvPr/>
        </p:nvSpPr>
        <p:spPr bwMode="blackWhite">
          <a:xfrm>
            <a:off x="7907077" y="5110025"/>
            <a:ext cx="218008" cy="2257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1600" b="1" dirty="0">
                <a:latin typeface="Calibri"/>
                <a:cs typeface="Calibri"/>
              </a:rPr>
              <a:t>5Y</a:t>
            </a:r>
          </a:p>
        </p:txBody>
      </p:sp>
      <p:sp>
        <p:nvSpPr>
          <p:cNvPr id="12320" name="TextBox 1"/>
          <p:cNvSpPr txBox="1">
            <a:spLocks noChangeArrowheads="1"/>
          </p:cNvSpPr>
          <p:nvPr/>
        </p:nvSpPr>
        <p:spPr bwMode="auto">
          <a:xfrm>
            <a:off x="603250" y="6269038"/>
            <a:ext cx="35448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>
                <a:solidFill>
                  <a:schemeClr val="bg1"/>
                </a:solidFill>
                <a:latin typeface="Calibri"/>
                <a:cs typeface="Calibri"/>
              </a:rPr>
              <a:t>* Limited to resistant hypertension only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1397"/>
            <a:ext cx="8229600" cy="96996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alibri"/>
                <a:cs typeface="Calibri"/>
              </a:rPr>
              <a:t>Global SYMPLICITY Registry</a:t>
            </a:r>
          </a:p>
        </p:txBody>
      </p:sp>
      <p:sp>
        <p:nvSpPr>
          <p:cNvPr id="3" name="Rechteck 2"/>
          <p:cNvSpPr/>
          <p:nvPr/>
        </p:nvSpPr>
        <p:spPr>
          <a:xfrm>
            <a:off x="485454" y="2975342"/>
            <a:ext cx="96598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7200" dirty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de-DE" sz="7200" dirty="0">
              <a:solidFill>
                <a:srgbClr val="008000"/>
              </a:solidFill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2214199" y="2975342"/>
            <a:ext cx="96598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7200" dirty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de-DE" sz="7200" dirty="0">
              <a:solidFill>
                <a:srgbClr val="008000"/>
              </a:solidFill>
            </a:endParaRPr>
          </a:p>
        </p:txBody>
      </p:sp>
      <p:sp>
        <p:nvSpPr>
          <p:cNvPr id="36" name="TextBox 38"/>
          <p:cNvSpPr txBox="1"/>
          <p:nvPr/>
        </p:nvSpPr>
        <p:spPr>
          <a:xfrm>
            <a:off x="3773239" y="5614058"/>
            <a:ext cx="1599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1,000 patients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48767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3200" b="1" dirty="0" smtClean="0">
                <a:latin typeface="+mn-lt"/>
                <a:cs typeface="Arial" pitchFamily="34" charset="0"/>
              </a:rPr>
              <a:t>Patient Disposition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4086" y="838200"/>
            <a:ext cx="4252912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</a:rPr>
              <a:t>Baseline (N=</a:t>
            </a:r>
            <a:r>
              <a:rPr lang="en-US" sz="1600" b="1" dirty="0" smtClean="0">
                <a:solidFill>
                  <a:prstClr val="black"/>
                </a:solidFill>
              </a:rPr>
              <a:t>1000)</a:t>
            </a:r>
            <a:endParaRPr lang="en-US" sz="1600" b="1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sz="1600" dirty="0" smtClean="0">
                <a:solidFill>
                  <a:prstClr val="black"/>
                </a:solidFill>
              </a:rPr>
              <a:t>OBP</a:t>
            </a:r>
            <a:r>
              <a:rPr lang="en-US" sz="1600" dirty="0">
                <a:solidFill>
                  <a:prstClr val="black"/>
                </a:solidFill>
              </a:rPr>
              <a:t>: </a:t>
            </a:r>
            <a:r>
              <a:rPr lang="en-US" sz="1600" dirty="0" smtClean="0">
                <a:solidFill>
                  <a:prstClr val="black"/>
                </a:solidFill>
              </a:rPr>
              <a:t>989/1000 </a:t>
            </a:r>
            <a:r>
              <a:rPr lang="en-US" sz="1600" dirty="0">
                <a:solidFill>
                  <a:prstClr val="black"/>
                </a:solidFill>
              </a:rPr>
              <a:t>(</a:t>
            </a:r>
            <a:r>
              <a:rPr lang="en-US" sz="1600" dirty="0" smtClean="0">
                <a:solidFill>
                  <a:prstClr val="black"/>
                </a:solidFill>
              </a:rPr>
              <a:t>98.9%)</a:t>
            </a:r>
            <a:r>
              <a:rPr lang="en-US" sz="1600" dirty="0">
                <a:solidFill>
                  <a:prstClr val="black"/>
                </a:solidFill>
              </a:rPr>
              <a:t/>
            </a:r>
            <a:br>
              <a:rPr lang="en-US" sz="1600" dirty="0">
                <a:solidFill>
                  <a:prstClr val="black"/>
                </a:solidFill>
              </a:rPr>
            </a:br>
            <a:r>
              <a:rPr lang="en-US" sz="1600" dirty="0">
                <a:solidFill>
                  <a:prstClr val="black"/>
                </a:solidFill>
              </a:rPr>
              <a:t>ABPM: </a:t>
            </a:r>
            <a:r>
              <a:rPr lang="en-US" sz="1600" dirty="0" smtClean="0">
                <a:solidFill>
                  <a:prstClr val="black"/>
                </a:solidFill>
              </a:rPr>
              <a:t>692/1000 </a:t>
            </a:r>
            <a:r>
              <a:rPr lang="en-US" sz="1600" dirty="0">
                <a:solidFill>
                  <a:prstClr val="black"/>
                </a:solidFill>
              </a:rPr>
              <a:t>(</a:t>
            </a:r>
            <a:r>
              <a:rPr lang="en-US" sz="1600" dirty="0" smtClean="0">
                <a:solidFill>
                  <a:prstClr val="black"/>
                </a:solidFill>
              </a:rPr>
              <a:t>69.2%)</a:t>
            </a:r>
            <a:endParaRPr lang="en-US" sz="1600" dirty="0">
              <a:solidFill>
                <a:prstClr val="black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840542" y="1676400"/>
            <a:ext cx="0" cy="48895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14086" y="2165350"/>
            <a:ext cx="4252913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</a:rPr>
              <a:t>3 Month Follow-up (</a:t>
            </a:r>
            <a:r>
              <a:rPr lang="en-US" sz="1600" b="1" dirty="0" smtClean="0">
                <a:solidFill>
                  <a:prstClr val="black"/>
                </a:solidFill>
              </a:rPr>
              <a:t>N=996)</a:t>
            </a:r>
            <a:r>
              <a:rPr lang="en-US" sz="1600" b="1" dirty="0">
                <a:solidFill>
                  <a:prstClr val="black"/>
                </a:solidFill>
              </a:rPr>
              <a:t/>
            </a:r>
            <a:br>
              <a:rPr lang="en-US" sz="1600" b="1" dirty="0">
                <a:solidFill>
                  <a:prstClr val="black"/>
                </a:solidFill>
              </a:rPr>
            </a:br>
            <a:r>
              <a:rPr lang="en-US" sz="1600" dirty="0">
                <a:solidFill>
                  <a:prstClr val="black"/>
                </a:solidFill>
              </a:rPr>
              <a:t>Safety: 984/998 (98.6%)</a:t>
            </a:r>
          </a:p>
          <a:p>
            <a:pPr algn="ctr">
              <a:defRPr/>
            </a:pPr>
            <a:r>
              <a:rPr lang="en-US" sz="1600" dirty="0" smtClean="0">
                <a:solidFill>
                  <a:prstClr val="black"/>
                </a:solidFill>
              </a:rPr>
              <a:t>OBP</a:t>
            </a:r>
            <a:r>
              <a:rPr lang="en-US" sz="1600" dirty="0">
                <a:solidFill>
                  <a:prstClr val="black"/>
                </a:solidFill>
              </a:rPr>
              <a:t>: </a:t>
            </a:r>
            <a:r>
              <a:rPr lang="en-US" sz="1600" dirty="0" smtClean="0">
                <a:solidFill>
                  <a:prstClr val="black"/>
                </a:solidFill>
              </a:rPr>
              <a:t>798/996 (80.0%)</a:t>
            </a:r>
            <a:endParaRPr lang="en-US" sz="1600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sz="1600" dirty="0">
                <a:solidFill>
                  <a:prstClr val="black"/>
                </a:solidFill>
              </a:rPr>
              <a:t>ABPM: </a:t>
            </a:r>
            <a:r>
              <a:rPr lang="en-US" sz="1600" dirty="0" smtClean="0">
                <a:solidFill>
                  <a:prstClr val="black"/>
                </a:solidFill>
              </a:rPr>
              <a:t>485/996 (48.6%)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92427" y="1585191"/>
            <a:ext cx="2112081" cy="584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/>
              <a:t>2 patients died 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 smtClean="0"/>
              <a:t>2 patients </a:t>
            </a:r>
            <a:r>
              <a:rPr lang="en-US" sz="1600" dirty="0"/>
              <a:t>withdrew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4086" y="3886200"/>
            <a:ext cx="4252912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 smtClean="0">
                <a:solidFill>
                  <a:prstClr val="black"/>
                </a:solidFill>
              </a:rPr>
              <a:t>6 Month Follow-up (N=992)</a:t>
            </a:r>
            <a:br>
              <a:rPr lang="en-US" sz="1600" b="1" dirty="0" smtClean="0">
                <a:solidFill>
                  <a:prstClr val="black"/>
                </a:solidFill>
              </a:rPr>
            </a:br>
            <a:r>
              <a:rPr lang="en-US" sz="1600" dirty="0">
                <a:solidFill>
                  <a:prstClr val="black"/>
                </a:solidFill>
              </a:rPr>
              <a:t>Safety: 969/996 (97.3%)</a:t>
            </a:r>
          </a:p>
          <a:p>
            <a:pPr algn="ctr">
              <a:defRPr/>
            </a:pPr>
            <a:r>
              <a:rPr lang="en-US" sz="1600" dirty="0" smtClean="0">
                <a:solidFill>
                  <a:prstClr val="black"/>
                </a:solidFill>
              </a:rPr>
              <a:t>OBP: 793/992 (79.9%)</a:t>
            </a:r>
          </a:p>
          <a:p>
            <a:pPr algn="ctr">
              <a:defRPr/>
            </a:pPr>
            <a:r>
              <a:rPr lang="en-US" sz="1600" dirty="0" smtClean="0">
                <a:solidFill>
                  <a:prstClr val="black"/>
                </a:solidFill>
              </a:rPr>
              <a:t>ABPM: 526/992 (53.0%)</a:t>
            </a:r>
            <a:endParaRPr lang="en-US" sz="1600" dirty="0">
              <a:solidFill>
                <a:prstClr val="black"/>
              </a:solidFill>
            </a:endParaRPr>
          </a:p>
        </p:txBody>
      </p:sp>
      <p:cxnSp>
        <p:nvCxnSpPr>
          <p:cNvPr id="9" name="Straight Arrow Connector 8"/>
          <p:cNvCxnSpPr>
            <a:stCxn id="6" idx="2"/>
          </p:cNvCxnSpPr>
          <p:nvPr/>
        </p:nvCxnSpPr>
        <p:spPr>
          <a:xfrm flipH="1">
            <a:off x="2840399" y="3242568"/>
            <a:ext cx="144" cy="644425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837079" y="1877291"/>
            <a:ext cx="2243568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080647" y="3148776"/>
            <a:ext cx="2080331" cy="5857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/>
              <a:t>2 patients died 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 smtClean="0"/>
              <a:t>2 </a:t>
            </a:r>
            <a:r>
              <a:rPr lang="en-US" sz="1600" dirty="0"/>
              <a:t>patients withdrew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2826397" y="3441670"/>
            <a:ext cx="225425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4" name="TextBox 2"/>
          <p:cNvSpPr txBox="1">
            <a:spLocks noChangeArrowheads="1"/>
          </p:cNvSpPr>
          <p:nvPr/>
        </p:nvSpPr>
        <p:spPr bwMode="auto">
          <a:xfrm>
            <a:off x="5077472" y="5859284"/>
            <a:ext cx="39018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Analysis on BP change performed on patients with matching baseline and 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follow-up 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values</a:t>
            </a:r>
          </a:p>
        </p:txBody>
      </p:sp>
      <p:cxnSp>
        <p:nvCxnSpPr>
          <p:cNvPr id="16" name="Straight Arrow Connector 15"/>
          <p:cNvCxnSpPr>
            <a:stCxn id="8" idx="2"/>
          </p:cNvCxnSpPr>
          <p:nvPr/>
        </p:nvCxnSpPr>
        <p:spPr>
          <a:xfrm>
            <a:off x="2840542" y="4963418"/>
            <a:ext cx="8515" cy="644425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14086" y="5582732"/>
            <a:ext cx="4252912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 smtClean="0">
                <a:solidFill>
                  <a:prstClr val="black"/>
                </a:solidFill>
              </a:rPr>
              <a:t>12 Month Follow-up (N=969)</a:t>
            </a:r>
            <a:br>
              <a:rPr lang="en-US" sz="1600" b="1" dirty="0" smtClean="0">
                <a:solidFill>
                  <a:prstClr val="black"/>
                </a:solidFill>
              </a:rPr>
            </a:br>
            <a:r>
              <a:rPr lang="en-US" sz="1600" dirty="0">
                <a:solidFill>
                  <a:prstClr val="black"/>
                </a:solidFill>
              </a:rPr>
              <a:t>Safety:  862/982 (87.8%)</a:t>
            </a:r>
          </a:p>
          <a:p>
            <a:pPr algn="ctr">
              <a:defRPr/>
            </a:pPr>
            <a:r>
              <a:rPr lang="en-US" sz="1600" dirty="0" smtClean="0">
                <a:solidFill>
                  <a:prstClr val="black"/>
                </a:solidFill>
              </a:rPr>
              <a:t>OBP: 749/969 (77.2%)</a:t>
            </a:r>
          </a:p>
          <a:p>
            <a:pPr algn="ctr">
              <a:defRPr/>
            </a:pPr>
            <a:r>
              <a:rPr lang="en-US" sz="1600" dirty="0" smtClean="0">
                <a:solidFill>
                  <a:prstClr val="black"/>
                </a:solidFill>
              </a:rPr>
              <a:t>ABPM:  390/969 (40.2%)</a:t>
            </a:r>
            <a:endParaRPr lang="en-US" sz="1600" dirty="0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2831738" y="5141244"/>
            <a:ext cx="225425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092427" y="4870132"/>
            <a:ext cx="2218531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 smtClean="0"/>
              <a:t>8 </a:t>
            </a:r>
            <a:r>
              <a:rPr lang="en-US" sz="1600" dirty="0"/>
              <a:t>patients died 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 smtClean="0"/>
              <a:t>15 </a:t>
            </a:r>
            <a:r>
              <a:rPr lang="en-US" sz="1600" dirty="0"/>
              <a:t>patients withdrew</a:t>
            </a:r>
          </a:p>
        </p:txBody>
      </p:sp>
    </p:spTree>
    <p:extLst>
      <p:ext uri="{BB962C8B-B14F-4D97-AF65-F5344CB8AC3E}">
        <p14:creationId xmlns:p14="http://schemas.microsoft.com/office/powerpoint/2010/main" val="686795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927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Baseline Patient Characteristics </a:t>
            </a:r>
            <a:endParaRPr lang="en-US" sz="3200" b="1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6761082"/>
              </p:ext>
            </p:extLst>
          </p:nvPr>
        </p:nvGraphicFramePr>
        <p:xfrm>
          <a:off x="1334912" y="1068780"/>
          <a:ext cx="6474176" cy="4250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5789"/>
                <a:gridCol w="2728387"/>
              </a:tblGrid>
              <a:tr h="629111">
                <a:tc>
                  <a:txBody>
                    <a:bodyPr/>
                    <a:lstStyle/>
                    <a:p>
                      <a:pPr marL="225425" indent="0" algn="l"/>
                      <a:endParaRPr lang="en-US" sz="2000" dirty="0">
                        <a:ln>
                          <a:solidFill>
                            <a:srgbClr val="FF9900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N=1000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11430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e-DE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Gender, </a:t>
                      </a:r>
                      <a:r>
                        <a:rPr lang="de-DE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(male</a:t>
                      </a:r>
                      <a:r>
                        <a:rPr lang="de-DE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)</a:t>
                      </a:r>
                      <a:endParaRPr lang="en-US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e-DE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61%</a:t>
                      </a:r>
                      <a:endParaRPr lang="en-US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11430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e-DE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Age (years)</a:t>
                      </a:r>
                      <a:endParaRPr lang="en-US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e-DE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61 ± 12</a:t>
                      </a:r>
                      <a:endParaRPr lang="en-US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74320">
                <a:tc>
                  <a:txBody>
                    <a:bodyPr/>
                    <a:lstStyle/>
                    <a:p>
                      <a:pPr marL="11430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BMI </a:t>
                      </a:r>
                      <a:r>
                        <a:rPr lang="de-DE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(kg/m</a:t>
                      </a:r>
                      <a:r>
                        <a:rPr lang="de-DE" sz="1800" b="0" baseline="30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r>
                        <a:rPr lang="de-DE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)</a:t>
                      </a:r>
                      <a:endParaRPr lang="en-US" sz="1800" b="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e-DE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30 </a:t>
                      </a:r>
                      <a:r>
                        <a:rPr lang="de-DE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± 6</a:t>
                      </a:r>
                      <a:endParaRPr lang="en-US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74320">
                <a:tc>
                  <a:txBody>
                    <a:bodyPr/>
                    <a:lstStyle/>
                    <a:p>
                      <a:pPr marL="11430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e-DE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Current smoking</a:t>
                      </a:r>
                      <a:endParaRPr lang="en-US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e-DE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10%</a:t>
                      </a:r>
                      <a:endParaRPr lang="en-US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74320">
                <a:tc>
                  <a:txBody>
                    <a:bodyPr/>
                    <a:lstStyle/>
                    <a:p>
                      <a:pPr marL="119063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e-DE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History of cardiac disease</a:t>
                      </a:r>
                      <a:endParaRPr lang="en-US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51% </a:t>
                      </a:r>
                      <a:endParaRPr lang="en-US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7955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800" b="0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eGFR</a:t>
                      </a:r>
                      <a:r>
                        <a:rPr lang="en-US" sz="18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&lt;60 ml/min/1.73m</a:t>
                      </a:r>
                      <a:r>
                        <a:rPr lang="en-US" sz="1800" b="0" kern="1200" baseline="30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en-US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23% </a:t>
                      </a:r>
                      <a:endParaRPr lang="en-US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marL="119063" marR="0" indent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Sleep apnea (AHI≥5)</a:t>
                      </a:r>
                      <a:endParaRPr lang="en-US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4%</a:t>
                      </a:r>
                      <a:endParaRPr lang="en-US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marL="463550" marR="0" indent="-4635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Diabetes, Type 2 </a:t>
                      </a:r>
                      <a:endParaRPr lang="en-US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39% </a:t>
                      </a:r>
                      <a:endParaRPr lang="en-US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marL="119063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e-DE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1 co-morbidity</a:t>
                      </a:r>
                      <a:endParaRPr lang="en-US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40% </a:t>
                      </a:r>
                      <a:endParaRPr lang="en-US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74320">
                <a:tc>
                  <a:txBody>
                    <a:bodyPr/>
                    <a:lstStyle/>
                    <a:p>
                      <a:pPr marL="119063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e-DE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2 co-morbidities</a:t>
                      </a:r>
                      <a:endParaRPr lang="en-US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36% </a:t>
                      </a:r>
                      <a:endParaRPr lang="en-US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74320">
                <a:tc>
                  <a:txBody>
                    <a:bodyPr/>
                    <a:lstStyle/>
                    <a:p>
                      <a:pPr marL="119063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e-DE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3+ co-morbidities</a:t>
                      </a:r>
                      <a:endParaRPr lang="en-US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25% </a:t>
                      </a:r>
                      <a:endParaRPr lang="en-US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6300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2117</Words>
  <Application>Microsoft Macintosh PowerPoint</Application>
  <PresentationFormat>Bildschirmpräsentation (4:3)</PresentationFormat>
  <Paragraphs>449</Paragraphs>
  <Slides>23</Slides>
  <Notes>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4" baseType="lpstr">
      <vt:lpstr>Office Theme</vt:lpstr>
      <vt:lpstr>PowerPoint-Präsentation</vt:lpstr>
      <vt:lpstr>Potential Conflicts of Interest</vt:lpstr>
      <vt:lpstr>Global SYMPLICITY Registry  </vt:lpstr>
      <vt:lpstr>Background </vt:lpstr>
      <vt:lpstr>Global SYMPLICITY Registry  </vt:lpstr>
      <vt:lpstr>Global SYMPLICITY Registry  Inclusion criteria</vt:lpstr>
      <vt:lpstr>Global SYMPLICITY Registry</vt:lpstr>
      <vt:lpstr>Patient Disposition</vt:lpstr>
      <vt:lpstr>Baseline Patient Characteristics </vt:lpstr>
      <vt:lpstr>Baseline Patient Characteristics </vt:lpstr>
      <vt:lpstr>Baseline Antihypertensive Medication Use</vt:lpstr>
      <vt:lpstr>S-13</vt:lpstr>
      <vt:lpstr>Operator Experience in GSR</vt:lpstr>
      <vt:lpstr>Safety at 6 and 12 Months</vt:lpstr>
      <vt:lpstr>Change in Office SBP for All Patients and SBP Subgroups</vt:lpstr>
      <vt:lpstr>Change in 24-hour SBP for All Patients and  Office SBP Subgroups</vt:lpstr>
      <vt:lpstr>Change in Office and 24-h SBP for Patients with Baseline SBP &lt;140 mmHg</vt:lpstr>
      <vt:lpstr>Change in Office SBP for HTN3-like Patients</vt:lpstr>
      <vt:lpstr>Change in 24-h SBP for HTN3-like Patients</vt:lpstr>
      <vt:lpstr>Medication Changes at 12 months  </vt:lpstr>
      <vt:lpstr>Limitations</vt:lpstr>
      <vt:lpstr>Conclusions</vt:lpstr>
      <vt:lpstr>PowerPoint-Präsentation</vt:lpstr>
    </vt:vector>
  </TitlesOfParts>
  <Company>Medtronic,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Hettrick, Doug</dc:creator>
  <cp:lastModifiedBy>Felix Mahfoud</cp:lastModifiedBy>
  <cp:revision>142</cp:revision>
  <dcterms:created xsi:type="dcterms:W3CDTF">2014-07-27T21:40:31Z</dcterms:created>
  <dcterms:modified xsi:type="dcterms:W3CDTF">2014-08-29T09:39:52Z</dcterms:modified>
</cp:coreProperties>
</file>